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8" r:id="rId2"/>
    <p:sldId id="259" r:id="rId3"/>
    <p:sldId id="272" r:id="rId4"/>
    <p:sldId id="273" r:id="rId5"/>
    <p:sldId id="274" r:id="rId6"/>
    <p:sldId id="275" r:id="rId7"/>
    <p:sldId id="276" r:id="rId8"/>
    <p:sldId id="277" r:id="rId9"/>
    <p:sldId id="278" r:id="rId10"/>
    <p:sldId id="279" r:id="rId11"/>
    <p:sldId id="280" r:id="rId12"/>
    <p:sldId id="282" r:id="rId13"/>
    <p:sldId id="283" r:id="rId14"/>
    <p:sldId id="284" r:id="rId15"/>
    <p:sldId id="285" r:id="rId16"/>
    <p:sldId id="261" r:id="rId17"/>
    <p:sldId id="260" r:id="rId18"/>
  </p:sldIdLst>
  <p:sldSz cx="9144000" cy="6858000" type="screen4x3"/>
  <p:notesSz cx="6858000" cy="9144000"/>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A65D"/>
    <a:srgbClr val="E82434"/>
    <a:srgbClr val="000001"/>
    <a:srgbClr val="458D00"/>
    <a:srgbClr val="2E3D7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9" autoAdjust="0"/>
    <p:restoredTop sz="85180" autoAdjust="0"/>
  </p:normalViewPr>
  <p:slideViewPr>
    <p:cSldViewPr snapToGrid="0" snapToObjects="1">
      <p:cViewPr>
        <p:scale>
          <a:sx n="60" d="100"/>
          <a:sy n="60" d="100"/>
        </p:scale>
        <p:origin x="-103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5EC2B0-5C06-E844-BDFF-4ECB102582E9}" type="datetimeFigureOut">
              <a:rPr lang="en-US" smtClean="0"/>
              <a:pPr/>
              <a:t>3/14/2014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345D68-E9CB-FF42-B416-317F729FAFA9}" type="slidenum">
              <a:rPr lang="en-US" smtClean="0"/>
              <a:pPr/>
              <a:t>‹#›</a:t>
            </a:fld>
            <a:endParaRPr lang="en-US"/>
          </a:p>
        </p:txBody>
      </p:sp>
    </p:spTree>
    <p:extLst>
      <p:ext uri="{BB962C8B-B14F-4D97-AF65-F5344CB8AC3E}">
        <p14:creationId xmlns:p14="http://schemas.microsoft.com/office/powerpoint/2010/main" xmlns="" val="13904899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As a volunteer specialist, I often get calls from our field staff that begin with,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I need volunteers.</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So, those of you who know me might know that my response would be, “to do what?”  I’m learning that sometimes we are told that we need more volunteers because our reporting depends upon our ability to show large numbers, but in reality, if we can’t talk very specifically about what we need volunteers to do, we don’t really need volunteers, do we?  So let’s take this from a different perspective . . . . .</a:t>
            </a:r>
          </a:p>
          <a:p>
            <a:pPr eaLnBrk="1" hangingPunct="1">
              <a:spcBef>
                <a:spcPct val="0"/>
              </a:spcBef>
            </a:pPr>
            <a:endParaRPr lang="en-US" altLang="ja-JP">
              <a:latin typeface="Calibri" charset="0"/>
              <a:ea typeface="ＭＳ Ｐゴシック" charset="0"/>
              <a:cs typeface="ＭＳ Ｐゴシック" charset="0"/>
            </a:endParaRPr>
          </a:p>
          <a:p>
            <a:pPr eaLnBrk="1" hangingPunct="1">
              <a:spcBef>
                <a:spcPct val="0"/>
              </a:spcBef>
            </a:pPr>
            <a:endParaRPr lang="en-US">
              <a:latin typeface="Calibri" charset="0"/>
              <a:ea typeface="ＭＳ Ｐゴシック" charset="0"/>
              <a:cs typeface="ＭＳ Ｐゴシック"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B739FA-33B3-7B4F-A2FB-E5A925008FF2}"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p>
            <a:pPr>
              <a:defRPr/>
            </a:pPr>
            <a:r>
              <a:rPr lang="en-US" sz="1100">
                <a:latin typeface="Calibri" charset="0"/>
                <a:ea typeface="ＭＳ Ｐゴシック" charset="0"/>
                <a:cs typeface="ＭＳ Ｐゴシック" charset="0"/>
              </a:rPr>
              <a:t>When drafting role descriptions, it</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s important to keep a few key concepts in mind.  First, be as specific as possible.  It</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s better to be very clear in spelling out responsibilities, but it</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s also important not to begin describing the process of doing the work.  For example, perform routine maintenance on office machines is specific, whereas </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pick up the tool, select the proper size fitting</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 becomes process description.</a:t>
            </a:r>
          </a:p>
          <a:p>
            <a:pPr>
              <a:defRPr/>
            </a:pPr>
            <a:endParaRPr lang="en-US" sz="1100">
              <a:latin typeface="Calibri" charset="0"/>
              <a:ea typeface="ＭＳ Ｐゴシック" charset="0"/>
              <a:cs typeface="ＭＳ Ｐゴシック" charset="0"/>
            </a:endParaRPr>
          </a:p>
          <a:p>
            <a:pPr>
              <a:defRPr/>
            </a:pPr>
            <a:r>
              <a:rPr lang="en-US" sz="1100">
                <a:latin typeface="Calibri" charset="0"/>
                <a:ea typeface="ＭＳ Ｐゴシック" charset="0"/>
                <a:cs typeface="ＭＳ Ｐゴシック" charset="0"/>
              </a:rPr>
              <a:t>Use accurate adjectives to describe the work and the environment.  Volunteers will need to know that it will be a noisy office, fast-paced workload, or cramped working quarters.  But sharing long, flowery descriptions like quaint office space, or cozy environment wouldn</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t be appropriate.</a:t>
            </a:r>
          </a:p>
          <a:p>
            <a:pPr>
              <a:defRPr/>
            </a:pPr>
            <a:endParaRPr lang="en-US" sz="1100">
              <a:latin typeface="Calibri" charset="0"/>
              <a:ea typeface="ＭＳ Ｐゴシック" charset="0"/>
              <a:cs typeface="ＭＳ Ｐゴシック" charset="0"/>
            </a:endParaRPr>
          </a:p>
          <a:p>
            <a:pPr>
              <a:defRPr/>
            </a:pPr>
            <a:r>
              <a:rPr lang="en-US" sz="1100">
                <a:latin typeface="Calibri" charset="0"/>
                <a:ea typeface="ＭＳ Ｐゴシック" charset="0"/>
                <a:cs typeface="ＭＳ Ｐゴシック" charset="0"/>
              </a:rPr>
              <a:t>As you write the role description, it</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s important to focus on the job not the incumbent.  It</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s important not to think about the person who has had the position or who is being recruited for the position, but think about the actual work that needs to be performed.</a:t>
            </a:r>
          </a:p>
          <a:p>
            <a:pPr>
              <a:defRPr/>
            </a:pPr>
            <a:endParaRPr lang="en-US" sz="1100">
              <a:latin typeface="Calibri" charset="0"/>
              <a:ea typeface="ＭＳ Ｐゴシック" charset="0"/>
              <a:cs typeface="ＭＳ Ｐゴシック" charset="0"/>
            </a:endParaRPr>
          </a:p>
          <a:p>
            <a:pPr>
              <a:defRPr/>
            </a:pPr>
            <a:r>
              <a:rPr lang="en-US" sz="1100">
                <a:latin typeface="Calibri" charset="0"/>
                <a:ea typeface="ＭＳ Ｐゴシック" charset="0"/>
                <a:cs typeface="ＭＳ Ｐゴシック" charset="0"/>
              </a:rPr>
              <a:t>Creating flexibility in role descriptions.  List specific responsibilities, but allow leeway for some </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additional responsibilities as assigned</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 to give the supervisor room to adapt the workload for the volunteer as necessary.</a:t>
            </a:r>
          </a:p>
          <a:p>
            <a:pPr>
              <a:defRPr/>
            </a:pPr>
            <a:endParaRPr lang="en-US" sz="1100">
              <a:latin typeface="Calibri" charset="0"/>
              <a:ea typeface="ＭＳ Ｐゴシック" charset="0"/>
              <a:cs typeface="ＭＳ Ｐゴシック" charset="0"/>
            </a:endParaRPr>
          </a:p>
          <a:p>
            <a:pPr>
              <a:defRPr/>
            </a:pPr>
            <a:r>
              <a:rPr lang="en-US" sz="1100">
                <a:latin typeface="Calibri" charset="0"/>
                <a:ea typeface="ＭＳ Ｐゴシック" charset="0"/>
                <a:cs typeface="ＭＳ Ｐゴシック" charset="0"/>
              </a:rPr>
              <a:t>Update role descriptions as needed to be sure that they remain current.  Perhaps having the volunteer and supervisor review the role description as part of the annual evaluation process will help ensure that role descriptions remain current with organization or situational changes.</a:t>
            </a:r>
          </a:p>
          <a:p>
            <a:pPr>
              <a:defRPr/>
            </a:pPr>
            <a:endParaRPr lang="en-US" sz="1100">
              <a:latin typeface="Calibri" charset="0"/>
              <a:ea typeface="ＭＳ Ｐゴシック" charset="0"/>
              <a:cs typeface="ＭＳ Ｐゴシック" charset="0"/>
            </a:endParaRPr>
          </a:p>
          <a:p>
            <a:pPr>
              <a:defRPr/>
            </a:pPr>
            <a:r>
              <a:rPr lang="en-US" sz="1100">
                <a:latin typeface="Calibri" charset="0"/>
                <a:ea typeface="ＭＳ Ｐゴシック" charset="0"/>
                <a:cs typeface="ＭＳ Ｐゴシック" charset="0"/>
              </a:rPr>
              <a:t>Finally, be honest about the work and the amount of time it will involve.  Remember that sometimes easy isn</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t as interesting or attractive as something that is challenging.  </a:t>
            </a:r>
            <a:endParaRPr lang="en-US" sz="1100">
              <a:latin typeface="Calibri" charset="0"/>
              <a:ea typeface="ＭＳ Ｐゴシック" charset="0"/>
              <a:cs typeface="ＭＳ Ｐゴシック"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2529CCA-C1CD-5B4F-A3BD-27660B49DC10}" type="slidenum">
              <a:rPr lang="en-US" sz="1200">
                <a:latin typeface="Calibri" charset="0"/>
              </a:rPr>
              <a:pPr eaLnBrk="1" hangingPunct="1"/>
              <a:t>13</a:t>
            </a:fld>
            <a:endParaRPr lang="en-US"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Let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also think for a few minutes about some things we don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 want to do in designing role descriptions.  Rather than using subjective language, it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important to use language that </a:t>
            </a:r>
            <a:r>
              <a:rPr lang="en-US" altLang="ja-JP" dirty="0" err="1">
                <a:latin typeface="Calibri" charset="0"/>
                <a:ea typeface="ＭＳ Ｐゴシック" charset="0"/>
                <a:cs typeface="ＭＳ Ｐゴシック" charset="0"/>
              </a:rPr>
              <a:t>isn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 open to interpretation.  Instead of saying something such as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this job is the hardest job on the planet,</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simply stating the specific tasks or assignments for the position help the volunteer choose the assignment.</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Don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 use words that imply discrimination, like youthful or able-bodied.</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Don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 use vague or general wording or jargon.  Be specific.  If the role description says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helps take care of other volunteers,</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does that mean training others, preparing welcome gifts, or calling to offer assistance.  Perhaps what it really means is chairs the volunteer benevolence committee.  </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Finally, only include the duties that are to be performed as soon as the volunteer is on board.  Don</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 anticipate changes in the future and include new or different assignments based on possible future activities or programming changes.</a:t>
            </a: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0FBF3E-E58E-A841-B674-AC32615EF60D}" type="slidenum">
              <a:rPr lang="en-US" sz="1200">
                <a:latin typeface="Calibri" charset="0"/>
              </a:rPr>
              <a:pPr eaLnBrk="1" hangingPunct="1"/>
              <a:t>14</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Imagine your phone rings – cell phone, desk phone, any phone! – and a voice very pleasantly says, “I need your help.”  Let’s take a quick poll to see if we might respond in the same way to this call . . . . </a:t>
            </a:r>
          </a:p>
          <a:p>
            <a:pPr eaLnBrk="1" hangingPunct="1">
              <a:spcBef>
                <a:spcPct val="0"/>
              </a:spcBef>
            </a:pPr>
            <a:endParaRPr lang="en-US">
              <a:latin typeface="Calibri" charset="0"/>
              <a:ea typeface="ＭＳ Ｐゴシック" charset="0"/>
              <a:cs typeface="ＭＳ Ｐゴシック" charset="0"/>
            </a:endParaRPr>
          </a:p>
          <a:p>
            <a:pPr eaLnBrk="1" hangingPunct="1">
              <a:spcBef>
                <a:spcPct val="0"/>
              </a:spcBef>
            </a:pPr>
            <a:r>
              <a:rPr lang="en-US">
                <a:latin typeface="Calibri" charset="0"/>
                <a:ea typeface="ＭＳ Ｐゴシック" charset="0"/>
                <a:cs typeface="ＭＳ Ｐゴシック" charset="0"/>
              </a:rPr>
              <a:t>Process polling responses – </a:t>
            </a:r>
          </a:p>
          <a:p>
            <a:pPr eaLnBrk="1" hangingPunct="1">
              <a:spcBef>
                <a:spcPct val="0"/>
              </a:spcBef>
            </a:pPr>
            <a:endParaRPr lang="en-US">
              <a:latin typeface="Calibri" charset="0"/>
              <a:ea typeface="ＭＳ Ｐゴシック" charset="0"/>
              <a:cs typeface="ＭＳ Ｐゴシック" charset="0"/>
            </a:endParaRPr>
          </a:p>
          <a:p>
            <a:pPr eaLnBrk="1" hangingPunct="1">
              <a:spcBef>
                <a:spcPct val="0"/>
              </a:spcBef>
            </a:pPr>
            <a:r>
              <a:rPr lang="en-US">
                <a:latin typeface="Calibri" charset="0"/>
                <a:ea typeface="ＭＳ Ｐゴシック" charset="0"/>
                <a:cs typeface="ＭＳ Ｐゴシック" charset="0"/>
              </a:rPr>
              <a:t>Let</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think about how to prepare to make such a call asking for help from potential volunteers.</a:t>
            </a:r>
            <a:endParaRPr lang="en-US">
              <a:latin typeface="Calibri" charset="0"/>
              <a:ea typeface="ＭＳ Ｐゴシック" charset="0"/>
              <a:cs typeface="ＭＳ Ｐゴシック"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C9B52A-F28B-A54D-A86D-8E601F643596}" type="slidenum">
              <a:rPr lang="en-US" sz="1200">
                <a:latin typeface="Calibri" charset="0"/>
              </a:rPr>
              <a:pPr eaLnBrk="1" hangingPunct="1"/>
              <a:t>4</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In our brief time together today, we’ll be taking a quick look at an overall model for volunteer management, focusing on the most relevant aspects of the model, we’ll examine the reasons that we place such value on developing and maintaining role descriptions for our volunteers, and we’ll talk a bit about the various components needed for our volunteer role descriptions. Let’s get started!</a:t>
            </a: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7E4365D-7D94-9E41-94FC-49562E9704B7}"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latin typeface="Calibri" charset="0"/>
                <a:ea typeface="ＭＳ Ｐゴシック" charset="0"/>
                <a:cs typeface="ＭＳ Ｐゴシック" charset="0"/>
              </a:rPr>
              <a:t>Perhaps the best place to begin is to share with you that volunteer management is one of the most time-consuming, difficult, amazing, wonderful, inspirational things that you will do in your work!</a:t>
            </a:r>
          </a:p>
          <a:p>
            <a:pPr eaLnBrk="1" hangingPunct="1">
              <a:spcBef>
                <a:spcPct val="0"/>
              </a:spcBef>
            </a:pPr>
            <a:endParaRPr lang="en-US">
              <a:latin typeface="Calibri" charset="0"/>
              <a:ea typeface="ＭＳ Ｐゴシック" charset="0"/>
              <a:cs typeface="ＭＳ Ｐゴシック" charset="0"/>
            </a:endParaRPr>
          </a:p>
          <a:p>
            <a:pPr eaLnBrk="1" hangingPunct="1">
              <a:spcBef>
                <a:spcPct val="0"/>
              </a:spcBef>
            </a:pPr>
            <a:r>
              <a:rPr lang="en-US">
                <a:latin typeface="Calibri" charset="0"/>
                <a:ea typeface="ＭＳ Ｐゴシック" charset="0"/>
                <a:cs typeface="ＭＳ Ｐゴシック" charset="0"/>
              </a:rPr>
              <a:t>In Cooperative Extension, we have long recognized that volunteer engagement is best handled in a systematic way, and for many, many years, the ISOTURE model has been the model of choice.  While there are many others, this one seems to best take into account the holistic nature of Extension realities for volunteer involvement.  It is simply an acronym for the seven steps in the model.  </a:t>
            </a:r>
          </a:p>
          <a:p>
            <a:pPr eaLnBrk="1" hangingPunct="1">
              <a:spcBef>
                <a:spcPct val="0"/>
              </a:spcBef>
            </a:pPr>
            <a:endParaRPr lang="en-US">
              <a:latin typeface="Calibri" charset="0"/>
              <a:ea typeface="ＭＳ Ｐゴシック" charset="0"/>
              <a:cs typeface="ＭＳ Ｐゴシック" charset="0"/>
            </a:endParaRPr>
          </a:p>
          <a:p>
            <a:pPr eaLnBrk="1" hangingPunct="1">
              <a:spcBef>
                <a:spcPct val="0"/>
              </a:spcBef>
            </a:pPr>
            <a:r>
              <a:rPr lang="en-US">
                <a:latin typeface="Calibri" charset="0"/>
                <a:ea typeface="ＭＳ Ｐゴシック" charset="0"/>
                <a:cs typeface="ＭＳ Ｐゴシック" charset="0"/>
              </a:rPr>
              <a:t>We will be focusing upon the Identification component of the model for this first 90-minute segment of training.  This is the component of the model that includes developing plans for volunteer engagement and recruiting appropriate individuals to fill those roles.  More information about ISOTURE is available via accessing resources provided for the session, and I encourage you to take a look at  the other components of the model  to get a view of the holistic process.</a:t>
            </a:r>
          </a:p>
          <a:p>
            <a:pPr eaLnBrk="1" hangingPunct="1">
              <a:spcBef>
                <a:spcPct val="0"/>
              </a:spcBef>
            </a:pPr>
            <a:endParaRPr lang="en-US">
              <a:latin typeface="Calibri" charset="0"/>
              <a:ea typeface="ＭＳ Ｐゴシック" charset="0"/>
              <a:cs typeface="ＭＳ Ｐゴシック"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1588719-E8AB-654D-884F-61C91E81A205}" type="slidenum">
              <a:rPr lang="en-US" sz="1200">
                <a:latin typeface="Calibri" charset="0"/>
              </a:rPr>
              <a:pPr eaLnBrk="1" hangingPunct="1"/>
              <a:t>6</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Let’s take a closer look at the Identification phase of the model.  This is where we begin by assessing the needs of the community or target population of our mission.  In 4-H Youth Development work, we have known for over a hundred years (literally!) that young people need out of school opportunities to support learning and leadership development, and we know that volunteer engagement helps make this happen more efficiently and more effectively.  In each of our communities, how this positive youth development happens may look different, but there is a reality that opportunities are needed for kids.</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Then, we consider the needs of the agency.  Once we understand the needs and wants in our communities, we look at our organization to assess our capacity to deliver the needed programming.  Sometimes our task is to defer to someone else more suited to the need.  Sometimes our role is to partner with others to bring about the needed change.  Taking this internal look helps us to decide what the needs are for our agency in providing needed assistance.  </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And sometimes, we decide it’s within our mission to tackle this challenge with our connection to land grant resources and our subject matter experts.  The next step then is to determine alignment and decide whether the work could or should be assigned to a volunteer.  Again, in Extension we have more than a hundred years’ experience at involving volunteers in program design and delivery.  This step in the process means looking at the specific tasks, considering internal policies and legal limitations, and determining whether the work is appropriate for unpaid staff members.  </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The next step of the Identification phase of the model is really where we’ll focus our time during this session.  Developing role descriptions is a critical aspect of volunteer engagement, and only when we have role descriptions should we ever consider recruiting volunteers.  Remember our poll?  For most of us, we are willing to help, so long as we understand what it is we are being asked to do, and why would we expect our potential volunteers to be so very different from us?</a:t>
            </a:r>
          </a:p>
          <a:p>
            <a:r>
              <a:rPr lang="en-US">
                <a:latin typeface="Calibri" charset="0"/>
                <a:ea typeface="ＭＳ Ｐゴシック" charset="0"/>
                <a:cs typeface="ＭＳ Ｐゴシック" charset="0"/>
              </a:rPr>
              <a:t> </a:t>
            </a:r>
          </a:p>
          <a:p>
            <a:r>
              <a:rPr lang="en-US">
                <a:latin typeface="Calibri" charset="0"/>
                <a:ea typeface="ＭＳ Ｐゴシック" charset="0"/>
                <a:cs typeface="ＭＳ Ｐゴシック" charset="0"/>
              </a:rPr>
              <a:t>So let’s take a look at the realities of role description development. </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9358D3-CA94-8449-87BF-8C591A85AABB}"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I think Marlene Wilson said it best.  She was one of the groundbreakers in the profession of volunteer administration who understood the intricacies of managing volunteers daily.  Her analogy to dancing before the music begins really paints a picture for us of what it looks like for us to put out a call for help prior to developing role descriptions.  Certainly something to make us think, right?</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E265A5-6DB2-5B43-BC7F-D856451D5956}"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85000" lnSpcReduction="20000"/>
          </a:bodyPr>
          <a:lstStyle/>
          <a:p>
            <a:pPr eaLnBrk="1" hangingPunct="1">
              <a:lnSpc>
                <a:spcPct val="90000"/>
              </a:lnSpc>
              <a:spcBef>
                <a:spcPct val="0"/>
              </a:spcBef>
              <a:defRPr/>
            </a:pPr>
            <a:r>
              <a:rPr lang="en-US">
                <a:latin typeface="Calibri" charset="0"/>
                <a:ea typeface="ＭＳ Ｐゴシック" charset="0"/>
                <a:cs typeface="ＭＳ Ｐゴシック" charset="0"/>
              </a:rPr>
              <a:t>Let</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begin with the idea that there are several components included in most role descriptions, and that these components are basically the same whether for paid or unpaid positions.  We begin with a title for any role we</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re developing --- or if you</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re like me, you may design the assignment and come back to assigning the title  -- like those of us who write the paper then prepare the abstract rather than vice versa.  Regardless, titles matter!  So spend the time needed to create titles that are truly indicative of the work the volunteer will be doing.  Let</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practice with creating a descriptive title for a volunteer role </a:t>
            </a:r>
            <a:r>
              <a:rPr lang="en-US" altLang="ja-JP" b="1">
                <a:latin typeface="Calibri" charset="0"/>
                <a:ea typeface="ＭＳ Ｐゴシック" charset="0"/>
                <a:cs typeface="ＭＳ Ｐゴシック" charset="0"/>
              </a:rPr>
              <a:t>(POLL)</a:t>
            </a:r>
          </a:p>
          <a:p>
            <a:pPr eaLnBrk="1" hangingPunct="1">
              <a:lnSpc>
                <a:spcPct val="90000"/>
              </a:lnSpc>
              <a:spcBef>
                <a:spcPct val="0"/>
              </a:spcBef>
              <a:defRPr/>
            </a:pPr>
            <a:endParaRPr lang="en-US">
              <a:latin typeface="Calibri" charset="0"/>
              <a:ea typeface="ＭＳ Ｐゴシック" charset="0"/>
              <a:cs typeface="ＭＳ Ｐゴシック" charset="0"/>
            </a:endParaRPr>
          </a:p>
          <a:p>
            <a:pPr eaLnBrk="1" hangingPunct="1">
              <a:lnSpc>
                <a:spcPct val="90000"/>
              </a:lnSpc>
              <a:spcBef>
                <a:spcPct val="0"/>
              </a:spcBef>
              <a:defRPr/>
            </a:pPr>
            <a:r>
              <a:rPr lang="en-US">
                <a:latin typeface="Calibri" charset="0"/>
                <a:ea typeface="ＭＳ Ｐゴシック" charset="0"/>
                <a:cs typeface="ＭＳ Ｐゴシック" charset="0"/>
              </a:rPr>
              <a:t>Creating a purpose or objective statement helps the potential volunteer understand the desired outcomes for the work he or she will be conducting.</a:t>
            </a:r>
          </a:p>
          <a:p>
            <a:pPr eaLnBrk="1" hangingPunct="1">
              <a:lnSpc>
                <a:spcPct val="90000"/>
              </a:lnSpc>
              <a:spcBef>
                <a:spcPct val="0"/>
              </a:spcBef>
              <a:defRPr/>
            </a:pPr>
            <a:endParaRPr lang="en-US">
              <a:latin typeface="Calibri" charset="0"/>
              <a:ea typeface="ＭＳ Ｐゴシック" charset="0"/>
              <a:cs typeface="ＭＳ Ｐゴシック" charset="0"/>
            </a:endParaRPr>
          </a:p>
          <a:p>
            <a:pPr eaLnBrk="1" hangingPunct="1">
              <a:lnSpc>
                <a:spcPct val="90000"/>
              </a:lnSpc>
              <a:spcBef>
                <a:spcPct val="0"/>
              </a:spcBef>
              <a:defRPr/>
            </a:pPr>
            <a:r>
              <a:rPr lang="en-US">
                <a:latin typeface="Calibri" charset="0"/>
                <a:ea typeface="ＭＳ Ｐゴシック" charset="0"/>
                <a:cs typeface="ＭＳ Ｐゴシック" charset="0"/>
              </a:rPr>
              <a:t>Accurately defining the major responsibilities is critical.  This helps the volunteer understand exactly what they</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re signing on for, and becomes the basis for evaluations and recognition later in the process. This is also one of your best risk management tools!  By defining the scope of responsibility, you are protecting your volunteer, your agency, and yourself!</a:t>
            </a:r>
          </a:p>
          <a:p>
            <a:pPr eaLnBrk="1" hangingPunct="1">
              <a:lnSpc>
                <a:spcPct val="90000"/>
              </a:lnSpc>
              <a:spcBef>
                <a:spcPct val="0"/>
              </a:spcBef>
              <a:defRPr/>
            </a:pPr>
            <a:endParaRPr lang="en-US">
              <a:latin typeface="Calibri" charset="0"/>
              <a:ea typeface="ＭＳ Ｐゴシック" charset="0"/>
              <a:cs typeface="ＭＳ Ｐゴシック" charset="0"/>
            </a:endParaRPr>
          </a:p>
          <a:p>
            <a:pPr eaLnBrk="1" hangingPunct="1">
              <a:lnSpc>
                <a:spcPct val="90000"/>
              </a:lnSpc>
              <a:spcBef>
                <a:spcPct val="0"/>
              </a:spcBef>
              <a:defRPr/>
            </a:pPr>
            <a:r>
              <a:rPr lang="en-US">
                <a:latin typeface="Calibri" charset="0"/>
                <a:ea typeface="ＭＳ Ｐゴシック" charset="0"/>
                <a:cs typeface="ＭＳ Ｐゴシック" charset="0"/>
              </a:rPr>
              <a:t>Defining qualifications can help to convey desired entry skills and knowledge.  This helps the volunteer ensure fit with the agency</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needs and her interests.  It will be important to utilize many of the same human resource rules that apply to defining qualifications for paid positions.  While in most states, volunteers are not included in due process standards, it is important that there is not even a perception of bias or discrimination, and properly defining qualifications helps to alleviate those types of concerns as we search for those people with the specific skills needed for these positions.</a:t>
            </a:r>
          </a:p>
          <a:p>
            <a:pPr eaLnBrk="1" hangingPunct="1">
              <a:lnSpc>
                <a:spcPct val="90000"/>
              </a:lnSpc>
              <a:spcBef>
                <a:spcPct val="0"/>
              </a:spcBef>
              <a:defRPr/>
            </a:pPr>
            <a:endParaRPr lang="en-US">
              <a:latin typeface="Calibri" charset="0"/>
              <a:ea typeface="ＭＳ Ｐゴシック" charset="0"/>
              <a:cs typeface="ＭＳ Ｐゴシック" charset="0"/>
            </a:endParaRPr>
          </a:p>
          <a:p>
            <a:pPr eaLnBrk="1" hangingPunct="1">
              <a:lnSpc>
                <a:spcPct val="90000"/>
              </a:lnSpc>
              <a:spcBef>
                <a:spcPct val="0"/>
              </a:spcBef>
              <a:defRPr/>
            </a:pPr>
            <a:r>
              <a:rPr lang="en-US">
                <a:latin typeface="Calibri" charset="0"/>
                <a:ea typeface="ＭＳ Ｐゴシック" charset="0"/>
                <a:cs typeface="ＭＳ Ｐゴシック" charset="0"/>
              </a:rPr>
              <a:t>Supervision and location of work site simply confirm for both the volunteer and the agency that everyone understands from whom the volunteer will take direction and where their work will be performed.</a:t>
            </a:r>
          </a:p>
          <a:p>
            <a:pPr eaLnBrk="1" hangingPunct="1">
              <a:lnSpc>
                <a:spcPct val="90000"/>
              </a:lnSpc>
              <a:spcBef>
                <a:spcPct val="0"/>
              </a:spcBef>
              <a:defRPr/>
            </a:pPr>
            <a:endParaRPr lang="en-US">
              <a:latin typeface="Calibri" charset="0"/>
              <a:ea typeface="ＭＳ Ｐゴシック" charset="0"/>
              <a:cs typeface="ＭＳ Ｐゴシック" charset="0"/>
            </a:endParaRPr>
          </a:p>
          <a:p>
            <a:pPr eaLnBrk="1" hangingPunct="1">
              <a:lnSpc>
                <a:spcPct val="90000"/>
              </a:lnSpc>
              <a:spcBef>
                <a:spcPct val="0"/>
              </a:spcBef>
              <a:defRPr/>
            </a:pPr>
            <a:r>
              <a:rPr lang="en-US">
                <a:latin typeface="Calibri" charset="0"/>
                <a:ea typeface="ＭＳ Ｐゴシック" charset="0"/>
                <a:cs typeface="ＭＳ Ｐゴシック" charset="0"/>
              </a:rPr>
              <a:t>Time commitment gives the volunteer some idea of exactly how much time will be committed to the work, and for project specific assignments, this serves as a notice of the length of the project.  </a:t>
            </a:r>
          </a:p>
          <a:p>
            <a:pPr eaLnBrk="1" hangingPunct="1">
              <a:lnSpc>
                <a:spcPct val="90000"/>
              </a:lnSpc>
              <a:spcBef>
                <a:spcPct val="0"/>
              </a:spcBef>
              <a:defRPr/>
            </a:pPr>
            <a:endParaRPr lang="en-US">
              <a:latin typeface="Calibri" charset="0"/>
              <a:ea typeface="ＭＳ Ｐゴシック" charset="0"/>
              <a:cs typeface="ＭＳ Ｐゴシック" charset="0"/>
            </a:endParaRPr>
          </a:p>
          <a:p>
            <a:pPr eaLnBrk="1" hangingPunct="1">
              <a:lnSpc>
                <a:spcPct val="90000"/>
              </a:lnSpc>
              <a:spcBef>
                <a:spcPct val="0"/>
              </a:spcBef>
              <a:defRPr/>
            </a:pPr>
            <a:r>
              <a:rPr lang="en-US">
                <a:latin typeface="Calibri" charset="0"/>
                <a:ea typeface="ＭＳ Ｐゴシック" charset="0"/>
                <a:cs typeface="ＭＳ Ｐゴシック" charset="0"/>
              </a:rPr>
              <a:t>Finally, including a benefits section creates an opportunity to share information about what the volunteer receive, and about what the agency receives because of the volunteer engagement.</a:t>
            </a:r>
          </a:p>
          <a:p>
            <a:pPr eaLnBrk="1" hangingPunct="1">
              <a:lnSpc>
                <a:spcPct val="90000"/>
              </a:lnSpc>
              <a:spcBef>
                <a:spcPct val="0"/>
              </a:spcBef>
              <a:defRPr/>
            </a:pPr>
            <a:endParaRPr lang="en-US">
              <a:latin typeface="Calibri" charset="0"/>
              <a:ea typeface="ＭＳ Ｐゴシック" charset="0"/>
              <a:cs typeface="ＭＳ Ｐゴシック" charset="0"/>
            </a:endParaRPr>
          </a:p>
          <a:p>
            <a:pPr eaLnBrk="1" hangingPunct="1">
              <a:lnSpc>
                <a:spcPct val="90000"/>
              </a:lnSpc>
              <a:spcBef>
                <a:spcPct val="0"/>
              </a:spcBef>
              <a:defRPr/>
            </a:pPr>
            <a:r>
              <a:rPr lang="en-US">
                <a:latin typeface="Calibri" charset="0"/>
                <a:ea typeface="ＭＳ Ｐゴシック" charset="0"/>
                <a:cs typeface="ＭＳ Ｐゴシック" charset="0"/>
              </a:rPr>
              <a:t>One additional critical component of the role description is the inclusion of signatures of both the volunteer and the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hiring</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or supervising staff member.  </a:t>
            </a:r>
            <a:endParaRPr lang="en-US">
              <a:latin typeface="Calibri" charset="0"/>
              <a:ea typeface="ＭＳ Ｐゴシック" charset="0"/>
              <a:cs typeface="ＭＳ Ｐゴシック"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210A54-1D76-274C-A25B-E07EE2EEABA5}" type="slidenum">
              <a:rPr lang="en-US" sz="1200">
                <a:latin typeface="Calibri" charset="0"/>
              </a:rPr>
              <a:pPr eaLnBrk="1" hangingPunct="1"/>
              <a:t>10</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Can this be inserted into the previous slide to illustrate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Title</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If not, I can incorporate it into discussion and skip this.</a:t>
            </a:r>
            <a:endParaRPr lang="en-US">
              <a:latin typeface="Calibri" charset="0"/>
              <a:ea typeface="ＭＳ Ｐゴシック" charset="0"/>
              <a:cs typeface="ＭＳ Ｐゴシック"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2B9B17-E21C-574B-8A67-4361CC3A9D56}" type="slidenum">
              <a:rPr lang="en-US" sz="1200">
                <a:latin typeface="Calibri" charset="0"/>
              </a:rPr>
              <a:pPr eaLnBrk="1" hangingPunct="1"/>
              <a:t>11</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I’m finding as I work with our Extension staff members, that sometimes stating the benefits for volunteers is really difficult.  We have to remember that everyone comes to us with their own needs and motivations, so we want to be sure that we help them see how they might meet their needs by coming to serve with us.  And while we know that for 4-H volunteers, one of the most satisfying aspects of the work will be seeing a young person become excited about learning or seeing kids succeed as leaders, we also need to be aware that for some of our volunteers there are other motivators that might be more tangible.  So let’s do some brainstorming quickly to think about some of the benefits we might include on a role description that might encourage volunteers to sign up to work with us.  We’ll make this data available for you and your colleagues to use in designing role descriptions in the future, so let’s get busy for a few minutes to see how many benefits we can generate!!</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3F31AD-6A87-4648-97E1-986E7FBE9E08}" type="slidenum">
              <a:rPr lang="en-US" sz="1200">
                <a:latin typeface="Calibri" charset="0"/>
              </a:rPr>
              <a:pPr eaLnBrk="1" hangingPunct="1"/>
              <a:t>12</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descr="4h-ppt-1_04.jpg"/>
          <p:cNvPicPr>
            <a:picLocks noChangeAspect="1"/>
          </p:cNvPicPr>
          <p:nvPr userDrawn="1"/>
        </p:nvPicPr>
        <p:blipFill>
          <a:blip r:embed="rId2"/>
          <a:stretch>
            <a:fillRect/>
          </a:stretch>
        </p:blipFill>
        <p:spPr>
          <a:xfrm>
            <a:off x="5940426" y="3564060"/>
            <a:ext cx="3211592" cy="3293940"/>
          </a:xfrm>
          <a:prstGeom prst="rect">
            <a:avLst/>
          </a:prstGeom>
        </p:spPr>
      </p:pic>
      <p:sp>
        <p:nvSpPr>
          <p:cNvPr id="15" name="Picture Placeholder 14"/>
          <p:cNvSpPr>
            <a:spLocks noGrp="1"/>
          </p:cNvSpPr>
          <p:nvPr>
            <p:ph type="pic" sz="quarter" idx="14"/>
          </p:nvPr>
        </p:nvSpPr>
        <p:spPr>
          <a:xfrm>
            <a:off x="2886076" y="3563938"/>
            <a:ext cx="3054349" cy="3294062"/>
          </a:xfrm>
        </p:spPr>
        <p:txBody>
          <a:bodyPr/>
          <a:lstStyle/>
          <a:p>
            <a:endParaRPr lang="en-US"/>
          </a:p>
        </p:txBody>
      </p:sp>
      <p:sp>
        <p:nvSpPr>
          <p:cNvPr id="13" name="Picture Placeholder 12"/>
          <p:cNvSpPr>
            <a:spLocks noGrp="1"/>
          </p:cNvSpPr>
          <p:nvPr>
            <p:ph type="pic" sz="quarter" idx="13"/>
          </p:nvPr>
        </p:nvSpPr>
        <p:spPr>
          <a:xfrm>
            <a:off x="0" y="3563938"/>
            <a:ext cx="2886075" cy="3294062"/>
          </a:xfrm>
        </p:spPr>
        <p:txBody>
          <a:bodyPr/>
          <a:lstStyle/>
          <a:p>
            <a:endParaRPr lang="en-US"/>
          </a:p>
        </p:txBody>
      </p:sp>
      <p:pic>
        <p:nvPicPr>
          <p:cNvPr id="8" name="Picture 7" descr="4h-ppt-4.jpg"/>
          <p:cNvPicPr>
            <a:picLocks noChangeAspect="1"/>
          </p:cNvPicPr>
          <p:nvPr userDrawn="1"/>
        </p:nvPicPr>
        <p:blipFill>
          <a:blip r:embed="rId3"/>
          <a:stretch>
            <a:fillRect/>
          </a:stretch>
        </p:blipFill>
        <p:spPr>
          <a:xfrm>
            <a:off x="0" y="-10990"/>
            <a:ext cx="9144000" cy="3575050"/>
          </a:xfrm>
          <a:prstGeom prst="rect">
            <a:avLst/>
          </a:prstGeom>
        </p:spPr>
      </p:pic>
      <p:sp>
        <p:nvSpPr>
          <p:cNvPr id="2" name="Title 1"/>
          <p:cNvSpPr>
            <a:spLocks noGrp="1"/>
          </p:cNvSpPr>
          <p:nvPr>
            <p:ph type="ctrTitle"/>
          </p:nvPr>
        </p:nvSpPr>
        <p:spPr>
          <a:xfrm>
            <a:off x="508415" y="0"/>
            <a:ext cx="8044080" cy="3564060"/>
          </a:xfrm>
        </p:spPr>
        <p:txBody>
          <a:bodyPr lIns="0" tIns="0" rIns="0" bIns="0">
            <a:noAutofit/>
          </a:bodyPr>
          <a:lstStyle>
            <a:lvl1pPr algn="l">
              <a:defRPr sz="5400" b="1" i="0" cap="all">
                <a:solidFill>
                  <a:schemeClr val="bg1"/>
                </a:solidFill>
                <a:latin typeface="Arial"/>
                <a:cs typeface="Arial"/>
              </a:defRPr>
            </a:lvl1pPr>
          </a:lstStyle>
          <a:p>
            <a:r>
              <a:rPr lang="en-US" dirty="0" smtClean="0"/>
              <a:t>Click to edit Master title style</a:t>
            </a:r>
            <a:endParaRPr lang="en-US" dirty="0"/>
          </a:p>
        </p:txBody>
      </p:sp>
      <p:cxnSp>
        <p:nvCxnSpPr>
          <p:cNvPr id="20" name="Straight Connector 19"/>
          <p:cNvCxnSpPr/>
          <p:nvPr userDrawn="1"/>
        </p:nvCxnSpPr>
        <p:spPr>
          <a:xfrm>
            <a:off x="6172200" y="6610350"/>
            <a:ext cx="2749550" cy="1588"/>
          </a:xfrm>
          <a:prstGeom prst="line">
            <a:avLst/>
          </a:prstGeom>
          <a:ln>
            <a:solidFill>
              <a:srgbClr val="00A65D"/>
            </a:solidFill>
          </a:ln>
          <a:effectLst/>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DFB13-182E-5042-BA51-B08DB0F5FC69}" type="datetimeFigureOut">
              <a:rPr lang="en-US" smtClean="0"/>
              <a:pPr/>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23E17-FD18-D944-80AC-847E5C61DD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8DFB13-182E-5042-BA51-B08DB0F5FC69}" type="datetimeFigureOut">
              <a:rPr lang="en-US" smtClean="0"/>
              <a:pPr/>
              <a:t>3/14/2014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23E17-FD18-D944-80AC-847E5C61DD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525963"/>
          </a:xfrm>
        </p:spPr>
        <p:txBody>
          <a:bodyPr lIns="0" tIns="0" rIns="0" bIns="0">
            <a:noAutofit/>
          </a:bodyPr>
          <a:lstStyle>
            <a:lvl1pPr>
              <a:spcAft>
                <a:spcPts val="600"/>
              </a:spcAft>
              <a:buFontTx/>
              <a:buNone/>
              <a:defRPr sz="2600">
                <a:latin typeface="Arial"/>
                <a:cs typeface="Arial"/>
              </a:defRPr>
            </a:lvl1pPr>
            <a:lvl2pPr marL="0" indent="-192024">
              <a:spcAft>
                <a:spcPts val="600"/>
              </a:spcAft>
              <a:buClr>
                <a:srgbClr val="458D00"/>
              </a:buClr>
              <a:buFont typeface="Arial"/>
              <a:buChar char="•"/>
              <a:defRPr sz="2600">
                <a:latin typeface="Arial"/>
                <a:cs typeface="Arial"/>
              </a:defRPr>
            </a:lvl2pPr>
          </a:lstStyle>
          <a:p>
            <a:pPr lvl="0"/>
            <a:r>
              <a:rPr lang="en-US" dirty="0" smtClean="0"/>
              <a:t>Click to edit Master text styles</a:t>
            </a:r>
          </a:p>
          <a:p>
            <a:pPr lvl="1"/>
            <a:r>
              <a:rPr lang="en-US" dirty="0" smtClean="0"/>
              <a:t>Second level</a:t>
            </a:r>
          </a:p>
        </p:txBody>
      </p:sp>
      <p:pic>
        <p:nvPicPr>
          <p:cNvPr id="8" name="Picture 7" descr="4h-ppt-5.jpg"/>
          <p:cNvPicPr>
            <a:picLocks noChangeAspect="1"/>
          </p:cNvPicPr>
          <p:nvPr userDrawn="1"/>
        </p:nvPicPr>
        <p:blipFill>
          <a:blip r:embed="rId2"/>
          <a:stretch>
            <a:fillRect/>
          </a:stretch>
        </p:blipFill>
        <p:spPr>
          <a:xfrm>
            <a:off x="0" y="5759450"/>
            <a:ext cx="9144000" cy="1098550"/>
          </a:xfrm>
          <a:prstGeom prst="rect">
            <a:avLst/>
          </a:prstGeom>
        </p:spPr>
      </p:pic>
      <p:sp>
        <p:nvSpPr>
          <p:cNvPr id="2" name="Title 1"/>
          <p:cNvSpPr>
            <a:spLocks noGrp="1"/>
          </p:cNvSpPr>
          <p:nvPr>
            <p:ph type="title"/>
          </p:nvPr>
        </p:nvSpPr>
        <p:spPr>
          <a:xfrm>
            <a:off x="457200" y="274638"/>
            <a:ext cx="8229600" cy="1143000"/>
          </a:xfrm>
        </p:spPr>
        <p:txBody>
          <a:bodyPr wrap="square" lIns="0" tIns="0" rIns="0" bIns="0" anchor="t">
            <a:noAutofit/>
          </a:bodyPr>
          <a:lstStyle>
            <a:lvl1pPr algn="l">
              <a:defRPr b="1" i="0">
                <a:solidFill>
                  <a:srgbClr val="00A65D"/>
                </a:solidFill>
                <a:latin typeface="Arial"/>
                <a:cs typeface="Arial"/>
              </a:defRPr>
            </a:lvl1pPr>
          </a:lstStyle>
          <a:p>
            <a:r>
              <a:rPr lang="en-US" dirty="0" smtClean="0"/>
              <a:t>Click to edit Master title style</a:t>
            </a:r>
            <a:endParaRPr lang="en-US" dirty="0"/>
          </a:p>
        </p:txBody>
      </p:sp>
      <p:cxnSp>
        <p:nvCxnSpPr>
          <p:cNvPr id="13" name="Straight Connector 12"/>
          <p:cNvCxnSpPr/>
          <p:nvPr userDrawn="1"/>
        </p:nvCxnSpPr>
        <p:spPr>
          <a:xfrm>
            <a:off x="444500" y="5924553"/>
            <a:ext cx="8255000" cy="1588"/>
          </a:xfrm>
          <a:prstGeom prst="line">
            <a:avLst/>
          </a:prstGeom>
          <a:ln>
            <a:solidFill>
              <a:srgbClr val="00A65D"/>
            </a:solidFill>
          </a:ln>
          <a:effectLst/>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4h-ppt-6.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0" y="5924553"/>
            <a:ext cx="9143999" cy="768347"/>
          </a:xfrm>
        </p:spPr>
        <p:txBody>
          <a:bodyPr lIns="0" tIns="0" rIns="0" bIns="0" anchor="ctr">
            <a:noAutofit/>
          </a:bodyPr>
          <a:lstStyle>
            <a:lvl1pPr algn="ctr">
              <a:defRPr sz="1400" b="1" cap="none">
                <a:solidFill>
                  <a:schemeClr val="bg1"/>
                </a:solidFill>
                <a:latin typeface="Arial"/>
                <a:cs typeface="Arial"/>
              </a:defRPr>
            </a:lvl1pPr>
          </a:lstStyle>
          <a:p>
            <a:r>
              <a:rPr lang="en-US" dirty="0" smtClean="0"/>
              <a:t>Click to edit Master title style</a:t>
            </a:r>
            <a:endParaRPr lang="en-US" dirty="0"/>
          </a:p>
        </p:txBody>
      </p:sp>
      <p:cxnSp>
        <p:nvCxnSpPr>
          <p:cNvPr id="9" name="Straight Connector 8"/>
          <p:cNvCxnSpPr/>
          <p:nvPr userDrawn="1"/>
        </p:nvCxnSpPr>
        <p:spPr>
          <a:xfrm>
            <a:off x="444500" y="5924553"/>
            <a:ext cx="8255000" cy="1588"/>
          </a:xfrm>
          <a:prstGeom prst="line">
            <a:avLst/>
          </a:prstGeom>
          <a:ln>
            <a:solidFill>
              <a:schemeClr val="bg1"/>
            </a:solidFill>
          </a:ln>
          <a:effectLst/>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8DFB13-182E-5042-BA51-B08DB0F5FC69}" type="datetimeFigureOut">
              <a:rPr lang="en-US" smtClean="0"/>
              <a:pPr/>
              <a:t>3/14/2014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23E17-FD18-D944-80AC-847E5C61DD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8DFB13-182E-5042-BA51-B08DB0F5FC69}" type="datetimeFigureOut">
              <a:rPr lang="en-US" smtClean="0"/>
              <a:pPr/>
              <a:t>3/14/2014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23E17-FD18-D944-80AC-847E5C61DD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8DFB13-182E-5042-BA51-B08DB0F5FC69}" type="datetimeFigureOut">
              <a:rPr lang="en-US" smtClean="0"/>
              <a:pPr/>
              <a:t>3/14/2014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E23E17-FD18-D944-80AC-847E5C61DD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DFB13-182E-5042-BA51-B08DB0F5FC69}" type="datetimeFigureOut">
              <a:rPr lang="en-US" smtClean="0"/>
              <a:pPr/>
              <a:t>3/14/2014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23E17-FD18-D944-80AC-847E5C61DD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DFB13-182E-5042-BA51-B08DB0F5FC69}" type="datetimeFigureOut">
              <a:rPr lang="en-US" smtClean="0"/>
              <a:pPr/>
              <a:t>3/14/2014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23E17-FD18-D944-80AC-847E5C61DD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8DFB13-182E-5042-BA51-B08DB0F5FC69}" type="datetimeFigureOut">
              <a:rPr lang="en-US" smtClean="0"/>
              <a:pPr/>
              <a:t>3/14/2014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23E17-FD18-D944-80AC-847E5C61DD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DFB13-182E-5042-BA51-B08DB0F5FC69}" type="datetimeFigureOut">
              <a:rPr lang="en-US" smtClean="0"/>
              <a:pPr/>
              <a:t>3/14/2014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E23E17-FD18-D944-80AC-847E5C61DD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jpeg"/><Relationship Id="rId7"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4h-ppt-1_03.jpg"/>
          <p:cNvPicPr>
            <a:picLocks noGrp="1" noChangeAspect="1"/>
          </p:cNvPicPr>
          <p:nvPr>
            <p:ph type="pic" sz="quarter" idx="14"/>
          </p:nvPr>
        </p:nvPicPr>
        <p:blipFill>
          <a:blip r:embed="rId2"/>
          <a:srcRect t="-169" b="-169"/>
          <a:stretch>
            <a:fillRect/>
          </a:stretch>
        </p:blipFill>
        <p:spPr/>
      </p:pic>
      <p:pic>
        <p:nvPicPr>
          <p:cNvPr id="12" name="Picture Placeholder 11" descr="4h-ppt-1_02.jpg"/>
          <p:cNvPicPr>
            <a:picLocks noGrp="1" noChangeAspect="1"/>
          </p:cNvPicPr>
          <p:nvPr>
            <p:ph type="pic" sz="quarter" idx="13"/>
          </p:nvPr>
        </p:nvPicPr>
        <p:blipFill>
          <a:blip r:embed="rId3"/>
          <a:srcRect t="-233" b="-233"/>
          <a:stretch>
            <a:fillRect/>
          </a:stretch>
        </p:blipFill>
        <p:spPr/>
      </p:pic>
      <p:sp>
        <p:nvSpPr>
          <p:cNvPr id="5" name="Rectangle 4"/>
          <p:cNvSpPr/>
          <p:nvPr/>
        </p:nvSpPr>
        <p:spPr>
          <a:xfrm>
            <a:off x="5940425" y="3563938"/>
            <a:ext cx="3203575" cy="329406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4H_Volunteerism_eConference_Logo_final.jpg"/>
          <p:cNvPicPr>
            <a:picLocks noChangeAspect="1"/>
          </p:cNvPicPr>
          <p:nvPr/>
        </p:nvPicPr>
        <p:blipFill>
          <a:blip r:embed="rId4"/>
          <a:srcRect l="12142" r="14833"/>
          <a:stretch>
            <a:fillRect/>
          </a:stretch>
        </p:blipFill>
        <p:spPr>
          <a:xfrm>
            <a:off x="5945575" y="4133849"/>
            <a:ext cx="3188900" cy="2122779"/>
          </a:xfrm>
          <a:prstGeom prst="rect">
            <a:avLst/>
          </a:prstGeom>
        </p:spPr>
      </p:pic>
      <p:sp>
        <p:nvSpPr>
          <p:cNvPr id="10" name="Rectangle 9"/>
          <p:cNvSpPr/>
          <p:nvPr/>
        </p:nvSpPr>
        <p:spPr>
          <a:xfrm>
            <a:off x="0" y="266699"/>
            <a:ext cx="9144000" cy="3046988"/>
          </a:xfrm>
          <a:prstGeom prst="rect">
            <a:avLst/>
          </a:prstGeom>
          <a:noFill/>
        </p:spPr>
        <p:txBody>
          <a:bodyPr wrap="square" lIns="91440" tIns="45720" rIns="91440" bIns="45720">
            <a:spAutoFit/>
          </a:bodyPr>
          <a:lstStyle/>
          <a:p>
            <a:pPr lvl="1"/>
            <a:r>
              <a:rPr lang="en-US" sz="3200" dirty="0" smtClean="0">
                <a:solidFill>
                  <a:schemeClr val="bg1"/>
                </a:solidFill>
              </a:rPr>
              <a:t>Volunteer Engagement &amp; Activation Resources</a:t>
            </a:r>
          </a:p>
          <a:p>
            <a:pPr lvl="1" algn="ctr"/>
            <a:endParaRPr lang="en-US" sz="4000" b="1" cap="none" spc="0" dirty="0" smtClean="0">
              <a:ln w="9525" cmpd="sng">
                <a:solidFill>
                  <a:schemeClr val="tx1">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a:p>
            <a:pPr lvl="1"/>
            <a:r>
              <a:rPr lang="en-US" sz="3200" dirty="0" smtClean="0">
                <a:solidFill>
                  <a:schemeClr val="bg1"/>
                </a:solidFill>
              </a:rPr>
              <a:t>Volunteer Pilot Project :</a:t>
            </a:r>
          </a:p>
          <a:p>
            <a:pPr lvl="2"/>
            <a:r>
              <a:rPr lang="en-US" sz="3200" dirty="0" smtClean="0">
                <a:solidFill>
                  <a:schemeClr val="bg1"/>
                </a:solidFill>
              </a:rPr>
              <a:t>Models for Corporate, Workplace, Teen, and Episodic Volunteerism in 4-H </a:t>
            </a:r>
          </a:p>
          <a:p>
            <a:pPr algn="ctr"/>
            <a:endParaRPr lang="en-US" sz="2400" b="1" dirty="0" smtClean="0">
              <a:ln w="9525" cmpd="sng">
                <a:solidFill>
                  <a:schemeClr val="tx1">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11" name="Title 6"/>
          <p:cNvSpPr txBox="1">
            <a:spLocks/>
          </p:cNvSpPr>
          <p:nvPr/>
        </p:nvSpPr>
        <p:spPr>
          <a:xfrm>
            <a:off x="-1228725" y="3313687"/>
            <a:ext cx="8229600" cy="1143000"/>
          </a:xfrm>
          <a:prstGeom prst="rect">
            <a:avLst/>
          </a:prstGeom>
        </p:spPr>
        <p:txBody>
          <a:bodyPr vert="horz" lIns="0" tIns="0" rIns="0" bIns="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5400" b="1" i="0" u="none" strike="noStrike" kern="1200" cap="all" spc="0" normalizeH="0" baseline="0" noProof="0" dirty="0">
              <a:ln>
                <a:noFill/>
              </a:ln>
              <a:solidFill>
                <a:schemeClr val="bg1"/>
              </a:solidFill>
              <a:effectLst/>
              <a:uLnTx/>
              <a:uFillTx/>
              <a:latin typeface="Arial"/>
              <a:ea typeface="+mj-ea"/>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Components</a:t>
            </a:r>
          </a:p>
        </p:txBody>
      </p:sp>
      <p:sp>
        <p:nvSpPr>
          <p:cNvPr id="28674" name="Content Placeholder 2"/>
          <p:cNvSpPr>
            <a:spLocks noGrp="1"/>
          </p:cNvSpPr>
          <p:nvPr>
            <p:ph idx="1"/>
          </p:nvPr>
        </p:nvSpPr>
        <p:spPr>
          <a:xfrm>
            <a:off x="1111250" y="1111250"/>
            <a:ext cx="7527924" cy="4635500"/>
          </a:xfrm>
        </p:spPr>
        <p:txBody>
          <a:bodyPr/>
          <a:lstStyle/>
          <a:p>
            <a:pPr eaLnBrk="1" hangingPunct="1">
              <a:lnSpc>
                <a:spcPct val="90000"/>
              </a:lnSpc>
            </a:pPr>
            <a:r>
              <a:rPr lang="en-US" sz="2400" dirty="0">
                <a:latin typeface="Calibri" charset="0"/>
                <a:ea typeface="ＭＳ Ｐゴシック" charset="0"/>
                <a:cs typeface="ＭＳ Ｐゴシック" charset="0"/>
              </a:rPr>
              <a:t>Title</a:t>
            </a:r>
          </a:p>
          <a:p>
            <a:pPr eaLnBrk="1" hangingPunct="1">
              <a:lnSpc>
                <a:spcPct val="90000"/>
              </a:lnSpc>
            </a:pPr>
            <a:r>
              <a:rPr lang="en-US" sz="2400" dirty="0">
                <a:latin typeface="Calibri" charset="0"/>
                <a:ea typeface="ＭＳ Ｐゴシック" charset="0"/>
                <a:cs typeface="ＭＳ Ｐゴシック" charset="0"/>
              </a:rPr>
              <a:t>Purpose/Objectives</a:t>
            </a:r>
          </a:p>
          <a:p>
            <a:pPr eaLnBrk="1" hangingPunct="1">
              <a:lnSpc>
                <a:spcPct val="90000"/>
              </a:lnSpc>
            </a:pPr>
            <a:r>
              <a:rPr lang="en-US" sz="2400" dirty="0">
                <a:latin typeface="Calibri" charset="0"/>
                <a:ea typeface="ＭＳ Ｐゴシック" charset="0"/>
                <a:cs typeface="ＭＳ Ｐゴシック" charset="0"/>
              </a:rPr>
              <a:t>Major Responsibilities</a:t>
            </a:r>
          </a:p>
          <a:p>
            <a:pPr eaLnBrk="1" hangingPunct="1">
              <a:lnSpc>
                <a:spcPct val="90000"/>
              </a:lnSpc>
            </a:pPr>
            <a:r>
              <a:rPr lang="en-US" sz="2400" dirty="0">
                <a:latin typeface="Calibri" charset="0"/>
                <a:ea typeface="ＭＳ Ｐゴシック" charset="0"/>
                <a:cs typeface="ＭＳ Ｐゴシック" charset="0"/>
              </a:rPr>
              <a:t>Qualifications</a:t>
            </a:r>
          </a:p>
          <a:p>
            <a:pPr eaLnBrk="1" hangingPunct="1">
              <a:lnSpc>
                <a:spcPct val="90000"/>
              </a:lnSpc>
            </a:pPr>
            <a:r>
              <a:rPr lang="en-US" sz="2400" dirty="0">
                <a:latin typeface="Calibri" charset="0"/>
                <a:ea typeface="ＭＳ Ｐゴシック" charset="0"/>
                <a:cs typeface="ＭＳ Ｐゴシック" charset="0"/>
              </a:rPr>
              <a:t>Supervision</a:t>
            </a:r>
          </a:p>
          <a:p>
            <a:pPr eaLnBrk="1" hangingPunct="1">
              <a:lnSpc>
                <a:spcPct val="90000"/>
              </a:lnSpc>
            </a:pPr>
            <a:r>
              <a:rPr lang="en-US" sz="2400" dirty="0">
                <a:latin typeface="Calibri" charset="0"/>
                <a:ea typeface="ＭＳ Ｐゴシック" charset="0"/>
                <a:cs typeface="ＭＳ Ｐゴシック" charset="0"/>
              </a:rPr>
              <a:t>Time Commitment</a:t>
            </a:r>
          </a:p>
          <a:p>
            <a:pPr eaLnBrk="1" hangingPunct="1">
              <a:lnSpc>
                <a:spcPct val="90000"/>
              </a:lnSpc>
            </a:pPr>
            <a:r>
              <a:rPr lang="en-US" sz="2400" dirty="0">
                <a:latin typeface="Calibri" charset="0"/>
                <a:ea typeface="ＭＳ Ｐゴシック" charset="0"/>
                <a:cs typeface="ＭＳ Ｐゴシック" charset="0"/>
              </a:rPr>
              <a:t>Location of work site</a:t>
            </a:r>
          </a:p>
          <a:p>
            <a:pPr eaLnBrk="1" hangingPunct="1">
              <a:lnSpc>
                <a:spcPct val="90000"/>
              </a:lnSpc>
            </a:pPr>
            <a:r>
              <a:rPr lang="en-US" sz="2400" dirty="0">
                <a:latin typeface="Calibri" charset="0"/>
                <a:ea typeface="ＭＳ Ｐゴシック" charset="0"/>
                <a:cs typeface="ＭＳ Ｐゴシック" charset="0"/>
              </a:rPr>
              <a:t>Benefits</a:t>
            </a:r>
          </a:p>
          <a:p>
            <a:pPr eaLnBrk="1" hangingPunct="1">
              <a:lnSpc>
                <a:spcPct val="90000"/>
              </a:lnSpc>
            </a:pPr>
            <a:r>
              <a:rPr lang="en-US" sz="2400" dirty="0">
                <a:latin typeface="Calibri" charset="0"/>
                <a:ea typeface="ＭＳ Ｐゴシック" charset="0"/>
                <a:cs typeface="ＭＳ Ｐゴシック" charset="0"/>
              </a:rPr>
              <a:t>Signatures</a:t>
            </a:r>
          </a:p>
        </p:txBody>
      </p:sp>
      <p:pic>
        <p:nvPicPr>
          <p:cNvPr id="28675" name="Picture 3" descr="MP900443244.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410200" y="1417638"/>
            <a:ext cx="2543175"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5953125" y="6067425"/>
            <a:ext cx="2857500" cy="628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616200"/>
            <a:ext cx="8229600" cy="1143000"/>
          </a:xfrm>
        </p:spPr>
        <p:txBody>
          <a:bodyPr/>
          <a:lstStyle/>
          <a:p>
            <a:pPr algn="ctr" eaLnBrk="1" hangingPunct="1"/>
            <a:r>
              <a:rPr lang="en-US" dirty="0">
                <a:latin typeface="Calibri" charset="0"/>
                <a:ea typeface="ＭＳ Ｐゴシック" charset="0"/>
                <a:cs typeface="ＭＳ Ｐゴシック" charset="0"/>
              </a:rPr>
              <a:t>What would you call it??</a:t>
            </a:r>
          </a:p>
        </p:txBody>
      </p:sp>
      <p:sp>
        <p:nvSpPr>
          <p:cNvPr id="4" name="Rectangle 3"/>
          <p:cNvSpPr/>
          <p:nvPr/>
        </p:nvSpPr>
        <p:spPr>
          <a:xfrm>
            <a:off x="5953125" y="6067425"/>
            <a:ext cx="2857500" cy="628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2451100"/>
            <a:ext cx="8229600" cy="1143000"/>
          </a:xfrm>
        </p:spPr>
        <p:txBody>
          <a:bodyPr/>
          <a:lstStyle/>
          <a:p>
            <a:pPr algn="ctr"/>
            <a:r>
              <a:rPr lang="en-US" dirty="0">
                <a:latin typeface="Calibri" charset="0"/>
                <a:ea typeface="ＭＳ Ｐゴシック" charset="0"/>
                <a:cs typeface="ＭＳ Ｐゴシック" charset="0"/>
              </a:rPr>
              <a:t>Thinking About Benefits</a:t>
            </a:r>
          </a:p>
        </p:txBody>
      </p:sp>
      <p:sp>
        <p:nvSpPr>
          <p:cNvPr id="4" name="Rectangle 3"/>
          <p:cNvSpPr/>
          <p:nvPr/>
        </p:nvSpPr>
        <p:spPr>
          <a:xfrm>
            <a:off x="5953125" y="6067425"/>
            <a:ext cx="2857500" cy="628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73100" y="515938"/>
            <a:ext cx="8229600" cy="1143000"/>
          </a:xfrm>
        </p:spPr>
        <p:txBody>
          <a:bodyPr/>
          <a:lstStyle/>
          <a:p>
            <a:pPr eaLnBrk="1" hangingPunct="1"/>
            <a:r>
              <a:rPr lang="en-US" dirty="0">
                <a:latin typeface="Calibri" charset="0"/>
                <a:ea typeface="ＭＳ Ｐゴシック" charset="0"/>
                <a:cs typeface="ＭＳ Ｐゴシック" charset="0"/>
              </a:rPr>
              <a:t>Do</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a:t>
            </a:r>
            <a:endParaRPr lang="en-US" dirty="0">
              <a:latin typeface="Calibri" charset="0"/>
              <a:ea typeface="ＭＳ Ｐゴシック" charset="0"/>
              <a:cs typeface="ＭＳ Ｐゴシック" charset="0"/>
            </a:endParaRPr>
          </a:p>
        </p:txBody>
      </p:sp>
      <p:sp>
        <p:nvSpPr>
          <p:cNvPr id="33794" name="Content Placeholder 2"/>
          <p:cNvSpPr>
            <a:spLocks noGrp="1"/>
          </p:cNvSpPr>
          <p:nvPr>
            <p:ph idx="1"/>
          </p:nvPr>
        </p:nvSpPr>
        <p:spPr>
          <a:xfrm>
            <a:off x="711200" y="1417638"/>
            <a:ext cx="7416800" cy="4525963"/>
          </a:xfrm>
        </p:spPr>
        <p:txBody>
          <a:bodyPr/>
          <a:lstStyle/>
          <a:p>
            <a:pPr eaLnBrk="1" hangingPunct="1"/>
            <a:r>
              <a:rPr lang="en-US" dirty="0">
                <a:latin typeface="Calibri" charset="0"/>
                <a:ea typeface="ＭＳ Ｐゴシック" charset="0"/>
                <a:cs typeface="ＭＳ Ｐゴシック" charset="0"/>
              </a:rPr>
              <a:t>Be specific</a:t>
            </a:r>
          </a:p>
          <a:p>
            <a:pPr eaLnBrk="1" hangingPunct="1"/>
            <a:r>
              <a:rPr lang="en-US" dirty="0">
                <a:latin typeface="Calibri" charset="0"/>
                <a:ea typeface="ＭＳ Ｐゴシック" charset="0"/>
                <a:cs typeface="ＭＳ Ｐゴシック" charset="0"/>
              </a:rPr>
              <a:t>Use accurate adjectives</a:t>
            </a:r>
          </a:p>
          <a:p>
            <a:pPr eaLnBrk="1" hangingPunct="1"/>
            <a:r>
              <a:rPr lang="en-US" dirty="0">
                <a:latin typeface="Calibri" charset="0"/>
                <a:ea typeface="ＭＳ Ｐゴシック" charset="0"/>
                <a:cs typeface="ＭＳ Ｐゴシック" charset="0"/>
              </a:rPr>
              <a:t>Focus on the job, not the incumbent</a:t>
            </a:r>
          </a:p>
          <a:p>
            <a:pPr eaLnBrk="1" hangingPunct="1"/>
            <a:r>
              <a:rPr lang="en-US" dirty="0">
                <a:latin typeface="Calibri" charset="0"/>
                <a:ea typeface="ＭＳ Ｐゴシック" charset="0"/>
                <a:cs typeface="ＭＳ Ｐゴシック" charset="0"/>
              </a:rPr>
              <a:t>Allow for flexibility</a:t>
            </a:r>
          </a:p>
          <a:p>
            <a:pPr eaLnBrk="1" hangingPunct="1"/>
            <a:r>
              <a:rPr lang="en-US" dirty="0">
                <a:latin typeface="Calibri" charset="0"/>
                <a:ea typeface="ＭＳ Ｐゴシック" charset="0"/>
                <a:cs typeface="ＭＳ Ｐゴシック" charset="0"/>
              </a:rPr>
              <a:t>Keep role descriptions current</a:t>
            </a:r>
          </a:p>
          <a:p>
            <a:pPr eaLnBrk="1" hangingPunct="1"/>
            <a:r>
              <a:rPr lang="en-US" dirty="0">
                <a:latin typeface="Calibri" charset="0"/>
                <a:ea typeface="ＭＳ Ｐゴシック" charset="0"/>
                <a:cs typeface="ＭＳ Ｐゴシック" charset="0"/>
              </a:rPr>
              <a:t>Be honest from the start – </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easy</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may not be as attractive as </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challenging</a:t>
            </a:r>
            <a:r>
              <a:rPr lang="ja-JP" altLang="en-US">
                <a:latin typeface="Calibri" charset="0"/>
                <a:ea typeface="ＭＳ Ｐゴシック" charset="0"/>
                <a:cs typeface="ＭＳ Ｐゴシック" charset="0"/>
              </a:rPr>
              <a:t>”</a:t>
            </a:r>
            <a:endParaRPr lang="en-US" dirty="0">
              <a:latin typeface="Calibri" charset="0"/>
              <a:ea typeface="ＭＳ Ｐゴシック" charset="0"/>
              <a:cs typeface="ＭＳ Ｐゴシック" charset="0"/>
            </a:endParaRPr>
          </a:p>
        </p:txBody>
      </p:sp>
      <p:pic>
        <p:nvPicPr>
          <p:cNvPr id="33795" name="Picture 1" descr="check mark.pn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867400" y="381000"/>
            <a:ext cx="29718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5953125" y="6067425"/>
            <a:ext cx="2857500" cy="628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2"/>
          <p:cNvSpPr>
            <a:spLocks noGrp="1"/>
          </p:cNvSpPr>
          <p:nvPr>
            <p:ph idx="1"/>
          </p:nvPr>
        </p:nvSpPr>
        <p:spPr>
          <a:xfrm>
            <a:off x="457200" y="2286000"/>
            <a:ext cx="8229600" cy="3721100"/>
          </a:xfrm>
        </p:spPr>
        <p:txBody>
          <a:bodyPr/>
          <a:lstStyle/>
          <a:p>
            <a:pPr eaLnBrk="1" hangingPunct="1"/>
            <a:r>
              <a:rPr lang="en-US">
                <a:latin typeface="Calibri" charset="0"/>
                <a:ea typeface="ＭＳ Ｐゴシック" charset="0"/>
                <a:cs typeface="ＭＳ Ｐゴシック" charset="0"/>
              </a:rPr>
              <a:t>Use subjective terms, opinions or recommendations</a:t>
            </a:r>
          </a:p>
          <a:p>
            <a:pPr eaLnBrk="1" hangingPunct="1"/>
            <a:r>
              <a:rPr lang="en-US">
                <a:latin typeface="Calibri" charset="0"/>
                <a:ea typeface="ＭＳ Ｐゴシック" charset="0"/>
                <a:cs typeface="ＭＳ Ｐゴシック" charset="0"/>
              </a:rPr>
              <a:t>Use words that may imply discrimination</a:t>
            </a:r>
          </a:p>
          <a:p>
            <a:pPr eaLnBrk="1" hangingPunct="1"/>
            <a:r>
              <a:rPr lang="en-US">
                <a:latin typeface="Calibri" charset="0"/>
                <a:ea typeface="ＭＳ Ｐゴシック" charset="0"/>
                <a:cs typeface="ＭＳ Ｐゴシック" charset="0"/>
              </a:rPr>
              <a:t>Use vague wording or jargon</a:t>
            </a:r>
          </a:p>
          <a:p>
            <a:pPr eaLnBrk="1" hangingPunct="1"/>
            <a:r>
              <a:rPr lang="en-US">
                <a:latin typeface="Calibri" charset="0"/>
                <a:ea typeface="ＭＳ Ｐゴシック" charset="0"/>
                <a:cs typeface="ＭＳ Ｐゴシック" charset="0"/>
              </a:rPr>
              <a:t>Use derogatory language</a:t>
            </a:r>
          </a:p>
          <a:p>
            <a:pPr eaLnBrk="1" hangingPunct="1"/>
            <a:r>
              <a:rPr lang="en-US">
                <a:latin typeface="Calibri" charset="0"/>
                <a:ea typeface="ＭＳ Ｐゴシック" charset="0"/>
                <a:cs typeface="ＭＳ Ｐゴシック" charset="0"/>
              </a:rPr>
              <a:t>Describe duties to be performed in the future</a:t>
            </a:r>
          </a:p>
        </p:txBody>
      </p:sp>
      <p:sp>
        <p:nvSpPr>
          <p:cNvPr id="35842" name="Title 1"/>
          <p:cNvSpPr>
            <a:spLocks noGrp="1"/>
          </p:cNvSpPr>
          <p:nvPr>
            <p:ph type="title"/>
          </p:nvPr>
        </p:nvSpPr>
        <p:spPr>
          <a:xfrm>
            <a:off x="457200" y="533400"/>
            <a:ext cx="8229600" cy="1219200"/>
          </a:xfrm>
        </p:spPr>
        <p:txBody>
          <a:bodyPr/>
          <a:lstStyle/>
          <a:p>
            <a:pPr eaLnBrk="1" hangingPunct="1"/>
            <a:r>
              <a:rPr lang="en-US">
                <a:latin typeface="Calibri" charset="0"/>
                <a:ea typeface="ＭＳ Ｐゴシック" charset="0"/>
                <a:cs typeface="ＭＳ Ｐゴシック" charset="0"/>
              </a:rPr>
              <a:t>Don</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a:t>
            </a:r>
            <a:endParaRPr lang="en-US">
              <a:latin typeface="Calibri" charset="0"/>
              <a:ea typeface="ＭＳ Ｐゴシック" charset="0"/>
              <a:cs typeface="ＭＳ Ｐゴシック" charset="0"/>
            </a:endParaRPr>
          </a:p>
        </p:txBody>
      </p:sp>
      <p:pic>
        <p:nvPicPr>
          <p:cNvPr id="35843" name="Pictur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rot="1148059">
            <a:off x="6489700" y="273050"/>
            <a:ext cx="2051050" cy="182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5953125" y="6067425"/>
            <a:ext cx="2857500" cy="628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2"/>
          <p:cNvSpPr>
            <a:spLocks noGrp="1"/>
          </p:cNvSpPr>
          <p:nvPr>
            <p:ph idx="1"/>
          </p:nvPr>
        </p:nvSpPr>
        <p:spPr>
          <a:xfrm>
            <a:off x="787400" y="711200"/>
            <a:ext cx="7391400" cy="4495800"/>
          </a:xfrm>
        </p:spPr>
        <p:txBody>
          <a:bodyPr/>
          <a:lstStyle/>
          <a:p>
            <a:pPr marL="0" indent="0" eaLnBrk="1" hangingPunct="1">
              <a:buFont typeface="Arial" charset="0"/>
              <a:buNone/>
            </a:pPr>
            <a:r>
              <a:rPr lang="en-US" sz="4000" dirty="0">
                <a:latin typeface="Calibri" charset="0"/>
                <a:ea typeface="ＭＳ Ｐゴシック" charset="0"/>
                <a:cs typeface="ＭＳ Ｐゴシック" charset="0"/>
              </a:rPr>
              <a:t>I can’t please everyone. That’s not in my J.D., you know, not in my job description.</a:t>
            </a:r>
          </a:p>
          <a:p>
            <a:pPr marL="0" indent="0" eaLnBrk="1" hangingPunct="1">
              <a:buFont typeface="Arial" charset="0"/>
              <a:buNone/>
            </a:pPr>
            <a:endParaRPr lang="en-US" dirty="0">
              <a:latin typeface="Calibri" charset="0"/>
              <a:ea typeface="ＭＳ Ｐゴシック" charset="0"/>
              <a:cs typeface="ＭＳ Ｐゴシック" charset="0"/>
            </a:endParaRPr>
          </a:p>
          <a:p>
            <a:pPr marL="0" indent="0" algn="r" eaLnBrk="1" hangingPunct="1">
              <a:buFont typeface="Arial" charset="0"/>
              <a:buNone/>
            </a:pPr>
            <a:r>
              <a:rPr lang="en-US" dirty="0">
                <a:latin typeface="Calibri" charset="0"/>
                <a:ea typeface="ＭＳ Ｐゴシック" charset="0"/>
                <a:cs typeface="ＭＳ Ｐゴシック" charset="0"/>
              </a:rPr>
              <a:t>										</a:t>
            </a:r>
            <a:r>
              <a:rPr lang="en-US" sz="2000" i="1" dirty="0">
                <a:latin typeface="Calibri" charset="0"/>
                <a:ea typeface="ＭＳ Ｐゴシック" charset="0"/>
                <a:cs typeface="ＭＳ Ｐゴシック" charset="0"/>
              </a:rPr>
              <a:t>Maria </a:t>
            </a:r>
            <a:r>
              <a:rPr lang="en-US" sz="2000" i="1" dirty="0" err="1">
                <a:latin typeface="Calibri" charset="0"/>
                <a:ea typeface="ＭＳ Ｐゴシック" charset="0"/>
                <a:cs typeface="ＭＳ Ｐゴシック" charset="0"/>
              </a:rPr>
              <a:t>Sharapova</a:t>
            </a:r>
            <a:endParaRPr lang="en-US" sz="2000" i="1" dirty="0">
              <a:latin typeface="Calibri" charset="0"/>
              <a:ea typeface="ＭＳ Ｐゴシック" charset="0"/>
              <a:cs typeface="ＭＳ Ｐゴシック" charset="0"/>
            </a:endParaRPr>
          </a:p>
        </p:txBody>
      </p:sp>
      <p:pic>
        <p:nvPicPr>
          <p:cNvPr id="37891"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819400" y="2332038"/>
            <a:ext cx="2895600" cy="422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5953125" y="6067425"/>
            <a:ext cx="2857500" cy="628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Special Thanks to:</a:t>
            </a:r>
            <a:endParaRPr lang="en-US" dirty="0"/>
          </a:p>
        </p:txBody>
      </p:sp>
      <p:sp>
        <p:nvSpPr>
          <p:cNvPr id="5" name="Rectangle 4"/>
          <p:cNvSpPr/>
          <p:nvPr/>
        </p:nvSpPr>
        <p:spPr>
          <a:xfrm>
            <a:off x="5953125" y="6067425"/>
            <a:ext cx="2857500" cy="628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4" name="Picture 3" descr="Lockheed Martin.jpg"/>
          <p:cNvPicPr>
            <a:picLocks noChangeAspect="1"/>
          </p:cNvPicPr>
          <p:nvPr/>
        </p:nvPicPr>
        <p:blipFill>
          <a:blip r:embed="rId2"/>
          <a:stretch>
            <a:fillRect/>
          </a:stretch>
        </p:blipFill>
        <p:spPr>
          <a:xfrm>
            <a:off x="1898649" y="3952876"/>
            <a:ext cx="3057237" cy="1261110"/>
          </a:xfrm>
          <a:prstGeom prst="rect">
            <a:avLst/>
          </a:prstGeom>
        </p:spPr>
      </p:pic>
      <p:pic>
        <p:nvPicPr>
          <p:cNvPr id="6" name="Picture 2"/>
          <p:cNvPicPr>
            <a:picLocks noChangeAspect="1" noChangeArrowheads="1"/>
          </p:cNvPicPr>
          <p:nvPr/>
        </p:nvPicPr>
        <p:blipFill>
          <a:blip r:embed="rId3"/>
          <a:srcRect/>
          <a:stretch>
            <a:fillRect/>
          </a:stretch>
        </p:blipFill>
        <p:spPr bwMode="auto">
          <a:xfrm>
            <a:off x="823913" y="1266825"/>
            <a:ext cx="3343275" cy="1562100"/>
          </a:xfrm>
          <a:prstGeom prst="rect">
            <a:avLst/>
          </a:prstGeom>
          <a:noFill/>
          <a:ln w="9525">
            <a:noFill/>
            <a:miter lim="800000"/>
            <a:headEnd/>
            <a:tailEnd/>
          </a:ln>
        </p:spPr>
      </p:pic>
      <p:pic>
        <p:nvPicPr>
          <p:cNvPr id="8" name="Picture 3"/>
          <p:cNvPicPr>
            <a:picLocks noChangeAspect="1" noChangeArrowheads="1"/>
          </p:cNvPicPr>
          <p:nvPr/>
        </p:nvPicPr>
        <p:blipFill>
          <a:blip r:embed="rId4"/>
          <a:srcRect/>
          <a:stretch>
            <a:fillRect/>
          </a:stretch>
        </p:blipFill>
        <p:spPr bwMode="auto">
          <a:xfrm>
            <a:off x="5116513" y="2502693"/>
            <a:ext cx="2931108" cy="13263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4-H is the youth development program of our nation’s Cooperative Extension System.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42-30531406.jpg"/>
          <p:cNvPicPr>
            <a:picLocks noGrp="1" noChangeAspect="1"/>
          </p:cNvPicPr>
          <p:nvPr>
            <p:ph idx="1"/>
          </p:nvPr>
        </p:nvPicPr>
        <p:blipFill>
          <a:blip r:embed="rId2"/>
          <a:stretch>
            <a:fillRect/>
          </a:stretch>
        </p:blipFill>
        <p:spPr>
          <a:xfrm>
            <a:off x="5188524" y="-1260"/>
            <a:ext cx="1975105" cy="1316736"/>
          </a:xfrm>
        </p:spPr>
      </p:pic>
      <p:sp>
        <p:nvSpPr>
          <p:cNvPr id="5" name="Rectangle 4"/>
          <p:cNvSpPr/>
          <p:nvPr/>
        </p:nvSpPr>
        <p:spPr>
          <a:xfrm>
            <a:off x="5953125" y="6067425"/>
            <a:ext cx="2857500" cy="628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 name="Title 5"/>
          <p:cNvSpPr>
            <a:spLocks noGrp="1"/>
          </p:cNvSpPr>
          <p:nvPr>
            <p:ph type="title"/>
          </p:nvPr>
        </p:nvSpPr>
        <p:spPr>
          <a:xfrm>
            <a:off x="0" y="2532062"/>
            <a:ext cx="9144000" cy="1992314"/>
          </a:xfr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t="100000" r="100000"/>
            </a:path>
            <a:tileRect l="-100000" b="-100000"/>
          </a:gradFill>
        </p:spPr>
        <p:txBody>
          <a:bodyPr/>
          <a:lstStyle/>
          <a:p>
            <a:r>
              <a:rPr lang="en-US" dirty="0" smtClean="0">
                <a:solidFill>
                  <a:schemeClr val="bg1"/>
                </a:solidFill>
              </a:rPr>
              <a:t>	</a:t>
            </a:r>
            <a:r>
              <a:rPr lang="en-US" sz="4000" dirty="0" smtClean="0">
                <a:solidFill>
                  <a:schemeClr val="bg1"/>
                </a:solidFill>
              </a:rPr>
              <a:t>Session Three:</a:t>
            </a:r>
            <a:r>
              <a:rPr lang="en-US" dirty="0" smtClean="0">
                <a:solidFill>
                  <a:schemeClr val="bg1"/>
                </a:solidFill>
              </a:rPr>
              <a:t/>
            </a:r>
            <a:br>
              <a:rPr lang="en-US" dirty="0" smtClean="0">
                <a:solidFill>
                  <a:schemeClr val="bg1"/>
                </a:solidFill>
              </a:rPr>
            </a:br>
            <a:r>
              <a:rPr lang="en-US" dirty="0" smtClean="0">
                <a:solidFill>
                  <a:schemeClr val="bg1"/>
                </a:solidFill>
              </a:rPr>
              <a:t>	</a:t>
            </a:r>
            <a:r>
              <a:rPr lang="en-US" sz="3600" dirty="0" smtClean="0">
                <a:solidFill>
                  <a:srgbClr val="FFFF99"/>
                </a:solidFill>
              </a:rPr>
              <a:t>Developing and Communicating</a:t>
            </a:r>
            <a:br>
              <a:rPr lang="en-US" sz="3600" dirty="0" smtClean="0">
                <a:solidFill>
                  <a:srgbClr val="FFFF99"/>
                </a:solidFill>
              </a:rPr>
            </a:br>
            <a:r>
              <a:rPr lang="en-US" sz="3600" dirty="0" smtClean="0">
                <a:solidFill>
                  <a:srgbClr val="FFFF99"/>
                </a:solidFill>
              </a:rPr>
              <a:t>	Clearly Defined Roles for Volunteers</a:t>
            </a:r>
            <a:r>
              <a:rPr lang="en-US" dirty="0" smtClean="0">
                <a:solidFill>
                  <a:schemeClr val="bg1"/>
                </a:solidFill>
              </a:rPr>
              <a:t/>
            </a:r>
            <a:br>
              <a:rPr lang="en-US" dirty="0" smtClean="0">
                <a:solidFill>
                  <a:schemeClr val="bg1"/>
                </a:solidFill>
              </a:rPr>
            </a:br>
            <a:r>
              <a:rPr lang="en-US" dirty="0" smtClean="0">
                <a:solidFill>
                  <a:schemeClr val="bg1"/>
                </a:solidFill>
              </a:rPr>
              <a:t>	</a:t>
            </a:r>
            <a:endParaRPr lang="en-US" dirty="0">
              <a:solidFill>
                <a:schemeClr val="bg1"/>
              </a:solidFill>
            </a:endParaRPr>
          </a:p>
        </p:txBody>
      </p:sp>
      <p:pic>
        <p:nvPicPr>
          <p:cNvPr id="9" name="Picture Placeholder 12" descr="4h-ppt-1_03.jpg"/>
          <p:cNvPicPr>
            <a:picLocks noChangeAspect="1"/>
          </p:cNvPicPr>
          <p:nvPr/>
        </p:nvPicPr>
        <p:blipFill>
          <a:blip r:embed="rId3"/>
          <a:srcRect t="-169" b="-169"/>
          <a:stretch>
            <a:fillRect/>
          </a:stretch>
        </p:blipFill>
        <p:spPr>
          <a:xfrm>
            <a:off x="1152547" y="0"/>
            <a:ext cx="1219747" cy="1315476"/>
          </a:xfrm>
          <a:prstGeom prst="rect">
            <a:avLst/>
          </a:prstGeom>
        </p:spPr>
      </p:pic>
      <p:pic>
        <p:nvPicPr>
          <p:cNvPr id="10" name="Picture Placeholder 11" descr="4h-ppt-1_02.jpg"/>
          <p:cNvPicPr>
            <a:picLocks noChangeAspect="1"/>
          </p:cNvPicPr>
          <p:nvPr/>
        </p:nvPicPr>
        <p:blipFill>
          <a:blip r:embed="rId4"/>
          <a:srcRect t="-233" b="-233"/>
          <a:stretch>
            <a:fillRect/>
          </a:stretch>
        </p:blipFill>
        <p:spPr>
          <a:xfrm>
            <a:off x="0" y="0"/>
            <a:ext cx="1152547" cy="1315476"/>
          </a:xfrm>
          <a:prstGeom prst="rect">
            <a:avLst/>
          </a:prstGeom>
        </p:spPr>
      </p:pic>
      <p:pic>
        <p:nvPicPr>
          <p:cNvPr id="12" name="Picture 11" descr="4H_Volunteerism_eConference_Logo_final.jpg"/>
          <p:cNvPicPr>
            <a:picLocks noChangeAspect="1"/>
          </p:cNvPicPr>
          <p:nvPr/>
        </p:nvPicPr>
        <p:blipFill>
          <a:blip r:embed="rId5"/>
          <a:srcRect l="12142" t="12060" r="14833" b="7973"/>
          <a:stretch>
            <a:fillRect/>
          </a:stretch>
        </p:blipFill>
        <p:spPr>
          <a:xfrm>
            <a:off x="2534218" y="-1260"/>
            <a:ext cx="2475931" cy="1317996"/>
          </a:xfrm>
          <a:prstGeom prst="rect">
            <a:avLst/>
          </a:prstGeom>
        </p:spPr>
      </p:pic>
      <p:pic>
        <p:nvPicPr>
          <p:cNvPr id="14" name="Picture 13" descr="Youth use GPS to find their way.jpg"/>
          <p:cNvPicPr>
            <a:picLocks noChangeAspect="1"/>
          </p:cNvPicPr>
          <p:nvPr/>
        </p:nvPicPr>
        <p:blipFill>
          <a:blip r:embed="rId6"/>
          <a:stretch>
            <a:fillRect/>
          </a:stretch>
        </p:blipFill>
        <p:spPr>
          <a:xfrm>
            <a:off x="7163629" y="0"/>
            <a:ext cx="1980371" cy="1316736"/>
          </a:xfrm>
          <a:prstGeom prst="rect">
            <a:avLst/>
          </a:prstGeom>
        </p:spPr>
      </p:pic>
      <p:pic>
        <p:nvPicPr>
          <p:cNvPr id="17" name="Picture 16" descr="Lockheed Martin.jpg"/>
          <p:cNvPicPr>
            <a:picLocks noChangeAspect="1"/>
          </p:cNvPicPr>
          <p:nvPr/>
        </p:nvPicPr>
        <p:blipFill>
          <a:blip r:embed="rId7"/>
          <a:stretch>
            <a:fillRect/>
          </a:stretch>
        </p:blipFill>
        <p:spPr>
          <a:xfrm>
            <a:off x="4433128" y="6194120"/>
            <a:ext cx="1187451" cy="489823"/>
          </a:xfrm>
          <a:prstGeom prst="rect">
            <a:avLst/>
          </a:prstGeom>
        </p:spPr>
      </p:pic>
      <p:pic>
        <p:nvPicPr>
          <p:cNvPr id="18" name="Picture 2"/>
          <p:cNvPicPr>
            <a:picLocks noChangeAspect="1" noChangeArrowheads="1"/>
          </p:cNvPicPr>
          <p:nvPr/>
        </p:nvPicPr>
        <p:blipFill>
          <a:blip r:embed="rId8"/>
          <a:srcRect/>
          <a:stretch>
            <a:fillRect/>
          </a:stretch>
        </p:blipFill>
        <p:spPr bwMode="auto">
          <a:xfrm>
            <a:off x="1477400" y="6089345"/>
            <a:ext cx="1298550" cy="606730"/>
          </a:xfrm>
          <a:prstGeom prst="rect">
            <a:avLst/>
          </a:prstGeom>
          <a:noFill/>
          <a:ln w="9525">
            <a:noFill/>
            <a:miter lim="800000"/>
            <a:headEnd/>
            <a:tailEnd/>
          </a:ln>
        </p:spPr>
      </p:pic>
      <p:pic>
        <p:nvPicPr>
          <p:cNvPr id="19" name="Picture 3"/>
          <p:cNvPicPr>
            <a:picLocks noChangeAspect="1" noChangeArrowheads="1"/>
          </p:cNvPicPr>
          <p:nvPr/>
        </p:nvPicPr>
        <p:blipFill>
          <a:blip r:embed="rId9"/>
          <a:srcRect/>
          <a:stretch>
            <a:fillRect/>
          </a:stretch>
        </p:blipFill>
        <p:spPr bwMode="auto">
          <a:xfrm>
            <a:off x="7405463" y="6190434"/>
            <a:ext cx="1138462" cy="5151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I need volunteers . . . </a:t>
            </a:r>
          </a:p>
        </p:txBody>
      </p:sp>
      <p:sp>
        <p:nvSpPr>
          <p:cNvPr id="16386" name="Content Placeholder 2"/>
          <p:cNvSpPr>
            <a:spLocks noGrp="1"/>
          </p:cNvSpPr>
          <p:nvPr>
            <p:ph idx="1"/>
          </p:nvPr>
        </p:nvSpPr>
        <p:spPr/>
        <p:txBody>
          <a:bodyPr/>
          <a:lstStyle/>
          <a:p>
            <a:pPr eaLnBrk="1" hangingPunct="1"/>
            <a:r>
              <a:rPr lang="en-US">
                <a:latin typeface="Calibri" charset="0"/>
                <a:ea typeface="ＭＳ Ｐゴシック" charset="0"/>
                <a:cs typeface="ＭＳ Ｐゴシック" charset="0"/>
              </a:rPr>
              <a:t>Imagine your phone rings and a familiar voice on the other end of the line says,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I need your help.</a:t>
            </a:r>
            <a:r>
              <a:rPr lang="ja-JP" altLang="en-US">
                <a:latin typeface="Calibri" charset="0"/>
                <a:ea typeface="ＭＳ Ｐゴシック" charset="0"/>
                <a:cs typeface="ＭＳ Ｐゴシック" charset="0"/>
              </a:rPr>
              <a:t>”</a:t>
            </a:r>
            <a:endParaRPr lang="en-US" altLang="ja-JP">
              <a:latin typeface="Calibri" charset="0"/>
              <a:ea typeface="ＭＳ Ｐゴシック" charset="0"/>
              <a:cs typeface="ＭＳ Ｐゴシック" charset="0"/>
            </a:endParaRPr>
          </a:p>
          <a:p>
            <a:pPr eaLnBrk="1" hangingPunct="1">
              <a:buFont typeface="Arial" charset="0"/>
              <a:buNone/>
            </a:pPr>
            <a:endParaRPr lang="en-US">
              <a:latin typeface="Calibri" charset="0"/>
              <a:ea typeface="ＭＳ Ｐゴシック" charset="0"/>
              <a:cs typeface="ＭＳ Ｐゴシック" charset="0"/>
            </a:endParaRPr>
          </a:p>
        </p:txBody>
      </p:sp>
      <p:pic>
        <p:nvPicPr>
          <p:cNvPr id="16387" name="Picture 3" descr="MP900444081.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505200" y="2278063"/>
            <a:ext cx="2743200" cy="3424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5953125" y="6067425"/>
            <a:ext cx="2857500" cy="628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489200"/>
            <a:ext cx="8229600" cy="1143000"/>
          </a:xfrm>
        </p:spPr>
        <p:txBody>
          <a:bodyPr/>
          <a:lstStyle/>
          <a:p>
            <a:pPr algn="ctr" eaLnBrk="1" hangingPunct="1"/>
            <a:r>
              <a:rPr lang="en-US" dirty="0">
                <a:latin typeface="Calibri" charset="0"/>
                <a:ea typeface="ＭＳ Ｐゴシック" charset="0"/>
                <a:cs typeface="ＭＳ Ｐゴシック" charset="0"/>
              </a:rPr>
              <a:t>Poll Question</a:t>
            </a:r>
          </a:p>
        </p:txBody>
      </p:sp>
      <p:sp>
        <p:nvSpPr>
          <p:cNvPr id="4" name="Rectangle 3"/>
          <p:cNvSpPr/>
          <p:nvPr/>
        </p:nvSpPr>
        <p:spPr>
          <a:xfrm>
            <a:off x="5953125" y="6067425"/>
            <a:ext cx="2857500" cy="628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atin typeface="Calibri" charset="0"/>
                <a:ea typeface="ＭＳ Ｐゴシック" charset="0"/>
                <a:cs typeface="ＭＳ Ｐゴシック" charset="0"/>
              </a:rPr>
              <a:t>Session Objectives</a:t>
            </a:r>
          </a:p>
        </p:txBody>
      </p:sp>
      <p:sp>
        <p:nvSpPr>
          <p:cNvPr id="20482" name="Content Placeholder 2"/>
          <p:cNvSpPr>
            <a:spLocks noGrp="1"/>
          </p:cNvSpPr>
          <p:nvPr>
            <p:ph idx="1"/>
          </p:nvPr>
        </p:nvSpPr>
        <p:spPr>
          <a:xfrm>
            <a:off x="1143000" y="1689101"/>
            <a:ext cx="7086600" cy="3708400"/>
          </a:xfrm>
        </p:spPr>
        <p:txBody>
          <a:bodyPr/>
          <a:lstStyle/>
          <a:p>
            <a:pPr>
              <a:buFont typeface="Arial" pitchFamily="34" charset="0"/>
              <a:buChar char="•"/>
            </a:pPr>
            <a:r>
              <a:rPr lang="en-US" sz="3200" dirty="0">
                <a:latin typeface="Calibri" charset="0"/>
                <a:ea typeface="ＭＳ Ｐゴシック" charset="0"/>
                <a:cs typeface="ＭＳ Ｐゴシック" charset="0"/>
              </a:rPr>
              <a:t>Overview (very briefly) </a:t>
            </a:r>
            <a:r>
              <a:rPr lang="en-US" sz="3200" dirty="0" smtClean="0">
                <a:latin typeface="Calibri" charset="0"/>
                <a:ea typeface="ＭＳ Ｐゴシック" charset="0"/>
                <a:cs typeface="ＭＳ Ｐゴシック" charset="0"/>
              </a:rPr>
              <a:t>ISOTURE Volunteer </a:t>
            </a:r>
            <a:r>
              <a:rPr lang="en-US" sz="3200" dirty="0">
                <a:latin typeface="Calibri" charset="0"/>
                <a:ea typeface="ＭＳ Ｐゴシック" charset="0"/>
                <a:cs typeface="ＭＳ Ｐゴシック" charset="0"/>
              </a:rPr>
              <a:t>Management Model</a:t>
            </a:r>
          </a:p>
          <a:p>
            <a:pPr>
              <a:buFont typeface="Arial" pitchFamily="34" charset="0"/>
              <a:buChar char="•"/>
            </a:pPr>
            <a:r>
              <a:rPr lang="en-US" sz="3200" dirty="0">
                <a:latin typeface="Calibri" charset="0"/>
                <a:ea typeface="ＭＳ Ｐゴシック" charset="0"/>
                <a:cs typeface="ＭＳ Ｐゴシック" charset="0"/>
              </a:rPr>
              <a:t>Examine value of role descriptions in volunteer engagement</a:t>
            </a:r>
          </a:p>
          <a:p>
            <a:pPr>
              <a:buFont typeface="Arial" pitchFamily="34" charset="0"/>
              <a:buChar char="•"/>
            </a:pPr>
            <a:r>
              <a:rPr lang="en-US" sz="3200" dirty="0">
                <a:latin typeface="Calibri" charset="0"/>
                <a:ea typeface="ＭＳ Ｐゴシック" charset="0"/>
                <a:cs typeface="ＭＳ Ｐゴシック" charset="0"/>
              </a:rPr>
              <a:t>Describe components of role descriptions</a:t>
            </a:r>
          </a:p>
        </p:txBody>
      </p:sp>
      <p:sp>
        <p:nvSpPr>
          <p:cNvPr id="4" name="Rectangle 3"/>
          <p:cNvSpPr/>
          <p:nvPr/>
        </p:nvSpPr>
        <p:spPr>
          <a:xfrm>
            <a:off x="5953125" y="6067425"/>
            <a:ext cx="2857500" cy="628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Volunteer Management Model</a:t>
            </a:r>
          </a:p>
        </p:txBody>
      </p:sp>
      <p:sp>
        <p:nvSpPr>
          <p:cNvPr id="21506" name="Content Placeholder 2"/>
          <p:cNvSpPr>
            <a:spLocks noGrp="1"/>
          </p:cNvSpPr>
          <p:nvPr>
            <p:ph idx="1"/>
          </p:nvPr>
        </p:nvSpPr>
        <p:spPr>
          <a:xfrm>
            <a:off x="1079500" y="1206500"/>
            <a:ext cx="7226300" cy="4525963"/>
          </a:xfrm>
        </p:spPr>
        <p:txBody>
          <a:bodyPr/>
          <a:lstStyle/>
          <a:p>
            <a:pPr eaLnBrk="1" hangingPunct="1"/>
            <a:r>
              <a:rPr lang="en-US" dirty="0">
                <a:latin typeface="Calibri" charset="0"/>
                <a:ea typeface="ＭＳ Ｐゴシック" charset="0"/>
                <a:cs typeface="ＭＳ Ｐゴシック" charset="0"/>
              </a:rPr>
              <a:t>ISOTURE</a:t>
            </a:r>
          </a:p>
          <a:p>
            <a:pPr lvl="1" eaLnBrk="1" hangingPunct="1"/>
            <a:r>
              <a:rPr lang="en-US" dirty="0">
                <a:solidFill>
                  <a:srgbClr val="FF0000"/>
                </a:solidFill>
                <a:latin typeface="Calibri" charset="0"/>
                <a:ea typeface="ＭＳ Ｐゴシック" charset="0"/>
              </a:rPr>
              <a:t>I</a:t>
            </a:r>
            <a:r>
              <a:rPr lang="en-US" dirty="0">
                <a:latin typeface="Calibri" charset="0"/>
                <a:ea typeface="ＭＳ Ｐゴシック" charset="0"/>
              </a:rPr>
              <a:t>dentification</a:t>
            </a:r>
          </a:p>
          <a:p>
            <a:pPr lvl="1" eaLnBrk="1" hangingPunct="1"/>
            <a:r>
              <a:rPr lang="en-US" dirty="0">
                <a:solidFill>
                  <a:srgbClr val="FF0000"/>
                </a:solidFill>
                <a:latin typeface="Calibri" charset="0"/>
                <a:ea typeface="ＭＳ Ｐゴシック" charset="0"/>
              </a:rPr>
              <a:t>S</a:t>
            </a:r>
            <a:r>
              <a:rPr lang="en-US" dirty="0">
                <a:latin typeface="Calibri" charset="0"/>
                <a:ea typeface="ＭＳ Ｐゴシック" charset="0"/>
              </a:rPr>
              <a:t>election</a:t>
            </a:r>
          </a:p>
          <a:p>
            <a:pPr lvl="1" eaLnBrk="1" hangingPunct="1"/>
            <a:r>
              <a:rPr lang="en-US" dirty="0">
                <a:solidFill>
                  <a:srgbClr val="FF0000"/>
                </a:solidFill>
                <a:latin typeface="Calibri" charset="0"/>
                <a:ea typeface="ＭＳ Ｐゴシック" charset="0"/>
              </a:rPr>
              <a:t>O</a:t>
            </a:r>
            <a:r>
              <a:rPr lang="en-US" dirty="0">
                <a:latin typeface="Calibri" charset="0"/>
                <a:ea typeface="ＭＳ Ｐゴシック" charset="0"/>
              </a:rPr>
              <a:t>rientation</a:t>
            </a:r>
          </a:p>
          <a:p>
            <a:pPr lvl="1" eaLnBrk="1" hangingPunct="1"/>
            <a:r>
              <a:rPr lang="en-US" dirty="0">
                <a:solidFill>
                  <a:srgbClr val="FF0000"/>
                </a:solidFill>
                <a:latin typeface="Calibri" charset="0"/>
                <a:ea typeface="ＭＳ Ｐゴシック" charset="0"/>
              </a:rPr>
              <a:t>T</a:t>
            </a:r>
            <a:r>
              <a:rPr lang="en-US" dirty="0">
                <a:latin typeface="Calibri" charset="0"/>
                <a:ea typeface="ＭＳ Ｐゴシック" charset="0"/>
              </a:rPr>
              <a:t>raining</a:t>
            </a:r>
          </a:p>
          <a:p>
            <a:pPr lvl="1" eaLnBrk="1" hangingPunct="1"/>
            <a:r>
              <a:rPr lang="en-US" dirty="0">
                <a:solidFill>
                  <a:srgbClr val="FF0000"/>
                </a:solidFill>
                <a:latin typeface="Calibri" charset="0"/>
                <a:ea typeface="ＭＳ Ｐゴシック" charset="0"/>
              </a:rPr>
              <a:t>U</a:t>
            </a:r>
            <a:r>
              <a:rPr lang="en-US" dirty="0">
                <a:latin typeface="Calibri" charset="0"/>
                <a:ea typeface="ＭＳ Ｐゴシック" charset="0"/>
              </a:rPr>
              <a:t>tilization</a:t>
            </a:r>
          </a:p>
          <a:p>
            <a:pPr lvl="1" eaLnBrk="1" hangingPunct="1"/>
            <a:r>
              <a:rPr lang="en-US" dirty="0">
                <a:solidFill>
                  <a:srgbClr val="FF0000"/>
                </a:solidFill>
                <a:latin typeface="Calibri" charset="0"/>
                <a:ea typeface="ＭＳ Ｐゴシック" charset="0"/>
              </a:rPr>
              <a:t>R</a:t>
            </a:r>
            <a:r>
              <a:rPr lang="en-US" dirty="0">
                <a:latin typeface="Calibri" charset="0"/>
                <a:ea typeface="ＭＳ Ｐゴシック" charset="0"/>
              </a:rPr>
              <a:t>ecognition</a:t>
            </a:r>
          </a:p>
          <a:p>
            <a:pPr lvl="1" eaLnBrk="1" hangingPunct="1"/>
            <a:r>
              <a:rPr lang="en-US" dirty="0">
                <a:solidFill>
                  <a:srgbClr val="FF0000"/>
                </a:solidFill>
                <a:latin typeface="Calibri" charset="0"/>
                <a:ea typeface="ＭＳ Ｐゴシック" charset="0"/>
              </a:rPr>
              <a:t>E</a:t>
            </a:r>
            <a:r>
              <a:rPr lang="en-US" dirty="0">
                <a:latin typeface="Calibri" charset="0"/>
                <a:ea typeface="ＭＳ Ｐゴシック" charset="0"/>
              </a:rPr>
              <a:t>valuation</a:t>
            </a:r>
          </a:p>
        </p:txBody>
      </p:sp>
      <p:pic>
        <p:nvPicPr>
          <p:cNvPr id="21507" name="Picture 1" descr="woman with binoculars.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721100" y="1706563"/>
            <a:ext cx="3962400" cy="417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5953125" y="6067425"/>
            <a:ext cx="2857500" cy="628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p:txBody>
          <a:bodyPr/>
          <a:lstStyle/>
          <a:p>
            <a:pPr eaLnBrk="1" hangingPunct="1"/>
            <a:r>
              <a:rPr lang="en-US" dirty="0">
                <a:latin typeface="Calibri" charset="0"/>
                <a:ea typeface="ＭＳ Ｐゴシック" charset="0"/>
                <a:cs typeface="ＭＳ Ｐゴシック" charset="0"/>
              </a:rPr>
              <a:t>ID needs of the </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community</a:t>
            </a:r>
            <a:r>
              <a:rPr lang="ja-JP" altLang="en-US">
                <a:latin typeface="Calibri" charset="0"/>
                <a:ea typeface="ＭＳ Ｐゴシック" charset="0"/>
                <a:cs typeface="ＭＳ Ｐゴシック" charset="0"/>
              </a:rPr>
              <a:t>”</a:t>
            </a:r>
            <a:endParaRPr lang="en-US" altLang="ja-JP"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ID needs of the agency</a:t>
            </a:r>
          </a:p>
          <a:p>
            <a:pPr eaLnBrk="1" hangingPunct="1"/>
            <a:r>
              <a:rPr lang="en-US" dirty="0">
                <a:latin typeface="Calibri" charset="0"/>
                <a:ea typeface="ＭＳ Ｐゴシック" charset="0"/>
                <a:cs typeface="ＭＳ Ｐゴシック" charset="0"/>
              </a:rPr>
              <a:t>Determine if there are </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gaps</a:t>
            </a:r>
            <a:r>
              <a:rPr lang="ja-JP" altLang="en-US">
                <a:latin typeface="Calibri" charset="0"/>
                <a:ea typeface="ＭＳ Ｐゴシック" charset="0"/>
                <a:cs typeface="ＭＳ Ｐゴシック" charset="0"/>
              </a:rPr>
              <a:t>”</a:t>
            </a:r>
            <a:endParaRPr lang="en-US" altLang="ja-JP"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Determine alignment</a:t>
            </a:r>
          </a:p>
          <a:p>
            <a:pPr eaLnBrk="1" hangingPunct="1"/>
            <a:r>
              <a:rPr lang="en-US" dirty="0">
                <a:solidFill>
                  <a:srgbClr val="FF0000"/>
                </a:solidFill>
                <a:latin typeface="Calibri" charset="0"/>
                <a:ea typeface="ＭＳ Ｐゴシック" charset="0"/>
                <a:cs typeface="ＭＳ Ｐゴシック" charset="0"/>
              </a:rPr>
              <a:t>Develop role descriptions</a:t>
            </a:r>
          </a:p>
          <a:p>
            <a:pPr eaLnBrk="1" hangingPunct="1"/>
            <a:r>
              <a:rPr lang="en-US" dirty="0">
                <a:solidFill>
                  <a:srgbClr val="FF0000"/>
                </a:solidFill>
                <a:latin typeface="Calibri" charset="0"/>
                <a:ea typeface="ＭＳ Ｐゴシック" charset="0"/>
                <a:cs typeface="ＭＳ Ｐゴシック" charset="0"/>
              </a:rPr>
              <a:t>Recruit</a:t>
            </a:r>
          </a:p>
        </p:txBody>
      </p:sp>
      <p:sp>
        <p:nvSpPr>
          <p:cNvPr id="23554" name="Title 1"/>
          <p:cNvSpPr>
            <a:spLocks noGrp="1"/>
          </p:cNvSpPr>
          <p:nvPr>
            <p:ph type="title"/>
          </p:nvPr>
        </p:nvSpPr>
        <p:spPr/>
        <p:txBody>
          <a:bodyPr/>
          <a:lstStyle/>
          <a:p>
            <a:pPr eaLnBrk="1" hangingPunct="1"/>
            <a:r>
              <a:rPr lang="en-US">
                <a:latin typeface="Calibri" charset="0"/>
                <a:ea typeface="ＭＳ Ｐゴシック" charset="0"/>
                <a:cs typeface="ＭＳ Ｐゴシック" charset="0"/>
              </a:rPr>
              <a:t>Focusing on </a:t>
            </a:r>
            <a:r>
              <a:rPr lang="en-US">
                <a:solidFill>
                  <a:srgbClr val="FF0000"/>
                </a:solidFill>
                <a:latin typeface="Calibri" charset="0"/>
                <a:ea typeface="ＭＳ Ｐゴシック" charset="0"/>
                <a:cs typeface="ＭＳ Ｐゴシック" charset="0"/>
              </a:rPr>
              <a:t>Identification</a:t>
            </a:r>
          </a:p>
        </p:txBody>
      </p:sp>
      <p:pic>
        <p:nvPicPr>
          <p:cNvPr id="23555" name="Pictur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5943600" y="1417638"/>
            <a:ext cx="2897188" cy="3884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5953125" y="6067425"/>
            <a:ext cx="2857500" cy="628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0" y="1036638"/>
            <a:ext cx="8839200" cy="4708525"/>
          </a:xfrm>
          <a:ln>
            <a:miter lim="800000"/>
            <a:headEnd/>
            <a:tailEnd/>
          </a:ln>
          <a:extLst/>
        </p:spPr>
        <p:txBody>
          <a:bodyPr numCol="2"/>
          <a:lstStyle/>
          <a:p>
            <a:pPr eaLnBrk="1" hangingPunct="1">
              <a:buFont typeface="Arial" charset="0"/>
              <a:buNone/>
              <a:defRPr/>
            </a:pPr>
            <a:endParaRPr lang="en-US" sz="2800" i="1" dirty="0" smtClean="0">
              <a:ea typeface="ＭＳ Ｐゴシック" charset="0"/>
              <a:cs typeface="ＭＳ Ｐゴシック" charset="0"/>
            </a:endParaRPr>
          </a:p>
          <a:p>
            <a:pPr eaLnBrk="1" hangingPunct="1">
              <a:buFont typeface="Arial" charset="0"/>
              <a:buNone/>
              <a:defRPr/>
            </a:pPr>
            <a:endParaRPr lang="en-US" sz="2800" i="1" dirty="0">
              <a:ea typeface="ＭＳ Ｐゴシック" charset="0"/>
              <a:cs typeface="ＭＳ Ｐゴシック" charset="0"/>
            </a:endParaRPr>
          </a:p>
          <a:p>
            <a:pPr eaLnBrk="1" hangingPunct="1">
              <a:buFont typeface="Arial" charset="0"/>
              <a:buNone/>
              <a:defRPr/>
            </a:pPr>
            <a:endParaRPr lang="en-US" sz="2800" i="1" dirty="0" smtClean="0">
              <a:ea typeface="ＭＳ Ｐゴシック" charset="0"/>
              <a:cs typeface="ＭＳ Ｐゴシック" charset="0"/>
            </a:endParaRPr>
          </a:p>
          <a:p>
            <a:pPr eaLnBrk="1" hangingPunct="1">
              <a:buFont typeface="Arial" charset="0"/>
              <a:buNone/>
              <a:defRPr/>
            </a:pPr>
            <a:endParaRPr lang="en-US" sz="2800" i="1" dirty="0">
              <a:ea typeface="ＭＳ Ｐゴシック" charset="0"/>
              <a:cs typeface="ＭＳ Ｐゴシック" charset="0"/>
            </a:endParaRPr>
          </a:p>
          <a:p>
            <a:pPr eaLnBrk="1" hangingPunct="1">
              <a:buFont typeface="Arial" charset="0"/>
              <a:buNone/>
              <a:defRPr/>
            </a:pPr>
            <a:endParaRPr lang="en-US" sz="2800" i="1" dirty="0">
              <a:ea typeface="ＭＳ Ｐゴシック" charset="0"/>
              <a:cs typeface="ＭＳ Ｐゴシック" charset="0"/>
            </a:endParaRPr>
          </a:p>
          <a:p>
            <a:pPr eaLnBrk="1" hangingPunct="1">
              <a:buFont typeface="Arial" charset="0"/>
              <a:buNone/>
              <a:defRPr/>
            </a:pPr>
            <a:endParaRPr lang="en-US" sz="2800" i="1" dirty="0" smtClean="0">
              <a:ea typeface="ＭＳ Ｐゴシック" charset="0"/>
              <a:cs typeface="ＭＳ Ｐゴシック" charset="0"/>
            </a:endParaRPr>
          </a:p>
          <a:p>
            <a:pPr eaLnBrk="1" hangingPunct="1">
              <a:buFont typeface="Arial" charset="0"/>
              <a:buNone/>
              <a:defRPr/>
            </a:pPr>
            <a:endParaRPr lang="en-US" sz="2800" i="1" dirty="0">
              <a:ea typeface="ＭＳ Ｐゴシック" charset="0"/>
              <a:cs typeface="ＭＳ Ｐゴシック" charset="0"/>
            </a:endParaRPr>
          </a:p>
          <a:p>
            <a:pPr eaLnBrk="1" hangingPunct="1">
              <a:buFont typeface="Arial" charset="0"/>
              <a:buNone/>
              <a:defRPr/>
            </a:pPr>
            <a:endParaRPr lang="en-US" sz="2800" i="1" dirty="0" smtClean="0">
              <a:ea typeface="ＭＳ Ｐゴシック" charset="0"/>
              <a:cs typeface="ＭＳ Ｐゴシック" charset="0"/>
            </a:endParaRPr>
          </a:p>
          <a:p>
            <a:pPr indent="-50800" eaLnBrk="1" hangingPunct="1">
              <a:buFont typeface="Arial" charset="0"/>
              <a:buNone/>
              <a:defRPr/>
            </a:pPr>
            <a:r>
              <a:rPr lang="en-US" i="1" dirty="0" smtClean="0">
                <a:ea typeface="ＭＳ Ｐゴシック" charset="0"/>
                <a:cs typeface="ＭＳ Ｐゴシック" charset="0"/>
              </a:rPr>
              <a:t>Recruiting </a:t>
            </a:r>
            <a:r>
              <a:rPr lang="en-US" i="1" dirty="0" smtClean="0">
                <a:ea typeface="ＭＳ Ｐゴシック" charset="0"/>
                <a:cs typeface="ＭＳ Ｐゴシック" charset="0"/>
              </a:rPr>
              <a:t>before designing jobs is rather like trying to dance before the music begins.  The possibility of ending up out of step is very good indeed.</a:t>
            </a:r>
          </a:p>
          <a:p>
            <a:pPr eaLnBrk="1" hangingPunct="1">
              <a:buFont typeface="Arial" charset="0"/>
              <a:buNone/>
              <a:defRPr/>
            </a:pPr>
            <a:r>
              <a:rPr lang="en-US" sz="2800" i="1" dirty="0" smtClean="0">
                <a:ea typeface="ＭＳ Ｐゴシック" charset="0"/>
                <a:cs typeface="ＭＳ Ｐゴシック" charset="0"/>
              </a:rPr>
              <a:t>												Marlene Wilson</a:t>
            </a:r>
          </a:p>
          <a:p>
            <a:pPr eaLnBrk="1" hangingPunct="1">
              <a:buFont typeface="Arial" charset="0"/>
              <a:buNone/>
              <a:defRPr/>
            </a:pPr>
            <a:endParaRPr lang="en-US" sz="2000" i="1" dirty="0" smtClean="0">
              <a:ea typeface="ＭＳ Ｐゴシック" charset="0"/>
              <a:cs typeface="ＭＳ Ｐゴシック" charset="0"/>
            </a:endParaRPr>
          </a:p>
        </p:txBody>
      </p:sp>
      <p:pic>
        <p:nvPicPr>
          <p:cNvPr id="25603" name="Picture 1" descr="father and son dancing.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 y="1397000"/>
            <a:ext cx="37338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5953125" y="6067425"/>
            <a:ext cx="2857500" cy="628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417638"/>
            <a:ext cx="7315200" cy="4525963"/>
          </a:xfrm>
        </p:spPr>
        <p:txBody>
          <a:bodyPr>
            <a:normAutofit/>
          </a:bodyPr>
          <a:lstStyle/>
          <a:p>
            <a:pPr marL="365760" indent="-256032" eaLnBrk="1" fontAlgn="auto" hangingPunct="1">
              <a:spcAft>
                <a:spcPts val="0"/>
              </a:spcAft>
              <a:buFont typeface="Wingdings 3"/>
              <a:buChar char=""/>
              <a:defRPr/>
            </a:pPr>
            <a:r>
              <a:rPr lang="en-US" sz="2400" dirty="0" smtClean="0">
                <a:ea typeface="+mn-ea"/>
                <a:cs typeface="+mn-cs"/>
              </a:rPr>
              <a:t>Reducing Turnover</a:t>
            </a:r>
          </a:p>
          <a:p>
            <a:pPr marL="621792" lvl="1" eaLnBrk="1" fontAlgn="auto" hangingPunct="1">
              <a:spcBef>
                <a:spcPts val="324"/>
              </a:spcBef>
              <a:spcAft>
                <a:spcPts val="0"/>
              </a:spcAft>
              <a:buFont typeface="Verdana"/>
              <a:buChar char="◦"/>
              <a:defRPr/>
            </a:pPr>
            <a:r>
              <a:rPr lang="en-US" sz="2400" dirty="0" smtClean="0">
                <a:ea typeface="+mn-ea"/>
              </a:rPr>
              <a:t>Boosts morale</a:t>
            </a:r>
          </a:p>
          <a:p>
            <a:pPr marL="621792" lvl="1" eaLnBrk="1" fontAlgn="auto" hangingPunct="1">
              <a:spcBef>
                <a:spcPts val="324"/>
              </a:spcBef>
              <a:spcAft>
                <a:spcPts val="0"/>
              </a:spcAft>
              <a:buFont typeface="Verdana"/>
              <a:buChar char="◦"/>
              <a:defRPr/>
            </a:pPr>
            <a:r>
              <a:rPr lang="en-US" sz="2400" dirty="0" smtClean="0">
                <a:ea typeface="+mn-ea"/>
              </a:rPr>
              <a:t>Ensures right fit</a:t>
            </a:r>
          </a:p>
          <a:p>
            <a:pPr marL="365760" indent="-256032" eaLnBrk="1" fontAlgn="auto" hangingPunct="1">
              <a:spcAft>
                <a:spcPts val="0"/>
              </a:spcAft>
              <a:buFont typeface="Wingdings 3"/>
              <a:buChar char=""/>
              <a:defRPr/>
            </a:pPr>
            <a:r>
              <a:rPr lang="en-US" sz="2400" dirty="0" smtClean="0">
                <a:ea typeface="+mn-ea"/>
                <a:cs typeface="+mn-cs"/>
              </a:rPr>
              <a:t>Valuing Volunteers</a:t>
            </a:r>
          </a:p>
          <a:p>
            <a:pPr marL="621792" lvl="1" eaLnBrk="1" fontAlgn="auto" hangingPunct="1">
              <a:spcBef>
                <a:spcPts val="324"/>
              </a:spcBef>
              <a:spcAft>
                <a:spcPts val="0"/>
              </a:spcAft>
              <a:buFont typeface="Verdana"/>
              <a:buChar char="◦"/>
              <a:defRPr/>
            </a:pPr>
            <a:r>
              <a:rPr lang="en-US" sz="2400" dirty="0" smtClean="0">
                <a:ea typeface="+mn-ea"/>
              </a:rPr>
              <a:t>Clarifies roles</a:t>
            </a:r>
          </a:p>
          <a:p>
            <a:pPr marL="621792" lvl="1" eaLnBrk="1" fontAlgn="auto" hangingPunct="1">
              <a:spcBef>
                <a:spcPts val="324"/>
              </a:spcBef>
              <a:spcAft>
                <a:spcPts val="0"/>
              </a:spcAft>
              <a:buFont typeface="Verdana"/>
              <a:buChar char="◦"/>
              <a:defRPr/>
            </a:pPr>
            <a:r>
              <a:rPr lang="en-US" sz="2400" dirty="0" smtClean="0">
                <a:ea typeface="+mn-ea"/>
              </a:rPr>
              <a:t>Prevents misuse</a:t>
            </a:r>
          </a:p>
          <a:p>
            <a:pPr marL="365760" indent="-256032" eaLnBrk="1" fontAlgn="auto" hangingPunct="1">
              <a:spcAft>
                <a:spcPts val="0"/>
              </a:spcAft>
              <a:buFont typeface="Wingdings 3"/>
              <a:buChar char=""/>
              <a:defRPr/>
            </a:pPr>
            <a:r>
              <a:rPr lang="en-US" sz="2400" dirty="0" smtClean="0">
                <a:ea typeface="+mn-ea"/>
                <a:cs typeface="+mn-cs"/>
              </a:rPr>
              <a:t>Improving Organizational Management</a:t>
            </a:r>
          </a:p>
          <a:p>
            <a:pPr marL="621792" lvl="1" eaLnBrk="1" fontAlgn="auto" hangingPunct="1">
              <a:spcBef>
                <a:spcPts val="324"/>
              </a:spcBef>
              <a:spcAft>
                <a:spcPts val="0"/>
              </a:spcAft>
              <a:buFont typeface="Verdana"/>
              <a:buChar char="◦"/>
              <a:defRPr/>
            </a:pPr>
            <a:r>
              <a:rPr lang="en-US" sz="2400" dirty="0" smtClean="0">
                <a:ea typeface="+mn-ea"/>
              </a:rPr>
              <a:t>Expectations clearly outlined </a:t>
            </a:r>
          </a:p>
          <a:p>
            <a:pPr marL="621792" lvl="1" eaLnBrk="1" fontAlgn="auto" hangingPunct="1">
              <a:spcBef>
                <a:spcPts val="324"/>
              </a:spcBef>
              <a:spcAft>
                <a:spcPts val="0"/>
              </a:spcAft>
              <a:buFont typeface="Verdana"/>
              <a:buChar char="◦"/>
              <a:defRPr/>
            </a:pPr>
            <a:r>
              <a:rPr lang="en-US" sz="2400" dirty="0" smtClean="0">
                <a:ea typeface="+mn-ea"/>
              </a:rPr>
              <a:t>Manages risk</a:t>
            </a:r>
          </a:p>
          <a:p>
            <a:pPr marL="0" indent="0" eaLnBrk="1" fontAlgn="auto" hangingPunct="1">
              <a:spcAft>
                <a:spcPts val="0"/>
              </a:spcAft>
              <a:buFont typeface="Arial" charset="0"/>
              <a:buNone/>
              <a:defRPr/>
            </a:pPr>
            <a:endParaRPr lang="en-US" dirty="0" smtClean="0">
              <a:ea typeface="+mn-ea"/>
              <a:cs typeface="+mn-cs"/>
            </a:endParaRPr>
          </a:p>
        </p:txBody>
      </p:sp>
      <p:sp>
        <p:nvSpPr>
          <p:cNvPr id="27650" name="Title 1"/>
          <p:cNvSpPr>
            <a:spLocks noGrp="1"/>
          </p:cNvSpPr>
          <p:nvPr>
            <p:ph type="title"/>
          </p:nvPr>
        </p:nvSpPr>
        <p:spPr>
          <a:xfrm>
            <a:off x="0" y="274638"/>
            <a:ext cx="9144000" cy="1143000"/>
          </a:xfrm>
        </p:spPr>
        <p:txBody>
          <a:bodyPr/>
          <a:lstStyle/>
          <a:p>
            <a:pPr algn="ctr" eaLnBrk="1" hangingPunct="1"/>
            <a:r>
              <a:rPr lang="en-US" sz="4000" dirty="0">
                <a:latin typeface="Calibri" charset="0"/>
                <a:ea typeface="ＭＳ Ｐゴシック" charset="0"/>
                <a:cs typeface="ＭＳ Ｐゴシック" charset="0"/>
              </a:rPr>
              <a:t>Why Bother with Role Descriptions</a:t>
            </a:r>
          </a:p>
        </p:txBody>
      </p:sp>
      <p:sp>
        <p:nvSpPr>
          <p:cNvPr id="4" name="Rectangle 3"/>
          <p:cNvSpPr/>
          <p:nvPr/>
        </p:nvSpPr>
        <p:spPr>
          <a:xfrm>
            <a:off x="5953125" y="6067425"/>
            <a:ext cx="2857500" cy="628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648</TotalTime>
  <Words>2101</Words>
  <Application>Microsoft Office PowerPoint</Application>
  <PresentationFormat>On-screen Show (4:3)</PresentationFormat>
  <Paragraphs>146</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 Session Three:  Developing and Communicating  Clearly Defined Roles for Volunteers  </vt:lpstr>
      <vt:lpstr>I need volunteers . . . </vt:lpstr>
      <vt:lpstr>Poll Question</vt:lpstr>
      <vt:lpstr>Session Objectives</vt:lpstr>
      <vt:lpstr>Volunteer Management Model</vt:lpstr>
      <vt:lpstr>Focusing on Identification</vt:lpstr>
      <vt:lpstr>Slide 8</vt:lpstr>
      <vt:lpstr>Why Bother with Role Descriptions</vt:lpstr>
      <vt:lpstr>Components</vt:lpstr>
      <vt:lpstr>What would you call it??</vt:lpstr>
      <vt:lpstr>Thinking About Benefits</vt:lpstr>
      <vt:lpstr>Do’s </vt:lpstr>
      <vt:lpstr>Don’t’s</vt:lpstr>
      <vt:lpstr>Slide 15</vt:lpstr>
      <vt:lpstr>Special Thanks to:</vt:lpstr>
      <vt:lpstr>4-H is the youth development program of our nation’s Cooperative Extension System.</vt:lpstr>
    </vt:vector>
  </TitlesOfParts>
  <Company>hzdg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today inspire for a lifetime</dc:title>
  <dc:creator>Cameron Hodges</dc:creator>
  <cp:lastModifiedBy>steven</cp:lastModifiedBy>
  <cp:revision>37</cp:revision>
  <dcterms:created xsi:type="dcterms:W3CDTF">2012-11-09T21:26:47Z</dcterms:created>
  <dcterms:modified xsi:type="dcterms:W3CDTF">2014-03-14T15:54:12Z</dcterms:modified>
</cp:coreProperties>
</file>