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71" r:id="rId4"/>
    <p:sldId id="270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93" r:id="rId14"/>
    <p:sldId id="288" r:id="rId15"/>
    <p:sldId id="287" r:id="rId16"/>
    <p:sldId id="296" r:id="rId17"/>
    <p:sldId id="289" r:id="rId18"/>
    <p:sldId id="290" r:id="rId19"/>
    <p:sldId id="292" r:id="rId20"/>
    <p:sldId id="298" r:id="rId21"/>
    <p:sldId id="282" r:id="rId22"/>
    <p:sldId id="283" r:id="rId23"/>
    <p:sldId id="284" r:id="rId24"/>
    <p:sldId id="285" r:id="rId25"/>
    <p:sldId id="286" r:id="rId26"/>
    <p:sldId id="297" r:id="rId27"/>
    <p:sldId id="300" r:id="rId28"/>
    <p:sldId id="299" r:id="rId29"/>
    <p:sldId id="261" r:id="rId30"/>
    <p:sldId id="260" r:id="rId31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A65D"/>
    <a:srgbClr val="2E3D78"/>
    <a:srgbClr val="E82434"/>
    <a:srgbClr val="000001"/>
    <a:srgbClr val="458D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9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-2002" y="-5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4h-ppt-1_0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0426" y="3564060"/>
            <a:ext cx="3211592" cy="3293940"/>
          </a:xfrm>
          <a:prstGeom prst="rect">
            <a:avLst/>
          </a:prstGeom>
        </p:spPr>
      </p:pic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886076" y="3563938"/>
            <a:ext cx="3054349" cy="3294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3563938"/>
            <a:ext cx="2886075" cy="32940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4h-ppt-4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0990"/>
            <a:ext cx="9144000" cy="3575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415" y="0"/>
            <a:ext cx="8044080" cy="3564060"/>
          </a:xfrm>
        </p:spPr>
        <p:txBody>
          <a:bodyPr lIns="0" tIns="0" rIns="0" bIns="0">
            <a:noAutofit/>
          </a:bodyPr>
          <a:lstStyle>
            <a:lvl1pPr algn="l">
              <a:defRPr sz="5400" b="1" i="0" cap="all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172200" y="6610350"/>
            <a:ext cx="2749550" cy="1588"/>
          </a:xfrm>
          <a:prstGeom prst="line">
            <a:avLst/>
          </a:prstGeom>
          <a:ln>
            <a:solidFill>
              <a:srgbClr val="00A65D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 lIns="0" tIns="0" rIns="0" bIns="0">
            <a:noAutofit/>
          </a:bodyPr>
          <a:lstStyle>
            <a:lvl1pPr>
              <a:spcAft>
                <a:spcPts val="600"/>
              </a:spcAft>
              <a:buFontTx/>
              <a:buNone/>
              <a:defRPr sz="2600">
                <a:latin typeface="Arial"/>
                <a:cs typeface="Arial"/>
              </a:defRPr>
            </a:lvl1pPr>
            <a:lvl2pPr marL="0" indent="-192024">
              <a:spcAft>
                <a:spcPts val="600"/>
              </a:spcAft>
              <a:buClr>
                <a:srgbClr val="458D00"/>
              </a:buClr>
              <a:buFont typeface="Arial"/>
              <a:buChar char="•"/>
              <a:defRPr sz="2600">
                <a:latin typeface="Arial"/>
                <a:cs typeface="Arial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4h-ppt-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59450"/>
            <a:ext cx="9144000" cy="1098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lIns="0" tIns="0" rIns="0" bIns="0" anchor="t">
            <a:noAutofit/>
          </a:bodyPr>
          <a:lstStyle>
            <a:lvl1pPr algn="l">
              <a:defRPr b="1" i="0">
                <a:solidFill>
                  <a:srgbClr val="00A65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0" y="5924553"/>
            <a:ext cx="8255000" cy="1588"/>
          </a:xfrm>
          <a:prstGeom prst="line">
            <a:avLst/>
          </a:prstGeom>
          <a:ln>
            <a:solidFill>
              <a:srgbClr val="00A65D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h-ppt-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24553"/>
            <a:ext cx="9143999" cy="768347"/>
          </a:xfrm>
        </p:spPr>
        <p:txBody>
          <a:bodyPr lIns="0" tIns="0" rIns="0" bIns="0" anchor="ctr">
            <a:noAutofit/>
          </a:bodyPr>
          <a:lstStyle>
            <a:lvl1pPr algn="ctr">
              <a:defRPr sz="1400" b="1" cap="none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4500" y="5924553"/>
            <a:ext cx="8255000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DFB13-182E-5042-BA51-B08DB0F5FC69}" type="datetimeFigureOut">
              <a:rPr lang="en-US" smtClean="0"/>
              <a:pPr/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23E17-FD18-D944-80AC-847E5C61DD1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l70-hrOrGpW9nbAz4jQmiA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4h-ppt-1_03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-169" b="-169"/>
          <a:stretch>
            <a:fillRect/>
          </a:stretch>
        </p:blipFill>
        <p:spPr/>
      </p:pic>
      <p:pic>
        <p:nvPicPr>
          <p:cNvPr id="12" name="Picture Placeholder 11" descr="4h-ppt-1_02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-233" b="-23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940425" y="3563938"/>
            <a:ext cx="3203575" cy="3294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4H_Volunteerism_eConference_Logo_final.jpg"/>
          <p:cNvPicPr>
            <a:picLocks noChangeAspect="1"/>
          </p:cNvPicPr>
          <p:nvPr/>
        </p:nvPicPr>
        <p:blipFill>
          <a:blip r:embed="rId4"/>
          <a:srcRect l="12142" r="14833"/>
          <a:stretch>
            <a:fillRect/>
          </a:stretch>
        </p:blipFill>
        <p:spPr>
          <a:xfrm>
            <a:off x="5945575" y="4133849"/>
            <a:ext cx="3188900" cy="21227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66699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en-US" sz="3200" dirty="0" smtClean="0">
                <a:solidFill>
                  <a:schemeClr val="bg1"/>
                </a:solidFill>
              </a:rPr>
              <a:t>Volunteer Engagement &amp; Activation Resources</a:t>
            </a:r>
          </a:p>
          <a:p>
            <a:pPr lvl="1" algn="ctr"/>
            <a:endParaRPr lang="en-US" sz="4000" b="1" cap="none" spc="0" dirty="0" smtClean="0">
              <a:ln w="9525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Volunteer Pilot Project :</a:t>
            </a:r>
          </a:p>
          <a:p>
            <a:pPr lvl="2"/>
            <a:r>
              <a:rPr lang="en-US" sz="3200" dirty="0" smtClean="0">
                <a:solidFill>
                  <a:schemeClr val="bg1"/>
                </a:solidFill>
              </a:rPr>
              <a:t>Models for Corporate, Workplace, Teen, and Episodic Volunteerism in 4-H </a:t>
            </a:r>
          </a:p>
          <a:p>
            <a:pPr algn="ctr"/>
            <a:endParaRPr lang="en-US" sz="2400" b="1" dirty="0" smtClean="0">
              <a:ln w="9525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-1228725" y="3313687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29350" y="1417638"/>
            <a:ext cx="8229600" cy="4525963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b="1" dirty="0" smtClean="0">
                <a:solidFill>
                  <a:srgbClr val="00A65D"/>
                </a:solidFill>
              </a:rPr>
              <a:t>Who is an episodic volunteer?</a:t>
            </a:r>
          </a:p>
          <a:p>
            <a:pPr marL="1257300" lvl="2" indent="-457200">
              <a:buFont typeface="Arial" charset="0"/>
              <a:buChar char="•"/>
            </a:pPr>
            <a:r>
              <a:rPr lang="en-US" dirty="0" smtClean="0"/>
              <a:t>Volunteer with a commitment to a minimum of 6 sessions with youth</a:t>
            </a:r>
          </a:p>
          <a:p>
            <a:pPr marL="800100" lvl="2" indent="0">
              <a:buNone/>
            </a:pPr>
            <a:endParaRPr lang="en-US" sz="900" dirty="0"/>
          </a:p>
          <a:p>
            <a:pPr marL="457200" indent="-457200">
              <a:buFont typeface="Arial" charset="0"/>
              <a:buChar char="•"/>
            </a:pPr>
            <a:r>
              <a:rPr lang="en-US" b="1" dirty="0" smtClean="0">
                <a:solidFill>
                  <a:srgbClr val="00A65D"/>
                </a:solidFill>
              </a:rPr>
              <a:t>Key findings from the study</a:t>
            </a:r>
          </a:p>
          <a:p>
            <a:pPr marL="1257300" lvl="2" indent="-457200">
              <a:buFont typeface="Arial" charset="0"/>
              <a:buChar char="•"/>
            </a:pPr>
            <a:r>
              <a:rPr lang="en-US" b="1" u="sng" dirty="0" smtClean="0">
                <a:solidFill>
                  <a:srgbClr val="00A65D"/>
                </a:solidFill>
              </a:rPr>
              <a:t>Life skill </a:t>
            </a:r>
            <a:r>
              <a:rPr lang="en-US" dirty="0" smtClean="0"/>
              <a:t>development is crucial for young people</a:t>
            </a:r>
          </a:p>
          <a:p>
            <a:pPr marL="1257300" lvl="2" indent="-457200">
              <a:buFont typeface="Arial" charset="0"/>
              <a:buChar char="•"/>
            </a:pPr>
            <a:r>
              <a:rPr lang="en-US" dirty="0" smtClean="0"/>
              <a:t>Target </a:t>
            </a:r>
            <a:r>
              <a:rPr lang="en-US" b="1" u="sng" dirty="0" smtClean="0">
                <a:solidFill>
                  <a:srgbClr val="00A65D"/>
                </a:solidFill>
              </a:rPr>
              <a:t>key messages </a:t>
            </a:r>
            <a:r>
              <a:rPr lang="en-US" dirty="0" smtClean="0"/>
              <a:t>to the “right” volunteers</a:t>
            </a:r>
          </a:p>
          <a:p>
            <a:pPr marL="1257300" lvl="2" indent="-457200">
              <a:buFont typeface="Arial" charset="0"/>
              <a:buChar char="•"/>
            </a:pPr>
            <a:r>
              <a:rPr lang="en-US" dirty="0" smtClean="0"/>
              <a:t>Focus on </a:t>
            </a:r>
            <a:r>
              <a:rPr lang="en-US" b="1" u="sng" dirty="0" smtClean="0">
                <a:solidFill>
                  <a:srgbClr val="00A65D"/>
                </a:solidFill>
              </a:rPr>
              <a:t>how and why </a:t>
            </a:r>
            <a:r>
              <a:rPr lang="en-US" dirty="0" smtClean="0"/>
              <a:t>we do what we do</a:t>
            </a:r>
          </a:p>
          <a:p>
            <a:pPr marL="1257300" lvl="2" indent="-457200">
              <a:buFont typeface="Arial" charset="0"/>
              <a:buChar char="•"/>
            </a:pPr>
            <a:r>
              <a:rPr lang="en-US" dirty="0" smtClean="0"/>
              <a:t>Identify new </a:t>
            </a:r>
            <a:r>
              <a:rPr lang="en-US" b="1" u="sng" dirty="0" smtClean="0">
                <a:solidFill>
                  <a:srgbClr val="00A65D"/>
                </a:solidFill>
              </a:rPr>
              <a:t>volunteer populations </a:t>
            </a:r>
          </a:p>
          <a:p>
            <a:pPr marL="1257300" lvl="2" indent="-457200">
              <a:buFont typeface="Arial" charset="0"/>
              <a:buChar char="•"/>
            </a:pPr>
            <a:endParaRPr lang="en-US" dirty="0" smtClean="0"/>
          </a:p>
          <a:p>
            <a:pPr marL="1257300" lvl="2" indent="-457200">
              <a:buFont typeface="Arial" charset="0"/>
              <a:buChar char="•"/>
            </a:pPr>
            <a:endParaRPr lang="en-US" dirty="0" smtClean="0"/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96692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Recruiting Episodic Volunteers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6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29350" y="1417638"/>
            <a:ext cx="8229600" cy="4525963"/>
          </a:xfrm>
        </p:spPr>
        <p:txBody>
          <a:bodyPr/>
          <a:lstStyle/>
          <a:p>
            <a:pPr marL="0" indent="0"/>
            <a:r>
              <a:rPr lang="en-US" b="1" dirty="0" smtClean="0">
                <a:solidFill>
                  <a:srgbClr val="00A65D"/>
                </a:solidFill>
              </a:rPr>
              <a:t>VEAR </a:t>
            </a:r>
            <a:r>
              <a:rPr lang="en-US" b="1" u="sng" dirty="0" smtClean="0">
                <a:solidFill>
                  <a:srgbClr val="00A65D"/>
                </a:solidFill>
              </a:rPr>
              <a:t>key messages </a:t>
            </a:r>
            <a:r>
              <a:rPr lang="en-US" dirty="0"/>
              <a:t>incorporated </a:t>
            </a:r>
            <a:r>
              <a:rPr lang="en-US" dirty="0" smtClean="0"/>
              <a:t>into </a:t>
            </a:r>
            <a:r>
              <a:rPr lang="en-US" dirty="0"/>
              <a:t>marketing and volunteer development </a:t>
            </a:r>
            <a:r>
              <a:rPr lang="en-US" dirty="0" smtClean="0"/>
              <a:t>resources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Pass on skills that you have learned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You can help young people in your community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Share your passion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Be a mentor</a:t>
            </a:r>
          </a:p>
          <a:p>
            <a:pPr marL="0" indent="0"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9350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Key Marketing Messages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6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426600"/>
            <a:ext cx="4245429" cy="5259877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629" y="426600"/>
            <a:ext cx="4128358" cy="5259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836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9538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Poll Questions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1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189" y="1108487"/>
            <a:ext cx="2432237" cy="26834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6692" y="1417638"/>
            <a:ext cx="8229600" cy="4525963"/>
          </a:xfrm>
        </p:spPr>
        <p:txBody>
          <a:bodyPr/>
          <a:lstStyle/>
          <a:p>
            <a:r>
              <a:rPr lang="en-US" sz="3200" b="1" i="1" dirty="0">
                <a:solidFill>
                  <a:srgbClr val="2E3D78"/>
                </a:solidFill>
              </a:rPr>
              <a:t>Word of Mouth is </a:t>
            </a:r>
            <a:r>
              <a:rPr lang="en-US" sz="3200" b="1" i="1" dirty="0" smtClean="0">
                <a:solidFill>
                  <a:srgbClr val="2E3D78"/>
                </a:solidFill>
              </a:rPr>
              <a:t>King!</a:t>
            </a:r>
            <a:r>
              <a:rPr lang="en-US" sz="3200" b="1" i="1" dirty="0">
                <a:solidFill>
                  <a:srgbClr val="2E3D78"/>
                </a:solidFill>
              </a:rPr>
              <a:t/>
            </a:r>
            <a:br>
              <a:rPr lang="en-US" sz="3200" b="1" i="1" dirty="0">
                <a:solidFill>
                  <a:srgbClr val="2E3D78"/>
                </a:solidFill>
              </a:rPr>
            </a:br>
            <a:r>
              <a:rPr lang="en-US" sz="2800" b="1" dirty="0" smtClean="0">
                <a:solidFill>
                  <a:srgbClr val="2E3D78"/>
                </a:solidFill>
              </a:rPr>
              <a:t>Promotion </a:t>
            </a:r>
            <a:r>
              <a:rPr lang="en-US" sz="2800" b="1" dirty="0">
                <a:solidFill>
                  <a:srgbClr val="2E3D78"/>
                </a:solidFill>
              </a:rPr>
              <a:t>is NOT Recruitment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692" y="274638"/>
            <a:ext cx="8229600" cy="1143000"/>
          </a:xfrm>
        </p:spPr>
        <p:txBody>
          <a:bodyPr/>
          <a:lstStyle/>
          <a:p>
            <a:r>
              <a:rPr lang="en-US" sz="3200" dirty="0"/>
              <a:t>Volunteer Recruitment Best Practices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7791" y="2806986"/>
            <a:ext cx="1963882" cy="254149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797" y="3482789"/>
            <a:ext cx="3251785" cy="2291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208" y="3544333"/>
            <a:ext cx="3018020" cy="21629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4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464" y="1417638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sz="2800" b="1" dirty="0" smtClean="0">
                <a:solidFill>
                  <a:srgbClr val="00A65D"/>
                </a:solidFill>
              </a:rPr>
              <a:t>Recruitment </a:t>
            </a:r>
            <a:r>
              <a:rPr lang="en-US" sz="2800" b="1" dirty="0">
                <a:solidFill>
                  <a:srgbClr val="00A65D"/>
                </a:solidFill>
              </a:rPr>
              <a:t>= Relationship </a:t>
            </a:r>
            <a:r>
              <a:rPr lang="en-US" sz="2800" b="1" dirty="0" smtClean="0">
                <a:solidFill>
                  <a:srgbClr val="00A65D"/>
                </a:solidFill>
              </a:rPr>
              <a:t>Building</a:t>
            </a:r>
            <a:endParaRPr lang="en-US" sz="2400" dirty="0"/>
          </a:p>
          <a:p>
            <a:pPr marL="114300" lvl="1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One-on-One </a:t>
            </a:r>
            <a:r>
              <a:rPr lang="en-US" sz="2400" b="1" dirty="0"/>
              <a:t>vs Corporate recruitment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Brainstorming Sessions: Expansion and Review Committee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Community </a:t>
            </a:r>
            <a:r>
              <a:rPr lang="en-US" sz="2400" b="1" dirty="0" smtClean="0"/>
              <a:t>Partners</a:t>
            </a:r>
            <a:endParaRPr lang="en-US" sz="2400" b="1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18464" y="274638"/>
            <a:ext cx="8229600" cy="1143000"/>
          </a:xfrm>
        </p:spPr>
        <p:txBody>
          <a:bodyPr/>
          <a:lstStyle/>
          <a:p>
            <a:r>
              <a:rPr lang="en-US" sz="3200" dirty="0"/>
              <a:t>Volunteer Recruitment Best Practices </a:t>
            </a:r>
          </a:p>
        </p:txBody>
      </p:sp>
    </p:spTree>
    <p:extLst>
      <p:ext uri="{BB962C8B-B14F-4D97-AF65-F5344CB8AC3E}">
        <p14:creationId xmlns:p14="http://schemas.microsoft.com/office/powerpoint/2010/main" xmlns="" val="32687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6155" y="1370013"/>
            <a:ext cx="8229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Focus on the appropriate </a:t>
            </a:r>
            <a:r>
              <a:rPr lang="en-US" sz="2400" b="1" u="sng" dirty="0" smtClean="0">
                <a:solidFill>
                  <a:srgbClr val="00A65D"/>
                </a:solidFill>
              </a:rPr>
              <a:t>key messages 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Be the spark that inspires the next generation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You are needed 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Make an impact on the next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Set convenient </a:t>
            </a:r>
            <a:r>
              <a:rPr lang="en-US" sz="2400" b="1" u="sng" dirty="0" smtClean="0">
                <a:solidFill>
                  <a:srgbClr val="00A65D"/>
                </a:solidFill>
              </a:rPr>
              <a:t>starting and ending dates </a:t>
            </a:r>
            <a:r>
              <a:rPr lang="en-US" sz="2400" dirty="0" smtClean="0"/>
              <a:t>and times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Agree on a </a:t>
            </a:r>
            <a:r>
              <a:rPr lang="en-US" sz="2400" b="1" u="sng" dirty="0" smtClean="0">
                <a:solidFill>
                  <a:srgbClr val="00A65D"/>
                </a:solidFill>
              </a:rPr>
              <a:t>specific topic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Outline their </a:t>
            </a:r>
            <a:r>
              <a:rPr lang="en-US" sz="2400" b="1" u="sng" dirty="0" smtClean="0">
                <a:solidFill>
                  <a:srgbClr val="00A65D"/>
                </a:solidFill>
              </a:rPr>
              <a:t>role and responsibilities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Offer </a:t>
            </a:r>
            <a:r>
              <a:rPr lang="en-US" sz="2400" b="1" u="sng" dirty="0" smtClean="0">
                <a:solidFill>
                  <a:srgbClr val="00A65D"/>
                </a:solidFill>
              </a:rPr>
              <a:t>training and support </a:t>
            </a:r>
            <a:endParaRPr lang="en-US" sz="2400" b="1" u="sng" dirty="0"/>
          </a:p>
        </p:txBody>
      </p:sp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51118" y="133116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Make the Ask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	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A65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9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8464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Staff Can Be the Biggest Obstacle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40236" y="138498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are naturally resistant to change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Fear that 4-H is being “watered down”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Operating on old assumptions: “We can’t get people to volunteer in our county.”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Limiting contacts to people you already know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2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236" y="1417638"/>
            <a:ext cx="82296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Make training available at </a:t>
            </a:r>
            <a:r>
              <a:rPr lang="en-US" sz="2400" b="1" u="sng" dirty="0" smtClean="0">
                <a:solidFill>
                  <a:srgbClr val="00A65D"/>
                </a:solidFill>
              </a:rPr>
              <a:t>their convenience</a:t>
            </a:r>
            <a:endParaRPr lang="en-US" sz="2400" b="1" u="sng" dirty="0">
              <a:solidFill>
                <a:srgbClr val="00A65D"/>
              </a:solidFill>
            </a:endParaRP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YouTube videos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Flexible times to meet 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“</a:t>
            </a:r>
            <a:r>
              <a:rPr lang="en-US" sz="2400" b="1" u="sng" dirty="0" smtClean="0">
                <a:solidFill>
                  <a:srgbClr val="00A65D"/>
                </a:solidFill>
              </a:rPr>
              <a:t>Need to Know</a:t>
            </a:r>
            <a:r>
              <a:rPr lang="en-US" sz="2400" dirty="0" smtClean="0"/>
              <a:t>” format – they don’t have to learn everything about 4-H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A65D"/>
                </a:solidFill>
              </a:rPr>
              <a:t>Use technology</a:t>
            </a:r>
            <a:r>
              <a:rPr lang="en-US" sz="2400" dirty="0" smtClean="0"/>
              <a:t>, such as Facetime and YouTube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All volunteers must </a:t>
            </a:r>
            <a:r>
              <a:rPr lang="en-US" sz="2400" b="1" u="sng" dirty="0" smtClean="0">
                <a:solidFill>
                  <a:srgbClr val="00A65D"/>
                </a:solidFill>
              </a:rPr>
              <a:t>complete screening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0236" y="274638"/>
            <a:ext cx="8229600" cy="1143000"/>
          </a:xfrm>
        </p:spPr>
        <p:txBody>
          <a:bodyPr/>
          <a:lstStyle/>
          <a:p>
            <a:r>
              <a:rPr lang="en-US" sz="3200" dirty="0" smtClean="0"/>
              <a:t>Episodic Volunteer Development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2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77241765"/>
              </p:ext>
            </p:extLst>
          </p:nvPr>
        </p:nvGraphicFramePr>
        <p:xfrm>
          <a:off x="217713" y="2002970"/>
          <a:ext cx="6259285" cy="3701034"/>
        </p:xfrm>
        <a:graphic>
          <a:graphicData uri="http://schemas.openxmlformats.org/drawingml/2006/table">
            <a:tbl>
              <a:tblPr firstRow="1" firstCol="1" bandCol="1"/>
              <a:tblGrid>
                <a:gridCol w="2036285"/>
                <a:gridCol w="830464"/>
                <a:gridCol w="848134"/>
                <a:gridCol w="848134"/>
                <a:gridCol w="848134"/>
                <a:gridCol w="848134"/>
              </a:tblGrid>
              <a:tr h="10903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2009-10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Year 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2010-11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Year 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2011-12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Year 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2012-13</a:t>
                      </a:r>
                      <a:endParaRPr lang="en-US" sz="18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Year 4</a:t>
                      </a:r>
                      <a:endParaRPr lang="en-US" sz="18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365F9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 Increase 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Yr 1 </a:t>
                      </a:r>
                      <a:r>
                        <a:rPr lang="en-US" sz="1600" b="1" kern="1200" dirty="0" smtClean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–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Yr </a:t>
                      </a:r>
                      <a:r>
                        <a:rPr lang="en-US" sz="1600" b="1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6079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1849B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Number of SPIN Clubs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348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412%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1849B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SPIN Club Members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1020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2352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4658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365F9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447%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73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trike="noStrike" kern="1200" dirty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SPIN Club Volunteers </a:t>
                      </a:r>
                      <a:endParaRPr lang="en-US" sz="11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trike="noStrike" kern="1200" dirty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125</a:t>
                      </a:r>
                      <a:endParaRPr lang="en-US" sz="11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trike="noStrike" kern="1200" dirty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193</a:t>
                      </a:r>
                      <a:endParaRPr lang="en-US" sz="11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trike="noStrike" kern="1200" dirty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509</a:t>
                      </a:r>
                      <a:endParaRPr lang="en-US" sz="11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trike="noStrike" dirty="0" smtClean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944</a:t>
                      </a:r>
                      <a:endParaRPr lang="en-US" sz="18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strike="noStrike" kern="1200" dirty="0" smtClean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trike="noStrike" kern="1200" dirty="0" smtClean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655%</a:t>
                      </a:r>
                      <a:endParaRPr lang="en-US" sz="11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trike="noStrike" kern="1200" dirty="0">
                          <a:solidFill>
                            <a:srgbClr val="00A65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strike="noStrike" dirty="0">
                        <a:solidFill>
                          <a:srgbClr val="00A65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C1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1062" y="464192"/>
            <a:ext cx="1555738" cy="52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5490028" y="1926768"/>
            <a:ext cx="1088571" cy="387531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302830" y="464192"/>
            <a:ext cx="828232" cy="1462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78599" y="5704004"/>
            <a:ext cx="6286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2"/>
          <p:cNvSpPr txBox="1">
            <a:spLocks/>
          </p:cNvSpPr>
          <p:nvPr/>
        </p:nvSpPr>
        <p:spPr>
          <a:xfrm>
            <a:off x="718464" y="274638"/>
            <a:ext cx="8229600" cy="11430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Enrollment Increases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A65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44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42-305314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8524" y="-1260"/>
            <a:ext cx="1975105" cy="1316736"/>
          </a:xfrm>
        </p:spPr>
      </p:pic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532062"/>
            <a:ext cx="9144000" cy="1449388"/>
          </a:xfr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rgbClr val="FFFFCC"/>
                </a:solidFill>
              </a:rPr>
              <a:t>Session 6 – Episodic Volunteers</a:t>
            </a:r>
            <a:br>
              <a:rPr lang="en-US" dirty="0" smtClean="0">
                <a:solidFill>
                  <a:srgbClr val="FFFFCC"/>
                </a:solidFill>
              </a:rPr>
            </a:br>
            <a:r>
              <a:rPr lang="en-US" dirty="0" smtClean="0">
                <a:solidFill>
                  <a:srgbClr val="FFFFCC"/>
                </a:solidFill>
              </a:rPr>
              <a:t>	Special Interest Clubs 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12" descr="4h-ppt-1_03.jpg"/>
          <p:cNvPicPr>
            <a:picLocks noChangeAspect="1"/>
          </p:cNvPicPr>
          <p:nvPr/>
        </p:nvPicPr>
        <p:blipFill>
          <a:blip r:embed="rId3"/>
          <a:srcRect t="-169" b="-169"/>
          <a:stretch>
            <a:fillRect/>
          </a:stretch>
        </p:blipFill>
        <p:spPr>
          <a:xfrm>
            <a:off x="1152547" y="0"/>
            <a:ext cx="1219747" cy="1315476"/>
          </a:xfrm>
          <a:prstGeom prst="rect">
            <a:avLst/>
          </a:prstGeom>
        </p:spPr>
      </p:pic>
      <p:pic>
        <p:nvPicPr>
          <p:cNvPr id="10" name="Picture Placeholder 11" descr="4h-ppt-1_02.jpg"/>
          <p:cNvPicPr>
            <a:picLocks noChangeAspect="1"/>
          </p:cNvPicPr>
          <p:nvPr/>
        </p:nvPicPr>
        <p:blipFill>
          <a:blip r:embed="rId4"/>
          <a:srcRect t="-233" b="-233"/>
          <a:stretch>
            <a:fillRect/>
          </a:stretch>
        </p:blipFill>
        <p:spPr>
          <a:xfrm>
            <a:off x="0" y="0"/>
            <a:ext cx="1152547" cy="1315476"/>
          </a:xfrm>
          <a:prstGeom prst="rect">
            <a:avLst/>
          </a:prstGeom>
        </p:spPr>
      </p:pic>
      <p:pic>
        <p:nvPicPr>
          <p:cNvPr id="12" name="Picture 11" descr="4H_Volunteerism_eConference_Logo_final.jpg"/>
          <p:cNvPicPr>
            <a:picLocks noChangeAspect="1"/>
          </p:cNvPicPr>
          <p:nvPr/>
        </p:nvPicPr>
        <p:blipFill>
          <a:blip r:embed="rId5"/>
          <a:srcRect l="12142" t="12060" r="14833" b="7973"/>
          <a:stretch>
            <a:fillRect/>
          </a:stretch>
        </p:blipFill>
        <p:spPr>
          <a:xfrm>
            <a:off x="2534218" y="-1260"/>
            <a:ext cx="2475931" cy="1317996"/>
          </a:xfrm>
          <a:prstGeom prst="rect">
            <a:avLst/>
          </a:prstGeom>
        </p:spPr>
      </p:pic>
      <p:pic>
        <p:nvPicPr>
          <p:cNvPr id="14" name="Picture 13" descr="Youth use GPS to find their wa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629" y="0"/>
            <a:ext cx="1980371" cy="1316736"/>
          </a:xfrm>
          <a:prstGeom prst="rect">
            <a:avLst/>
          </a:prstGeom>
        </p:spPr>
      </p:pic>
      <p:pic>
        <p:nvPicPr>
          <p:cNvPr id="17" name="Picture 16" descr="Lockheed Marti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128" y="6194120"/>
            <a:ext cx="1187451" cy="48982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77400" y="6089345"/>
            <a:ext cx="1298550" cy="60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05463" y="6190434"/>
            <a:ext cx="1138462" cy="51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4-H SPIN Volunteer Resources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1286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562" y="495656"/>
            <a:ext cx="8507802" cy="5371032"/>
          </a:xfrm>
          <a:ln>
            <a:solidFill>
              <a:schemeClr val="tx1"/>
            </a:solidFill>
          </a:ln>
        </p:spPr>
      </p:pic>
      <p:cxnSp>
        <p:nvCxnSpPr>
          <p:cNvPr id="7" name="Straight Connector 6"/>
          <p:cNvCxnSpPr>
            <a:stCxn id="4" idx="0"/>
            <a:endCxn id="4" idx="2"/>
          </p:cNvCxnSpPr>
          <p:nvPr/>
        </p:nvCxnSpPr>
        <p:spPr>
          <a:xfrm>
            <a:off x="4711463" y="495656"/>
            <a:ext cx="0" cy="5371032"/>
          </a:xfrm>
          <a:prstGeom prst="line">
            <a:avLst/>
          </a:prstGeom>
          <a:ln w="38100"/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080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751" y="359480"/>
            <a:ext cx="7172208" cy="5532846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9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70" y="441291"/>
            <a:ext cx="4152648" cy="5339939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016" y="441291"/>
            <a:ext cx="4148870" cy="53399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4414016" y="441291"/>
            <a:ext cx="0" cy="5339939"/>
          </a:xfrm>
          <a:prstGeom prst="line">
            <a:avLst/>
          </a:prstGeom>
          <a:ln w="28575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9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3002" y="309548"/>
            <a:ext cx="4281442" cy="556891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712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0161" y="278664"/>
            <a:ext cx="4277476" cy="5588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51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6236" y="1417638"/>
            <a:ext cx="2622176" cy="4525963"/>
          </a:xfrm>
        </p:spPr>
        <p:txBody>
          <a:bodyPr/>
          <a:lstStyle/>
          <a:p>
            <a:pPr algn="ctr"/>
            <a:r>
              <a:rPr lang="en-US" dirty="0" smtClean="0"/>
              <a:t>Positive Youth</a:t>
            </a:r>
          </a:p>
          <a:p>
            <a:pPr algn="ctr"/>
            <a:r>
              <a:rPr lang="en-US" dirty="0" smtClean="0"/>
              <a:t>Development</a:t>
            </a:r>
          </a:p>
          <a:p>
            <a:pPr algn="ctr"/>
            <a:r>
              <a:rPr lang="en-US" dirty="0" smtClean="0"/>
              <a:t>Flip-book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Resources</a:t>
            </a:r>
            <a:endParaRPr lang="en-US" sz="3200" dirty="0"/>
          </a:p>
        </p:txBody>
      </p:sp>
      <p:pic>
        <p:nvPicPr>
          <p:cNvPr id="1026" name="Picture 2" descr="d68b56e7-abce-4410-8f66-b6ef059d146d@m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95" b="6062"/>
          <a:stretch/>
        </p:blipFill>
        <p:spPr bwMode="auto">
          <a:xfrm rot="5400000">
            <a:off x="5182497" y="2353553"/>
            <a:ext cx="4440217" cy="25683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670522d-263c-414a-b9ad-ae29ac6e040c@m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19"/>
          <a:stretch/>
        </p:blipFill>
        <p:spPr bwMode="auto">
          <a:xfrm rot="5400000">
            <a:off x="-266561" y="2118231"/>
            <a:ext cx="4486556" cy="30390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8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236" y="1091058"/>
            <a:ext cx="7772393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Intro to PYD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Belonging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Independence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Generosity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 smtClean="0"/>
              <a:t>Mastery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Risk Management and Risk Mg’ t Tools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Ages and Stages </a:t>
            </a:r>
          </a:p>
          <a:p>
            <a:pPr marL="457200" indent="-457200"/>
            <a:endParaRPr lang="en-US" sz="1000" dirty="0"/>
          </a:p>
          <a:p>
            <a:pPr marL="457200" indent="-457200" algn="ctr"/>
            <a:r>
              <a:rPr lang="en-US" dirty="0" smtClean="0"/>
              <a:t>Search or</a:t>
            </a:r>
          </a:p>
          <a:p>
            <a:pPr marL="457200" indent="-457200" algn="ctr"/>
            <a:r>
              <a:rPr lang="en-US" dirty="0" smtClean="0"/>
              <a:t>click here for the </a:t>
            </a:r>
            <a:r>
              <a:rPr lang="en-US" dirty="0" smtClean="0">
                <a:hlinkClick r:id="rId2"/>
              </a:rPr>
              <a:t>Illinois YouTube Channel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0236" y="274638"/>
            <a:ext cx="7772393" cy="1143000"/>
          </a:xfrm>
        </p:spPr>
        <p:txBody>
          <a:bodyPr/>
          <a:lstStyle/>
          <a:p>
            <a:r>
              <a:rPr lang="en-US" sz="3200" dirty="0" smtClean="0"/>
              <a:t>SPIN Volunteer Training Videos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Questions?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="" val="19407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to: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Lockheed Mart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49" y="3952876"/>
            <a:ext cx="3057237" cy="126111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913" y="1266825"/>
            <a:ext cx="33432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6513" y="2502693"/>
            <a:ext cx="2931108" cy="132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				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 smtClean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Combined Madan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5290"/>
            <a:ext cx="3444240" cy="1455420"/>
          </a:xfrm>
          <a:prstGeom prst="rect">
            <a:avLst/>
          </a:prstGeom>
        </p:spPr>
      </p:pic>
      <p:pic>
        <p:nvPicPr>
          <p:cNvPr id="10" name="Picture 9" descr="Jamie Combin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05" y="2322195"/>
            <a:ext cx="3474720" cy="1508760"/>
          </a:xfrm>
          <a:prstGeom prst="rect">
            <a:avLst/>
          </a:prstGeom>
        </p:spPr>
      </p:pic>
      <p:pic>
        <p:nvPicPr>
          <p:cNvPr id="12" name="Picture 11" descr="Alvere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4183380"/>
            <a:ext cx="3467100" cy="15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4-H is the youth development program of our nation’s Cooperative Extension System.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40236" y="1417638"/>
            <a:ext cx="8229600" cy="4525963"/>
          </a:xfrm>
        </p:spPr>
        <p:txBody>
          <a:bodyPr/>
          <a:lstStyle/>
          <a:p>
            <a:pPr marL="0" indent="0"/>
            <a:r>
              <a:rPr lang="en-US" sz="2800" b="1" dirty="0" smtClean="0">
                <a:solidFill>
                  <a:srgbClr val="00A65D"/>
                </a:solidFill>
              </a:rPr>
              <a:t>Episodic Volunteers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ngage youth in </a:t>
            </a:r>
            <a:r>
              <a:rPr lang="en-US" b="1" u="sng" dirty="0" smtClean="0">
                <a:solidFill>
                  <a:srgbClr val="00A65D"/>
                </a:solidFill>
              </a:rPr>
              <a:t>high-quality</a:t>
            </a:r>
            <a:r>
              <a:rPr lang="en-US" dirty="0" smtClean="0"/>
              <a:t>, </a:t>
            </a:r>
            <a:r>
              <a:rPr lang="en-US" b="1" u="sng" dirty="0" smtClean="0">
                <a:solidFill>
                  <a:srgbClr val="00A65D"/>
                </a:solidFill>
              </a:rPr>
              <a:t>positive youth development </a:t>
            </a:r>
            <a:r>
              <a:rPr lang="en-US" dirty="0" smtClean="0"/>
              <a:t>experiences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Help youth develop </a:t>
            </a:r>
            <a:r>
              <a:rPr lang="en-US" b="1" u="sng" dirty="0" smtClean="0"/>
              <a:t>life skills or mastery </a:t>
            </a:r>
            <a:r>
              <a:rPr lang="en-US" dirty="0" smtClean="0"/>
              <a:t>of a subject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Organize and lead </a:t>
            </a:r>
            <a:r>
              <a:rPr lang="en-US" b="1" u="sng" dirty="0" smtClean="0">
                <a:solidFill>
                  <a:srgbClr val="00A65D"/>
                </a:solidFill>
              </a:rPr>
              <a:t>4-H SPIN Clubs</a:t>
            </a:r>
            <a:endParaRPr lang="en-US" b="1" u="sng" dirty="0">
              <a:solidFill>
                <a:srgbClr val="00A65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40236" y="274638"/>
            <a:ext cx="8229600" cy="1143000"/>
          </a:xfrm>
          <a:noFill/>
        </p:spPr>
        <p:txBody>
          <a:bodyPr/>
          <a:lstStyle/>
          <a:p>
            <a:r>
              <a:rPr lang="en-US" sz="3200" dirty="0" smtClean="0"/>
              <a:t>4-H SPIN Club Volunteers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0952" cy="1682496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720501" y="1972802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Meet for a </a:t>
            </a:r>
            <a:r>
              <a:rPr kumimoji="0" lang="en-US" sz="2400" b="1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minimum of 6 sessions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Have a </a:t>
            </a:r>
            <a:r>
              <a:rPr kumimoji="0" lang="en-US" sz="2400" b="1" i="1" u="sng" strike="noStrike" kern="1200" cap="none" spc="0" normalizeH="0" baseline="0" noProof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defined timeline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Engage youth in </a:t>
            </a:r>
            <a:r>
              <a:rPr kumimoji="0" lang="en-US" sz="2400" b="1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experiential exploration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of a topic of interest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Allows youth to </a:t>
            </a:r>
            <a:r>
              <a:rPr kumimoji="0" lang="en-US" sz="2400" b="1" i="1" u="sng" strike="noStrike" kern="1200" cap="none" spc="0" normalizeH="0" baseline="0" noProof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investigate topics typically not offered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A65D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 by 4-H projects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Engage </a:t>
            </a:r>
            <a:r>
              <a:rPr kumimoji="0" lang="en-US" sz="24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episodic </a:t>
            </a:r>
            <a:r>
              <a:rPr kumimoji="0" lang="en-US" sz="2400" b="1" i="1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rPr>
              <a:t>volunteers with expertise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6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8464" y="1417638"/>
            <a:ext cx="7750622" cy="4525963"/>
          </a:xfrm>
        </p:spPr>
        <p:txBody>
          <a:bodyPr/>
          <a:lstStyle/>
          <a:p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Target </a:t>
            </a:r>
            <a:r>
              <a:rPr lang="en-US" sz="2400" b="1" i="1" u="sng" dirty="0">
                <a:ea typeface="ＭＳ Ｐゴシック"/>
                <a:cs typeface="ＭＳ Ｐゴシック"/>
              </a:rPr>
              <a:t>new and/or underserved audiences</a:t>
            </a:r>
            <a:r>
              <a:rPr lang="en-US" sz="2400" dirty="0">
                <a:ea typeface="ＭＳ Ｐゴシック"/>
                <a:cs typeface="ＭＳ Ｐゴシック"/>
              </a:rPr>
              <a:t>, not typically part of 4-H clubs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A65D"/>
                </a:solidFill>
                <a:ea typeface="ＭＳ Ｐゴシック"/>
                <a:cs typeface="ＭＳ Ｐゴシック"/>
              </a:rPr>
              <a:t>Provides youth and volunteers an </a:t>
            </a:r>
            <a:r>
              <a:rPr lang="en-US" sz="2400" b="1" i="1" u="sng" dirty="0">
                <a:solidFill>
                  <a:srgbClr val="00A65D"/>
                </a:solidFill>
                <a:ea typeface="ＭＳ Ｐゴシック"/>
                <a:cs typeface="ＭＳ Ｐゴシック"/>
              </a:rPr>
              <a:t>easy entry </a:t>
            </a:r>
            <a:r>
              <a:rPr lang="en-US" sz="2400" dirty="0">
                <a:solidFill>
                  <a:srgbClr val="00A65D"/>
                </a:solidFill>
                <a:ea typeface="ＭＳ Ｐゴシック"/>
                <a:cs typeface="ＭＳ Ｐゴシック"/>
              </a:rPr>
              <a:t>into  the 4-H program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Appeals to </a:t>
            </a:r>
            <a:r>
              <a:rPr lang="en-US" sz="2400" b="1" i="1" u="sng" dirty="0">
                <a:ea typeface="ＭＳ Ｐゴシック"/>
                <a:cs typeface="ＭＳ Ｐゴシック"/>
              </a:rPr>
              <a:t>special interests of youth &amp; adults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A65D"/>
                </a:solidFill>
                <a:ea typeface="ＭＳ Ｐゴシック"/>
                <a:cs typeface="ＭＳ Ｐゴシック"/>
              </a:rPr>
              <a:t>Meet for a </a:t>
            </a:r>
            <a:r>
              <a:rPr lang="en-US" sz="2400" b="1" i="1" u="sng" dirty="0">
                <a:solidFill>
                  <a:srgbClr val="00A65D"/>
                </a:solidFill>
                <a:ea typeface="ＭＳ Ｐゴシック"/>
                <a:cs typeface="ＭＳ Ｐゴシック"/>
              </a:rPr>
              <a:t>limited time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ea typeface="ＭＳ Ｐゴシック"/>
                <a:cs typeface="ＭＳ Ｐゴシック"/>
              </a:rPr>
              <a:t>Participants are </a:t>
            </a:r>
            <a:r>
              <a:rPr lang="en-US" sz="2400" b="1" i="1" u="sng" dirty="0">
                <a:ea typeface="ＭＳ Ｐゴシック"/>
                <a:cs typeface="ＭＳ Ｐゴシック"/>
              </a:rPr>
              <a:t>full 4-H club members </a:t>
            </a:r>
            <a:r>
              <a:rPr lang="en-US" sz="2400" dirty="0">
                <a:ea typeface="ＭＳ Ｐゴシック"/>
                <a:cs typeface="ＭＳ Ｐゴシック"/>
              </a:rPr>
              <a:t>and can participate in other 4-H events/activities/clubs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0952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78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467225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53125" y="6076950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0952" cy="16824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0" r="558"/>
          <a:stretch/>
        </p:blipFill>
        <p:spPr bwMode="auto">
          <a:xfrm>
            <a:off x="365760" y="2524125"/>
            <a:ext cx="4272915" cy="3352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19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6020" y="3832701"/>
            <a:ext cx="60960" cy="60960"/>
          </a:xfrm>
        </p:spPr>
      </p:pic>
      <p:sp>
        <p:nvSpPr>
          <p:cNvPr id="5" name="Rectangle 4"/>
          <p:cNvSpPr/>
          <p:nvPr/>
        </p:nvSpPr>
        <p:spPr>
          <a:xfrm>
            <a:off x="5953125" y="6067425"/>
            <a:ext cx="2857500" cy="628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0952" cy="168249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ln>
            <a:solidFill>
              <a:schemeClr val="tx1"/>
            </a:solidFill>
          </a:ln>
        </p:spPr>
      </p:pic>
      <p:pic>
        <p:nvPicPr>
          <p:cNvPr id="3078" name="Picture 6" descr="http://cdn.zenfolio.net/zf/img/nu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01663"/>
            <a:ext cx="1905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weese\AppData\Local\Temp\2013 October 10 Justine Bursoni Photography Springfield Teens As Teachers-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90900"/>
            <a:ext cx="4629149" cy="30860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70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weese\AppData\Local\Temp\2013 October 17 Justine Bursoni Photography Rock Island Teens As Teachers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6" y="1785936"/>
            <a:ext cx="32385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weese\AppData\Local\Microsoft\Windows\Temporary Internet Files\Content.Outlook\RM0YNHR1\DSCN0972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931988"/>
            <a:ext cx="4286250" cy="32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0952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32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508</Words>
  <Application>Microsoft Office PowerPoint</Application>
  <PresentationFormat>On-screen Show (4:3)</PresentationFormat>
  <Paragraphs>128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 Session 6 – Episodic Volunteers  Special Interest Clubs    </vt:lpstr>
      <vt:lpstr>Slide 3</vt:lpstr>
      <vt:lpstr>4-H SPIN Club Volunteers </vt:lpstr>
      <vt:lpstr>Slide 5</vt:lpstr>
      <vt:lpstr>Slide 6</vt:lpstr>
      <vt:lpstr>Slide 7</vt:lpstr>
      <vt:lpstr>  </vt:lpstr>
      <vt:lpstr>Slide 9</vt:lpstr>
      <vt:lpstr>Recruiting Episodic Volunteers</vt:lpstr>
      <vt:lpstr>Key Marketing Messages</vt:lpstr>
      <vt:lpstr>Slide 12</vt:lpstr>
      <vt:lpstr>Poll Questions </vt:lpstr>
      <vt:lpstr>Volunteer Recruitment Best Practices </vt:lpstr>
      <vt:lpstr>Volunteer Recruitment Best Practices </vt:lpstr>
      <vt:lpstr>Slide 16</vt:lpstr>
      <vt:lpstr>Staff Can Be the Biggest Obstacle </vt:lpstr>
      <vt:lpstr>Episodic Volunteer Development </vt:lpstr>
      <vt:lpstr>Slide 19</vt:lpstr>
      <vt:lpstr>4-H SPIN Volunteer Resources </vt:lpstr>
      <vt:lpstr>Slide 21</vt:lpstr>
      <vt:lpstr>Slide 22</vt:lpstr>
      <vt:lpstr>Slide 23</vt:lpstr>
      <vt:lpstr>Slide 24</vt:lpstr>
      <vt:lpstr>Slide 25</vt:lpstr>
      <vt:lpstr>Resources</vt:lpstr>
      <vt:lpstr>SPIN Volunteer Training Videos</vt:lpstr>
      <vt:lpstr>Questions? </vt:lpstr>
      <vt:lpstr>Special Thanks to:</vt:lpstr>
      <vt:lpstr>4-H is the youth development program of our nation’s Cooperative Extension System.</vt:lpstr>
    </vt:vector>
  </TitlesOfParts>
  <Company>hzdg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 today inspire for a lifetime</dc:title>
  <dc:creator>Cameron Hodges</dc:creator>
  <cp:lastModifiedBy>steven</cp:lastModifiedBy>
  <cp:revision>70</cp:revision>
  <dcterms:created xsi:type="dcterms:W3CDTF">2012-11-09T21:26:47Z</dcterms:created>
  <dcterms:modified xsi:type="dcterms:W3CDTF">2014-03-25T16:22:47Z</dcterms:modified>
</cp:coreProperties>
</file>