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53"/>
  </p:notesMasterIdLst>
  <p:handoutMasterIdLst>
    <p:handoutMasterId r:id="rId54"/>
  </p:handoutMasterIdLst>
  <p:sldIdLst>
    <p:sldId id="266" r:id="rId2"/>
    <p:sldId id="268" r:id="rId3"/>
    <p:sldId id="302" r:id="rId4"/>
    <p:sldId id="422" r:id="rId5"/>
    <p:sldId id="424" r:id="rId6"/>
    <p:sldId id="489" r:id="rId7"/>
    <p:sldId id="425" r:id="rId8"/>
    <p:sldId id="432" r:id="rId9"/>
    <p:sldId id="426" r:id="rId10"/>
    <p:sldId id="427" r:id="rId11"/>
    <p:sldId id="428" r:id="rId12"/>
    <p:sldId id="374" r:id="rId13"/>
    <p:sldId id="429" r:id="rId14"/>
    <p:sldId id="459" r:id="rId15"/>
    <p:sldId id="456" r:id="rId16"/>
    <p:sldId id="457" r:id="rId17"/>
    <p:sldId id="458" r:id="rId18"/>
    <p:sldId id="436" r:id="rId19"/>
    <p:sldId id="469" r:id="rId20"/>
    <p:sldId id="477" r:id="rId21"/>
    <p:sldId id="484" r:id="rId22"/>
    <p:sldId id="444" r:id="rId23"/>
    <p:sldId id="443" r:id="rId24"/>
    <p:sldId id="328" r:id="rId25"/>
    <p:sldId id="431" r:id="rId26"/>
    <p:sldId id="437" r:id="rId27"/>
    <p:sldId id="478" r:id="rId28"/>
    <p:sldId id="479" r:id="rId29"/>
    <p:sldId id="480" r:id="rId30"/>
    <p:sldId id="481" r:id="rId31"/>
    <p:sldId id="438" r:id="rId32"/>
    <p:sldId id="445" r:id="rId33"/>
    <p:sldId id="323" r:id="rId34"/>
    <p:sldId id="447" r:id="rId35"/>
    <p:sldId id="455" r:id="rId36"/>
    <p:sldId id="449" r:id="rId37"/>
    <p:sldId id="471" r:id="rId38"/>
    <p:sldId id="452" r:id="rId39"/>
    <p:sldId id="325" r:id="rId40"/>
    <p:sldId id="326" r:id="rId41"/>
    <p:sldId id="439" r:id="rId42"/>
    <p:sldId id="460" r:id="rId43"/>
    <p:sldId id="463" r:id="rId44"/>
    <p:sldId id="331" r:id="rId45"/>
    <p:sldId id="462" r:id="rId46"/>
    <p:sldId id="486" r:id="rId47"/>
    <p:sldId id="464" r:id="rId48"/>
    <p:sldId id="487" r:id="rId49"/>
    <p:sldId id="482" r:id="rId50"/>
    <p:sldId id="473" r:id="rId51"/>
    <p:sldId id="48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19">
          <p15:clr>
            <a:srgbClr val="A4A3A4"/>
          </p15:clr>
        </p15:guide>
        <p15:guide id="4" pos="767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62C24F"/>
    <a:srgbClr val="2B8A53"/>
    <a:srgbClr val="2A323A"/>
    <a:srgbClr val="8996A0"/>
    <a:srgbClr val="FFA02F"/>
    <a:srgbClr val="00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9" autoAdjust="0"/>
    <p:restoredTop sz="56296" autoAdjust="0"/>
  </p:normalViewPr>
  <p:slideViewPr>
    <p:cSldViewPr snapToGrid="0" snapToObjects="1">
      <p:cViewPr>
        <p:scale>
          <a:sx n="95" d="100"/>
          <a:sy n="95" d="100"/>
        </p:scale>
        <p:origin x="1136" y="-688"/>
      </p:cViewPr>
      <p:guideLst>
        <p:guide orient="horz" pos="2160"/>
        <p:guide pos="3840"/>
        <p:guide orient="horz" pos="4319"/>
        <p:guide pos="7679"/>
      </p:guideLst>
    </p:cSldViewPr>
  </p:slideViewPr>
  <p:notesTextViewPr>
    <p:cViewPr>
      <p:scale>
        <a:sx n="95" d="100"/>
        <a:sy n="95" d="100"/>
      </p:scale>
      <p:origin x="0" y="0"/>
    </p:cViewPr>
  </p:notesTextViewPr>
  <p:sorterViewPr>
    <p:cViewPr>
      <p:scale>
        <a:sx n="100" d="100"/>
        <a:sy n="100" d="100"/>
      </p:scale>
      <p:origin x="0" y="4672"/>
    </p:cViewPr>
  </p:sorterViewPr>
  <p:notesViewPr>
    <p:cSldViewPr snapToGrid="0" snapToObjects="1">
      <p:cViewPr varScale="1">
        <p:scale>
          <a:sx n="153" d="100"/>
          <a:sy n="153" d="100"/>
        </p:scale>
        <p:origin x="460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7079F-863E-0941-8ACC-0A3D168917FB}"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52611F80-EC9E-0A4A-AD84-A73050784A47}">
      <dgm:prSet phldrT="[Text]" custT="1"/>
      <dgm:spPr/>
      <dgm:t>
        <a:bodyPr/>
        <a:lstStyle/>
        <a:p>
          <a:r>
            <a:rPr lang="en-US" sz="2400" dirty="0" smtClean="0">
              <a:sym typeface="Rockwell"/>
            </a:rPr>
            <a:t>Opportunities for youth and their parents to learn more about 4-H, </a:t>
          </a:r>
          <a:endParaRPr lang="en-US" sz="2400" dirty="0"/>
        </a:p>
      </dgm:t>
    </dgm:pt>
    <dgm:pt modelId="{A1641B3F-E438-9A4F-9A4A-16F63A45603F}" type="parTrans" cxnId="{8B55D942-BACE-064A-941E-CD72C7959825}">
      <dgm:prSet/>
      <dgm:spPr/>
      <dgm:t>
        <a:bodyPr/>
        <a:lstStyle/>
        <a:p>
          <a:endParaRPr lang="en-US" sz="2400">
            <a:solidFill>
              <a:schemeClr val="tx1"/>
            </a:solidFill>
          </a:endParaRPr>
        </a:p>
      </dgm:t>
    </dgm:pt>
    <dgm:pt modelId="{98F29883-06E9-3545-BF63-55D9E961C5D5}" type="sibTrans" cxnId="{8B55D942-BACE-064A-941E-CD72C7959825}">
      <dgm:prSet/>
      <dgm:spPr/>
      <dgm:t>
        <a:bodyPr/>
        <a:lstStyle/>
        <a:p>
          <a:endParaRPr lang="en-US" sz="2400">
            <a:solidFill>
              <a:schemeClr val="tx1"/>
            </a:solidFill>
          </a:endParaRPr>
        </a:p>
      </dgm:t>
    </dgm:pt>
    <dgm:pt modelId="{CE462712-57F4-974C-B5F9-26C1D10CB369}">
      <dgm:prSet phldrT="[Text]" custT="1"/>
      <dgm:spPr/>
      <dgm:t>
        <a:bodyPr/>
        <a:lstStyle/>
        <a:p>
          <a:r>
            <a:rPr lang="en-US" sz="2400" dirty="0" smtClean="0">
              <a:sym typeface="Rockwell"/>
            </a:rPr>
            <a:t>Connections among Juntos 4-H youth, and </a:t>
          </a:r>
          <a:endParaRPr lang="en-US" sz="2400" dirty="0"/>
        </a:p>
      </dgm:t>
    </dgm:pt>
    <dgm:pt modelId="{5B16C526-0C98-9047-B19E-731014B08F05}" type="parTrans" cxnId="{304C79BC-9174-0F4E-AD26-3F38CF4DFE85}">
      <dgm:prSet/>
      <dgm:spPr/>
      <dgm:t>
        <a:bodyPr/>
        <a:lstStyle/>
        <a:p>
          <a:endParaRPr lang="en-US" sz="2400">
            <a:solidFill>
              <a:schemeClr val="tx1"/>
            </a:solidFill>
          </a:endParaRPr>
        </a:p>
      </dgm:t>
    </dgm:pt>
    <dgm:pt modelId="{69A9AC80-C7FA-3848-ACF4-D74C285D5926}" type="sibTrans" cxnId="{304C79BC-9174-0F4E-AD26-3F38CF4DFE85}">
      <dgm:prSet/>
      <dgm:spPr/>
      <dgm:t>
        <a:bodyPr/>
        <a:lstStyle/>
        <a:p>
          <a:endParaRPr lang="en-US" sz="2400">
            <a:solidFill>
              <a:schemeClr val="tx1"/>
            </a:solidFill>
          </a:endParaRPr>
        </a:p>
      </dgm:t>
    </dgm:pt>
    <dgm:pt modelId="{E370CDF9-52BF-2F4F-AD3D-6160AB3DE5DA}">
      <dgm:prSet phldrT="[Text]" custT="1"/>
      <dgm:spPr/>
      <dgm:t>
        <a:bodyPr/>
        <a:lstStyle/>
        <a:p>
          <a:r>
            <a:rPr lang="en-US" sz="2400" dirty="0" smtClean="0">
              <a:sym typeface="Rockwell"/>
            </a:rPr>
            <a:t>A chance to build a community and watch youth grow from experiences.</a:t>
          </a:r>
          <a:endParaRPr lang="en-US" sz="2400" dirty="0"/>
        </a:p>
      </dgm:t>
    </dgm:pt>
    <dgm:pt modelId="{2845B395-AD99-C14D-A027-DE01268BE9DC}" type="parTrans" cxnId="{8C125B50-76EE-EC46-83AA-8A500883DEC9}">
      <dgm:prSet/>
      <dgm:spPr/>
      <dgm:t>
        <a:bodyPr/>
        <a:lstStyle/>
        <a:p>
          <a:endParaRPr lang="en-US" sz="2400">
            <a:solidFill>
              <a:schemeClr val="tx1"/>
            </a:solidFill>
          </a:endParaRPr>
        </a:p>
      </dgm:t>
    </dgm:pt>
    <dgm:pt modelId="{234C0006-6D79-E840-867E-5E9CEF9AD84F}" type="sibTrans" cxnId="{8C125B50-76EE-EC46-83AA-8A500883DEC9}">
      <dgm:prSet/>
      <dgm:spPr/>
      <dgm:t>
        <a:bodyPr/>
        <a:lstStyle/>
        <a:p>
          <a:endParaRPr lang="en-US" sz="2400">
            <a:solidFill>
              <a:schemeClr val="tx1"/>
            </a:solidFill>
          </a:endParaRPr>
        </a:p>
      </dgm:t>
    </dgm:pt>
    <dgm:pt modelId="{E3C6EEFD-67ED-BC42-8C17-EC7F55BCA948}" type="pres">
      <dgm:prSet presAssocID="{9DB7079F-863E-0941-8ACC-0A3D168917FB}" presName="linear" presStyleCnt="0">
        <dgm:presLayoutVars>
          <dgm:dir/>
          <dgm:animLvl val="lvl"/>
          <dgm:resizeHandles val="exact"/>
        </dgm:presLayoutVars>
      </dgm:prSet>
      <dgm:spPr/>
      <dgm:t>
        <a:bodyPr/>
        <a:lstStyle/>
        <a:p>
          <a:endParaRPr lang="en-US"/>
        </a:p>
      </dgm:t>
    </dgm:pt>
    <dgm:pt modelId="{4DB522B5-B82E-F24B-9EFB-BEB6D66B69F1}" type="pres">
      <dgm:prSet presAssocID="{52611F80-EC9E-0A4A-AD84-A73050784A47}" presName="parentLin" presStyleCnt="0"/>
      <dgm:spPr/>
    </dgm:pt>
    <dgm:pt modelId="{75A33A4D-F0E4-0B43-9727-99CE5C8BA533}" type="pres">
      <dgm:prSet presAssocID="{52611F80-EC9E-0A4A-AD84-A73050784A47}" presName="parentLeftMargin" presStyleLbl="node1" presStyleIdx="0" presStyleCnt="3"/>
      <dgm:spPr/>
      <dgm:t>
        <a:bodyPr/>
        <a:lstStyle/>
        <a:p>
          <a:endParaRPr lang="en-US"/>
        </a:p>
      </dgm:t>
    </dgm:pt>
    <dgm:pt modelId="{4EADD70C-AB38-864B-9325-6062E93A2753}" type="pres">
      <dgm:prSet presAssocID="{52611F80-EC9E-0A4A-AD84-A73050784A47}" presName="parentText" presStyleLbl="node1" presStyleIdx="0" presStyleCnt="3">
        <dgm:presLayoutVars>
          <dgm:chMax val="0"/>
          <dgm:bulletEnabled val="1"/>
        </dgm:presLayoutVars>
      </dgm:prSet>
      <dgm:spPr/>
      <dgm:t>
        <a:bodyPr/>
        <a:lstStyle/>
        <a:p>
          <a:endParaRPr lang="en-US"/>
        </a:p>
      </dgm:t>
    </dgm:pt>
    <dgm:pt modelId="{00AB7388-90AD-294E-B8B5-E6367DDADBC4}" type="pres">
      <dgm:prSet presAssocID="{52611F80-EC9E-0A4A-AD84-A73050784A47}" presName="negativeSpace" presStyleCnt="0"/>
      <dgm:spPr/>
    </dgm:pt>
    <dgm:pt modelId="{B962C685-3C80-0240-BD82-1BCADE51D725}" type="pres">
      <dgm:prSet presAssocID="{52611F80-EC9E-0A4A-AD84-A73050784A47}" presName="childText" presStyleLbl="conFgAcc1" presStyleIdx="0" presStyleCnt="3">
        <dgm:presLayoutVars>
          <dgm:bulletEnabled val="1"/>
        </dgm:presLayoutVars>
      </dgm:prSet>
      <dgm:spPr/>
      <dgm:t>
        <a:bodyPr/>
        <a:lstStyle/>
        <a:p>
          <a:endParaRPr lang="en-US"/>
        </a:p>
      </dgm:t>
    </dgm:pt>
    <dgm:pt modelId="{8F4BA1D6-4E28-6149-9A1D-96C825F11D1A}" type="pres">
      <dgm:prSet presAssocID="{98F29883-06E9-3545-BF63-55D9E961C5D5}" presName="spaceBetweenRectangles" presStyleCnt="0"/>
      <dgm:spPr/>
    </dgm:pt>
    <dgm:pt modelId="{E4184CB3-19CC-B947-BAFD-058AC7160E7D}" type="pres">
      <dgm:prSet presAssocID="{CE462712-57F4-974C-B5F9-26C1D10CB369}" presName="parentLin" presStyleCnt="0"/>
      <dgm:spPr/>
    </dgm:pt>
    <dgm:pt modelId="{12AFFBFB-8171-4048-8309-1276219C8263}" type="pres">
      <dgm:prSet presAssocID="{CE462712-57F4-974C-B5F9-26C1D10CB369}" presName="parentLeftMargin" presStyleLbl="node1" presStyleIdx="0" presStyleCnt="3"/>
      <dgm:spPr/>
      <dgm:t>
        <a:bodyPr/>
        <a:lstStyle/>
        <a:p>
          <a:endParaRPr lang="en-US"/>
        </a:p>
      </dgm:t>
    </dgm:pt>
    <dgm:pt modelId="{568FB03A-7C83-224F-96C5-0E7F4C41619C}" type="pres">
      <dgm:prSet presAssocID="{CE462712-57F4-974C-B5F9-26C1D10CB369}" presName="parentText" presStyleLbl="node1" presStyleIdx="1" presStyleCnt="3">
        <dgm:presLayoutVars>
          <dgm:chMax val="0"/>
          <dgm:bulletEnabled val="1"/>
        </dgm:presLayoutVars>
      </dgm:prSet>
      <dgm:spPr/>
      <dgm:t>
        <a:bodyPr/>
        <a:lstStyle/>
        <a:p>
          <a:endParaRPr lang="en-US"/>
        </a:p>
      </dgm:t>
    </dgm:pt>
    <dgm:pt modelId="{DB8EDA7F-AA13-014E-9863-B604BA3B5A89}" type="pres">
      <dgm:prSet presAssocID="{CE462712-57F4-974C-B5F9-26C1D10CB369}" presName="negativeSpace" presStyleCnt="0"/>
      <dgm:spPr/>
    </dgm:pt>
    <dgm:pt modelId="{69994C72-0CB1-F64F-B301-470CE7BD541C}" type="pres">
      <dgm:prSet presAssocID="{CE462712-57F4-974C-B5F9-26C1D10CB369}" presName="childText" presStyleLbl="conFgAcc1" presStyleIdx="1" presStyleCnt="3">
        <dgm:presLayoutVars>
          <dgm:bulletEnabled val="1"/>
        </dgm:presLayoutVars>
      </dgm:prSet>
      <dgm:spPr/>
    </dgm:pt>
    <dgm:pt modelId="{82E2E49E-799C-E349-89A5-3269C81D59C8}" type="pres">
      <dgm:prSet presAssocID="{69A9AC80-C7FA-3848-ACF4-D74C285D5926}" presName="spaceBetweenRectangles" presStyleCnt="0"/>
      <dgm:spPr/>
    </dgm:pt>
    <dgm:pt modelId="{C1417408-DB36-6D4E-B0DC-5A1CA7A1469E}" type="pres">
      <dgm:prSet presAssocID="{E370CDF9-52BF-2F4F-AD3D-6160AB3DE5DA}" presName="parentLin" presStyleCnt="0"/>
      <dgm:spPr/>
    </dgm:pt>
    <dgm:pt modelId="{EF5AD72D-92A7-4443-B3BD-39F60468900C}" type="pres">
      <dgm:prSet presAssocID="{E370CDF9-52BF-2F4F-AD3D-6160AB3DE5DA}" presName="parentLeftMargin" presStyleLbl="node1" presStyleIdx="1" presStyleCnt="3"/>
      <dgm:spPr/>
      <dgm:t>
        <a:bodyPr/>
        <a:lstStyle/>
        <a:p>
          <a:endParaRPr lang="en-US"/>
        </a:p>
      </dgm:t>
    </dgm:pt>
    <dgm:pt modelId="{09D6E077-45D4-3A44-967B-650AB75F9DC4}" type="pres">
      <dgm:prSet presAssocID="{E370CDF9-52BF-2F4F-AD3D-6160AB3DE5DA}" presName="parentText" presStyleLbl="node1" presStyleIdx="2" presStyleCnt="3">
        <dgm:presLayoutVars>
          <dgm:chMax val="0"/>
          <dgm:bulletEnabled val="1"/>
        </dgm:presLayoutVars>
      </dgm:prSet>
      <dgm:spPr/>
      <dgm:t>
        <a:bodyPr/>
        <a:lstStyle/>
        <a:p>
          <a:endParaRPr lang="en-US"/>
        </a:p>
      </dgm:t>
    </dgm:pt>
    <dgm:pt modelId="{0F83CA8F-670D-AF41-AB9F-2406393CFDDC}" type="pres">
      <dgm:prSet presAssocID="{E370CDF9-52BF-2F4F-AD3D-6160AB3DE5DA}" presName="negativeSpace" presStyleCnt="0"/>
      <dgm:spPr/>
    </dgm:pt>
    <dgm:pt modelId="{DE221047-7FAA-8E40-8486-0D8A5ED1F318}" type="pres">
      <dgm:prSet presAssocID="{E370CDF9-52BF-2F4F-AD3D-6160AB3DE5DA}" presName="childText" presStyleLbl="conFgAcc1" presStyleIdx="2" presStyleCnt="3">
        <dgm:presLayoutVars>
          <dgm:bulletEnabled val="1"/>
        </dgm:presLayoutVars>
      </dgm:prSet>
      <dgm:spPr/>
    </dgm:pt>
  </dgm:ptLst>
  <dgm:cxnLst>
    <dgm:cxn modelId="{881AFD63-F939-E34A-A039-EC45E3443765}" type="presOf" srcId="{CE462712-57F4-974C-B5F9-26C1D10CB369}" destId="{12AFFBFB-8171-4048-8309-1276219C8263}" srcOrd="0" destOrd="0" presId="urn:microsoft.com/office/officeart/2005/8/layout/list1"/>
    <dgm:cxn modelId="{492DCFCC-3EE3-764A-87B4-DC8B7360B39E}" type="presOf" srcId="{52611F80-EC9E-0A4A-AD84-A73050784A47}" destId="{75A33A4D-F0E4-0B43-9727-99CE5C8BA533}" srcOrd="0" destOrd="0" presId="urn:microsoft.com/office/officeart/2005/8/layout/list1"/>
    <dgm:cxn modelId="{8B55D942-BACE-064A-941E-CD72C7959825}" srcId="{9DB7079F-863E-0941-8ACC-0A3D168917FB}" destId="{52611F80-EC9E-0A4A-AD84-A73050784A47}" srcOrd="0" destOrd="0" parTransId="{A1641B3F-E438-9A4F-9A4A-16F63A45603F}" sibTransId="{98F29883-06E9-3545-BF63-55D9E961C5D5}"/>
    <dgm:cxn modelId="{409EB495-8820-044A-AECA-B24B866060E0}" type="presOf" srcId="{E370CDF9-52BF-2F4F-AD3D-6160AB3DE5DA}" destId="{EF5AD72D-92A7-4443-B3BD-39F60468900C}" srcOrd="0" destOrd="0" presId="urn:microsoft.com/office/officeart/2005/8/layout/list1"/>
    <dgm:cxn modelId="{AA7D9715-81D3-C04D-BCDD-DF8F82F8D797}" type="presOf" srcId="{52611F80-EC9E-0A4A-AD84-A73050784A47}" destId="{4EADD70C-AB38-864B-9325-6062E93A2753}" srcOrd="1" destOrd="0" presId="urn:microsoft.com/office/officeart/2005/8/layout/list1"/>
    <dgm:cxn modelId="{05275B16-9286-9F4C-A646-7EDC737660BB}" type="presOf" srcId="{9DB7079F-863E-0941-8ACC-0A3D168917FB}" destId="{E3C6EEFD-67ED-BC42-8C17-EC7F55BCA948}" srcOrd="0" destOrd="0" presId="urn:microsoft.com/office/officeart/2005/8/layout/list1"/>
    <dgm:cxn modelId="{8AB8F759-0661-234B-9F73-70AF502015E1}" type="presOf" srcId="{CE462712-57F4-974C-B5F9-26C1D10CB369}" destId="{568FB03A-7C83-224F-96C5-0E7F4C41619C}" srcOrd="1" destOrd="0" presId="urn:microsoft.com/office/officeart/2005/8/layout/list1"/>
    <dgm:cxn modelId="{8C125B50-76EE-EC46-83AA-8A500883DEC9}" srcId="{9DB7079F-863E-0941-8ACC-0A3D168917FB}" destId="{E370CDF9-52BF-2F4F-AD3D-6160AB3DE5DA}" srcOrd="2" destOrd="0" parTransId="{2845B395-AD99-C14D-A027-DE01268BE9DC}" sibTransId="{234C0006-6D79-E840-867E-5E9CEF9AD84F}"/>
    <dgm:cxn modelId="{304C79BC-9174-0F4E-AD26-3F38CF4DFE85}" srcId="{9DB7079F-863E-0941-8ACC-0A3D168917FB}" destId="{CE462712-57F4-974C-B5F9-26C1D10CB369}" srcOrd="1" destOrd="0" parTransId="{5B16C526-0C98-9047-B19E-731014B08F05}" sibTransId="{69A9AC80-C7FA-3848-ACF4-D74C285D5926}"/>
    <dgm:cxn modelId="{152D0988-E384-5D48-8EAD-27A0FA8166A0}" type="presOf" srcId="{E370CDF9-52BF-2F4F-AD3D-6160AB3DE5DA}" destId="{09D6E077-45D4-3A44-967B-650AB75F9DC4}" srcOrd="1" destOrd="0" presId="urn:microsoft.com/office/officeart/2005/8/layout/list1"/>
    <dgm:cxn modelId="{949E80F0-2441-2045-A41D-4DC6094B71B2}" type="presParOf" srcId="{E3C6EEFD-67ED-BC42-8C17-EC7F55BCA948}" destId="{4DB522B5-B82E-F24B-9EFB-BEB6D66B69F1}" srcOrd="0" destOrd="0" presId="urn:microsoft.com/office/officeart/2005/8/layout/list1"/>
    <dgm:cxn modelId="{1F93BBA7-D01F-BC41-A59B-32C1707A7F2D}" type="presParOf" srcId="{4DB522B5-B82E-F24B-9EFB-BEB6D66B69F1}" destId="{75A33A4D-F0E4-0B43-9727-99CE5C8BA533}" srcOrd="0" destOrd="0" presId="urn:microsoft.com/office/officeart/2005/8/layout/list1"/>
    <dgm:cxn modelId="{57ED1D2B-C709-F54D-92DD-9944A7A15156}" type="presParOf" srcId="{4DB522B5-B82E-F24B-9EFB-BEB6D66B69F1}" destId="{4EADD70C-AB38-864B-9325-6062E93A2753}" srcOrd="1" destOrd="0" presId="urn:microsoft.com/office/officeart/2005/8/layout/list1"/>
    <dgm:cxn modelId="{B1AAECAA-B557-5347-9CC8-C9B7B7D16F8C}" type="presParOf" srcId="{E3C6EEFD-67ED-BC42-8C17-EC7F55BCA948}" destId="{00AB7388-90AD-294E-B8B5-E6367DDADBC4}" srcOrd="1" destOrd="0" presId="urn:microsoft.com/office/officeart/2005/8/layout/list1"/>
    <dgm:cxn modelId="{FE27AFB0-475D-0849-A7A5-28DC4B392F4A}" type="presParOf" srcId="{E3C6EEFD-67ED-BC42-8C17-EC7F55BCA948}" destId="{B962C685-3C80-0240-BD82-1BCADE51D725}" srcOrd="2" destOrd="0" presId="urn:microsoft.com/office/officeart/2005/8/layout/list1"/>
    <dgm:cxn modelId="{D7658033-C1FA-C449-BC1C-AE9DD10AF671}" type="presParOf" srcId="{E3C6EEFD-67ED-BC42-8C17-EC7F55BCA948}" destId="{8F4BA1D6-4E28-6149-9A1D-96C825F11D1A}" srcOrd="3" destOrd="0" presId="urn:microsoft.com/office/officeart/2005/8/layout/list1"/>
    <dgm:cxn modelId="{A385C835-9C2A-E84B-9429-7F318FF09848}" type="presParOf" srcId="{E3C6EEFD-67ED-BC42-8C17-EC7F55BCA948}" destId="{E4184CB3-19CC-B947-BAFD-058AC7160E7D}" srcOrd="4" destOrd="0" presId="urn:microsoft.com/office/officeart/2005/8/layout/list1"/>
    <dgm:cxn modelId="{5104F907-524C-7745-A954-33DD88EF7FCA}" type="presParOf" srcId="{E4184CB3-19CC-B947-BAFD-058AC7160E7D}" destId="{12AFFBFB-8171-4048-8309-1276219C8263}" srcOrd="0" destOrd="0" presId="urn:microsoft.com/office/officeart/2005/8/layout/list1"/>
    <dgm:cxn modelId="{CCBAAE2A-7256-A148-B368-F05F5F538D14}" type="presParOf" srcId="{E4184CB3-19CC-B947-BAFD-058AC7160E7D}" destId="{568FB03A-7C83-224F-96C5-0E7F4C41619C}" srcOrd="1" destOrd="0" presId="urn:microsoft.com/office/officeart/2005/8/layout/list1"/>
    <dgm:cxn modelId="{AD65CD9C-BE77-5E4C-8E53-FEB916F74FA5}" type="presParOf" srcId="{E3C6EEFD-67ED-BC42-8C17-EC7F55BCA948}" destId="{DB8EDA7F-AA13-014E-9863-B604BA3B5A89}" srcOrd="5" destOrd="0" presId="urn:microsoft.com/office/officeart/2005/8/layout/list1"/>
    <dgm:cxn modelId="{520C0F87-2ECB-5248-95BF-60F4BB7E08B6}" type="presParOf" srcId="{E3C6EEFD-67ED-BC42-8C17-EC7F55BCA948}" destId="{69994C72-0CB1-F64F-B301-470CE7BD541C}" srcOrd="6" destOrd="0" presId="urn:microsoft.com/office/officeart/2005/8/layout/list1"/>
    <dgm:cxn modelId="{C3A1179C-E3B0-954B-80CC-0FE910AB4AD2}" type="presParOf" srcId="{E3C6EEFD-67ED-BC42-8C17-EC7F55BCA948}" destId="{82E2E49E-799C-E349-89A5-3269C81D59C8}" srcOrd="7" destOrd="0" presId="urn:microsoft.com/office/officeart/2005/8/layout/list1"/>
    <dgm:cxn modelId="{BA1905CD-B08B-214C-A0AF-57BF0AC30A8D}" type="presParOf" srcId="{E3C6EEFD-67ED-BC42-8C17-EC7F55BCA948}" destId="{C1417408-DB36-6D4E-B0DC-5A1CA7A1469E}" srcOrd="8" destOrd="0" presId="urn:microsoft.com/office/officeart/2005/8/layout/list1"/>
    <dgm:cxn modelId="{957C3ADC-0256-5146-BA53-FA0150CD8B15}" type="presParOf" srcId="{C1417408-DB36-6D4E-B0DC-5A1CA7A1469E}" destId="{EF5AD72D-92A7-4443-B3BD-39F60468900C}" srcOrd="0" destOrd="0" presId="urn:microsoft.com/office/officeart/2005/8/layout/list1"/>
    <dgm:cxn modelId="{ECFB49F8-3802-FB41-98B4-9302E2535B33}" type="presParOf" srcId="{C1417408-DB36-6D4E-B0DC-5A1CA7A1469E}" destId="{09D6E077-45D4-3A44-967B-650AB75F9DC4}" srcOrd="1" destOrd="0" presId="urn:microsoft.com/office/officeart/2005/8/layout/list1"/>
    <dgm:cxn modelId="{C300F68E-F20F-D34C-8B07-05098FBFEA94}" type="presParOf" srcId="{E3C6EEFD-67ED-BC42-8C17-EC7F55BCA948}" destId="{0F83CA8F-670D-AF41-AB9F-2406393CFDDC}" srcOrd="9" destOrd="0" presId="urn:microsoft.com/office/officeart/2005/8/layout/list1"/>
    <dgm:cxn modelId="{093C3945-D1C5-474C-9B60-16988F0361FC}" type="presParOf" srcId="{E3C6EEFD-67ED-BC42-8C17-EC7F55BCA948}" destId="{DE221047-7FAA-8E40-8486-0D8A5ED1F31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7079F-863E-0941-8ACC-0A3D168917FB}"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52611F80-EC9E-0A4A-AD84-A73050784A47}">
      <dgm:prSet phldrT="[Text]" custT="1"/>
      <dgm:spPr/>
      <dgm:t>
        <a:bodyPr/>
        <a:lstStyle/>
        <a:p>
          <a:r>
            <a:rPr lang="en-US" altLang="en-US" sz="2400" dirty="0" smtClean="0">
              <a:solidFill>
                <a:srgbClr val="000000"/>
              </a:solidFill>
            </a:rPr>
            <a:t>It is a promising intervention which can guide first generation and low-income potential college students as they explore higher education.</a:t>
          </a:r>
          <a:endParaRPr lang="en-US" sz="2400" dirty="0"/>
        </a:p>
      </dgm:t>
    </dgm:pt>
    <dgm:pt modelId="{A1641B3F-E438-9A4F-9A4A-16F63A45603F}" type="parTrans" cxnId="{8B55D942-BACE-064A-941E-CD72C7959825}">
      <dgm:prSet/>
      <dgm:spPr/>
      <dgm:t>
        <a:bodyPr/>
        <a:lstStyle/>
        <a:p>
          <a:endParaRPr lang="en-US" sz="2000">
            <a:solidFill>
              <a:schemeClr val="tx1"/>
            </a:solidFill>
          </a:endParaRPr>
        </a:p>
      </dgm:t>
    </dgm:pt>
    <dgm:pt modelId="{98F29883-06E9-3545-BF63-55D9E961C5D5}" type="sibTrans" cxnId="{8B55D942-BACE-064A-941E-CD72C7959825}">
      <dgm:prSet/>
      <dgm:spPr/>
      <dgm:t>
        <a:bodyPr/>
        <a:lstStyle/>
        <a:p>
          <a:endParaRPr lang="en-US" sz="2000">
            <a:solidFill>
              <a:schemeClr val="tx1"/>
            </a:solidFill>
          </a:endParaRPr>
        </a:p>
      </dgm:t>
    </dgm:pt>
    <dgm:pt modelId="{CE462712-57F4-974C-B5F9-26C1D10CB369}">
      <dgm:prSet phldrT="[Text]" custT="1"/>
      <dgm:spPr/>
      <dgm:t>
        <a:bodyPr/>
        <a:lstStyle/>
        <a:p>
          <a:r>
            <a:rPr lang="en-US" altLang="en-US" sz="2400" dirty="0" smtClean="0">
              <a:solidFill>
                <a:srgbClr val="000000"/>
              </a:solidFill>
            </a:rPr>
            <a:t>It promotes and can lead to a strong college-going culture.</a:t>
          </a:r>
          <a:endParaRPr lang="en-US" sz="2400" dirty="0"/>
        </a:p>
      </dgm:t>
    </dgm:pt>
    <dgm:pt modelId="{5B16C526-0C98-9047-B19E-731014B08F05}" type="parTrans" cxnId="{304C79BC-9174-0F4E-AD26-3F38CF4DFE85}">
      <dgm:prSet/>
      <dgm:spPr/>
      <dgm:t>
        <a:bodyPr/>
        <a:lstStyle/>
        <a:p>
          <a:endParaRPr lang="en-US" sz="2000">
            <a:solidFill>
              <a:schemeClr val="tx1"/>
            </a:solidFill>
          </a:endParaRPr>
        </a:p>
      </dgm:t>
    </dgm:pt>
    <dgm:pt modelId="{69A9AC80-C7FA-3848-ACF4-D74C285D5926}" type="sibTrans" cxnId="{304C79BC-9174-0F4E-AD26-3F38CF4DFE85}">
      <dgm:prSet/>
      <dgm:spPr/>
      <dgm:t>
        <a:bodyPr/>
        <a:lstStyle/>
        <a:p>
          <a:endParaRPr lang="en-US" sz="2000">
            <a:solidFill>
              <a:schemeClr val="tx1"/>
            </a:solidFill>
          </a:endParaRPr>
        </a:p>
      </dgm:t>
    </dgm:pt>
    <dgm:pt modelId="{E370CDF9-52BF-2F4F-AD3D-6160AB3DE5DA}">
      <dgm:prSet phldrT="[Text]" custT="1"/>
      <dgm:spPr/>
      <dgm:t>
        <a:bodyPr/>
        <a:lstStyle/>
        <a:p>
          <a:r>
            <a:rPr lang="en-US" altLang="en-US" sz="2400" dirty="0" smtClean="0">
              <a:solidFill>
                <a:srgbClr val="000000"/>
              </a:solidFill>
            </a:rPr>
            <a:t>It provides a space for Latino students to gather with their common backgrounds and cultures and experience college together. </a:t>
          </a:r>
          <a:endParaRPr lang="en-US" sz="2400" dirty="0"/>
        </a:p>
      </dgm:t>
    </dgm:pt>
    <dgm:pt modelId="{2845B395-AD99-C14D-A027-DE01268BE9DC}" type="parTrans" cxnId="{8C125B50-76EE-EC46-83AA-8A500883DEC9}">
      <dgm:prSet/>
      <dgm:spPr/>
      <dgm:t>
        <a:bodyPr/>
        <a:lstStyle/>
        <a:p>
          <a:endParaRPr lang="en-US" sz="2000">
            <a:solidFill>
              <a:schemeClr val="tx1"/>
            </a:solidFill>
          </a:endParaRPr>
        </a:p>
      </dgm:t>
    </dgm:pt>
    <dgm:pt modelId="{234C0006-6D79-E840-867E-5E9CEF9AD84F}" type="sibTrans" cxnId="{8C125B50-76EE-EC46-83AA-8A500883DEC9}">
      <dgm:prSet/>
      <dgm:spPr/>
      <dgm:t>
        <a:bodyPr/>
        <a:lstStyle/>
        <a:p>
          <a:endParaRPr lang="en-US" sz="2000">
            <a:solidFill>
              <a:schemeClr val="tx1"/>
            </a:solidFill>
          </a:endParaRPr>
        </a:p>
      </dgm:t>
    </dgm:pt>
    <dgm:pt modelId="{E3C6EEFD-67ED-BC42-8C17-EC7F55BCA948}" type="pres">
      <dgm:prSet presAssocID="{9DB7079F-863E-0941-8ACC-0A3D168917FB}" presName="linear" presStyleCnt="0">
        <dgm:presLayoutVars>
          <dgm:dir/>
          <dgm:animLvl val="lvl"/>
          <dgm:resizeHandles val="exact"/>
        </dgm:presLayoutVars>
      </dgm:prSet>
      <dgm:spPr/>
      <dgm:t>
        <a:bodyPr/>
        <a:lstStyle/>
        <a:p>
          <a:endParaRPr lang="en-US"/>
        </a:p>
      </dgm:t>
    </dgm:pt>
    <dgm:pt modelId="{4DB522B5-B82E-F24B-9EFB-BEB6D66B69F1}" type="pres">
      <dgm:prSet presAssocID="{52611F80-EC9E-0A4A-AD84-A73050784A47}" presName="parentLin" presStyleCnt="0"/>
      <dgm:spPr/>
    </dgm:pt>
    <dgm:pt modelId="{75A33A4D-F0E4-0B43-9727-99CE5C8BA533}" type="pres">
      <dgm:prSet presAssocID="{52611F80-EC9E-0A4A-AD84-A73050784A47}" presName="parentLeftMargin" presStyleLbl="node1" presStyleIdx="0" presStyleCnt="3"/>
      <dgm:spPr/>
      <dgm:t>
        <a:bodyPr/>
        <a:lstStyle/>
        <a:p>
          <a:endParaRPr lang="en-US"/>
        </a:p>
      </dgm:t>
    </dgm:pt>
    <dgm:pt modelId="{4EADD70C-AB38-864B-9325-6062E93A2753}" type="pres">
      <dgm:prSet presAssocID="{52611F80-EC9E-0A4A-AD84-A73050784A47}" presName="parentText" presStyleLbl="node1" presStyleIdx="0" presStyleCnt="3" custScaleX="137381" custScaleY="127078">
        <dgm:presLayoutVars>
          <dgm:chMax val="0"/>
          <dgm:bulletEnabled val="1"/>
        </dgm:presLayoutVars>
      </dgm:prSet>
      <dgm:spPr/>
      <dgm:t>
        <a:bodyPr/>
        <a:lstStyle/>
        <a:p>
          <a:endParaRPr lang="en-US"/>
        </a:p>
      </dgm:t>
    </dgm:pt>
    <dgm:pt modelId="{00AB7388-90AD-294E-B8B5-E6367DDADBC4}" type="pres">
      <dgm:prSet presAssocID="{52611F80-EC9E-0A4A-AD84-A73050784A47}" presName="negativeSpace" presStyleCnt="0"/>
      <dgm:spPr/>
    </dgm:pt>
    <dgm:pt modelId="{B962C685-3C80-0240-BD82-1BCADE51D725}" type="pres">
      <dgm:prSet presAssocID="{52611F80-EC9E-0A4A-AD84-A73050784A47}" presName="childText" presStyleLbl="conFgAcc1" presStyleIdx="0" presStyleCnt="3">
        <dgm:presLayoutVars>
          <dgm:bulletEnabled val="1"/>
        </dgm:presLayoutVars>
      </dgm:prSet>
      <dgm:spPr/>
      <dgm:t>
        <a:bodyPr/>
        <a:lstStyle/>
        <a:p>
          <a:endParaRPr lang="en-US"/>
        </a:p>
      </dgm:t>
    </dgm:pt>
    <dgm:pt modelId="{8F4BA1D6-4E28-6149-9A1D-96C825F11D1A}" type="pres">
      <dgm:prSet presAssocID="{98F29883-06E9-3545-BF63-55D9E961C5D5}" presName="spaceBetweenRectangles" presStyleCnt="0"/>
      <dgm:spPr/>
    </dgm:pt>
    <dgm:pt modelId="{E4184CB3-19CC-B947-BAFD-058AC7160E7D}" type="pres">
      <dgm:prSet presAssocID="{CE462712-57F4-974C-B5F9-26C1D10CB369}" presName="parentLin" presStyleCnt="0"/>
      <dgm:spPr/>
    </dgm:pt>
    <dgm:pt modelId="{12AFFBFB-8171-4048-8309-1276219C8263}" type="pres">
      <dgm:prSet presAssocID="{CE462712-57F4-974C-B5F9-26C1D10CB369}" presName="parentLeftMargin" presStyleLbl="node1" presStyleIdx="0" presStyleCnt="3"/>
      <dgm:spPr/>
      <dgm:t>
        <a:bodyPr/>
        <a:lstStyle/>
        <a:p>
          <a:endParaRPr lang="en-US"/>
        </a:p>
      </dgm:t>
    </dgm:pt>
    <dgm:pt modelId="{568FB03A-7C83-224F-96C5-0E7F4C41619C}" type="pres">
      <dgm:prSet presAssocID="{CE462712-57F4-974C-B5F9-26C1D10CB369}" presName="parentText" presStyleLbl="node1" presStyleIdx="1" presStyleCnt="3" custScaleX="140182" custScaleY="127078">
        <dgm:presLayoutVars>
          <dgm:chMax val="0"/>
          <dgm:bulletEnabled val="1"/>
        </dgm:presLayoutVars>
      </dgm:prSet>
      <dgm:spPr/>
      <dgm:t>
        <a:bodyPr/>
        <a:lstStyle/>
        <a:p>
          <a:endParaRPr lang="en-US"/>
        </a:p>
      </dgm:t>
    </dgm:pt>
    <dgm:pt modelId="{DB8EDA7F-AA13-014E-9863-B604BA3B5A89}" type="pres">
      <dgm:prSet presAssocID="{CE462712-57F4-974C-B5F9-26C1D10CB369}" presName="negativeSpace" presStyleCnt="0"/>
      <dgm:spPr/>
    </dgm:pt>
    <dgm:pt modelId="{69994C72-0CB1-F64F-B301-470CE7BD541C}" type="pres">
      <dgm:prSet presAssocID="{CE462712-57F4-974C-B5F9-26C1D10CB369}" presName="childText" presStyleLbl="conFgAcc1" presStyleIdx="1" presStyleCnt="3">
        <dgm:presLayoutVars>
          <dgm:bulletEnabled val="1"/>
        </dgm:presLayoutVars>
      </dgm:prSet>
      <dgm:spPr/>
    </dgm:pt>
    <dgm:pt modelId="{82E2E49E-799C-E349-89A5-3269C81D59C8}" type="pres">
      <dgm:prSet presAssocID="{69A9AC80-C7FA-3848-ACF4-D74C285D5926}" presName="spaceBetweenRectangles" presStyleCnt="0"/>
      <dgm:spPr/>
    </dgm:pt>
    <dgm:pt modelId="{C1417408-DB36-6D4E-B0DC-5A1CA7A1469E}" type="pres">
      <dgm:prSet presAssocID="{E370CDF9-52BF-2F4F-AD3D-6160AB3DE5DA}" presName="parentLin" presStyleCnt="0"/>
      <dgm:spPr/>
    </dgm:pt>
    <dgm:pt modelId="{EF5AD72D-92A7-4443-B3BD-39F60468900C}" type="pres">
      <dgm:prSet presAssocID="{E370CDF9-52BF-2F4F-AD3D-6160AB3DE5DA}" presName="parentLeftMargin" presStyleLbl="node1" presStyleIdx="1" presStyleCnt="3"/>
      <dgm:spPr/>
      <dgm:t>
        <a:bodyPr/>
        <a:lstStyle/>
        <a:p>
          <a:endParaRPr lang="en-US"/>
        </a:p>
      </dgm:t>
    </dgm:pt>
    <dgm:pt modelId="{09D6E077-45D4-3A44-967B-650AB75F9DC4}" type="pres">
      <dgm:prSet presAssocID="{E370CDF9-52BF-2F4F-AD3D-6160AB3DE5DA}" presName="parentText" presStyleLbl="node1" presStyleIdx="2" presStyleCnt="3" custScaleX="135631" custScaleY="127078">
        <dgm:presLayoutVars>
          <dgm:chMax val="0"/>
          <dgm:bulletEnabled val="1"/>
        </dgm:presLayoutVars>
      </dgm:prSet>
      <dgm:spPr/>
      <dgm:t>
        <a:bodyPr/>
        <a:lstStyle/>
        <a:p>
          <a:endParaRPr lang="en-US"/>
        </a:p>
      </dgm:t>
    </dgm:pt>
    <dgm:pt modelId="{0F83CA8F-670D-AF41-AB9F-2406393CFDDC}" type="pres">
      <dgm:prSet presAssocID="{E370CDF9-52BF-2F4F-AD3D-6160AB3DE5DA}" presName="negativeSpace" presStyleCnt="0"/>
      <dgm:spPr/>
    </dgm:pt>
    <dgm:pt modelId="{DE221047-7FAA-8E40-8486-0D8A5ED1F318}" type="pres">
      <dgm:prSet presAssocID="{E370CDF9-52BF-2F4F-AD3D-6160AB3DE5DA}" presName="childText" presStyleLbl="conFgAcc1" presStyleIdx="2" presStyleCnt="3">
        <dgm:presLayoutVars>
          <dgm:bulletEnabled val="1"/>
        </dgm:presLayoutVars>
      </dgm:prSet>
      <dgm:spPr/>
    </dgm:pt>
  </dgm:ptLst>
  <dgm:cxnLst>
    <dgm:cxn modelId="{B45A247B-B7D7-1F4F-ADF4-09800ECCFA48}" type="presOf" srcId="{9DB7079F-863E-0941-8ACC-0A3D168917FB}" destId="{E3C6EEFD-67ED-BC42-8C17-EC7F55BCA948}" srcOrd="0" destOrd="0" presId="urn:microsoft.com/office/officeart/2005/8/layout/list1"/>
    <dgm:cxn modelId="{BB8950D1-EF19-D344-92AD-330E0FB92198}" type="presOf" srcId="{CE462712-57F4-974C-B5F9-26C1D10CB369}" destId="{568FB03A-7C83-224F-96C5-0E7F4C41619C}" srcOrd="1" destOrd="0" presId="urn:microsoft.com/office/officeart/2005/8/layout/list1"/>
    <dgm:cxn modelId="{8C125B50-76EE-EC46-83AA-8A500883DEC9}" srcId="{9DB7079F-863E-0941-8ACC-0A3D168917FB}" destId="{E370CDF9-52BF-2F4F-AD3D-6160AB3DE5DA}" srcOrd="2" destOrd="0" parTransId="{2845B395-AD99-C14D-A027-DE01268BE9DC}" sibTransId="{234C0006-6D79-E840-867E-5E9CEF9AD84F}"/>
    <dgm:cxn modelId="{D7ECD794-FCC1-B84B-8BB8-B062E01FDC32}" type="presOf" srcId="{52611F80-EC9E-0A4A-AD84-A73050784A47}" destId="{75A33A4D-F0E4-0B43-9727-99CE5C8BA533}" srcOrd="0" destOrd="0" presId="urn:microsoft.com/office/officeart/2005/8/layout/list1"/>
    <dgm:cxn modelId="{903B57A3-388F-6D45-BA84-AA0F22AF2060}" type="presOf" srcId="{52611F80-EC9E-0A4A-AD84-A73050784A47}" destId="{4EADD70C-AB38-864B-9325-6062E93A2753}" srcOrd="1" destOrd="0" presId="urn:microsoft.com/office/officeart/2005/8/layout/list1"/>
    <dgm:cxn modelId="{8B55D942-BACE-064A-941E-CD72C7959825}" srcId="{9DB7079F-863E-0941-8ACC-0A3D168917FB}" destId="{52611F80-EC9E-0A4A-AD84-A73050784A47}" srcOrd="0" destOrd="0" parTransId="{A1641B3F-E438-9A4F-9A4A-16F63A45603F}" sibTransId="{98F29883-06E9-3545-BF63-55D9E961C5D5}"/>
    <dgm:cxn modelId="{8C304133-CD65-DE4D-A08B-FBAE598E414B}" type="presOf" srcId="{CE462712-57F4-974C-B5F9-26C1D10CB369}" destId="{12AFFBFB-8171-4048-8309-1276219C8263}" srcOrd="0" destOrd="0" presId="urn:microsoft.com/office/officeart/2005/8/layout/list1"/>
    <dgm:cxn modelId="{304C79BC-9174-0F4E-AD26-3F38CF4DFE85}" srcId="{9DB7079F-863E-0941-8ACC-0A3D168917FB}" destId="{CE462712-57F4-974C-B5F9-26C1D10CB369}" srcOrd="1" destOrd="0" parTransId="{5B16C526-0C98-9047-B19E-731014B08F05}" sibTransId="{69A9AC80-C7FA-3848-ACF4-D74C285D5926}"/>
    <dgm:cxn modelId="{F22485CE-DFB6-6141-B934-63E8F04105C9}" type="presOf" srcId="{E370CDF9-52BF-2F4F-AD3D-6160AB3DE5DA}" destId="{EF5AD72D-92A7-4443-B3BD-39F60468900C}" srcOrd="0" destOrd="0" presId="urn:microsoft.com/office/officeart/2005/8/layout/list1"/>
    <dgm:cxn modelId="{1CAD3CA5-AF79-DF47-8C2B-73D7337C73F9}" type="presOf" srcId="{E370CDF9-52BF-2F4F-AD3D-6160AB3DE5DA}" destId="{09D6E077-45D4-3A44-967B-650AB75F9DC4}" srcOrd="1" destOrd="0" presId="urn:microsoft.com/office/officeart/2005/8/layout/list1"/>
    <dgm:cxn modelId="{8D262C13-117B-0842-8D3A-0E256BEF3D16}" type="presParOf" srcId="{E3C6EEFD-67ED-BC42-8C17-EC7F55BCA948}" destId="{4DB522B5-B82E-F24B-9EFB-BEB6D66B69F1}" srcOrd="0" destOrd="0" presId="urn:microsoft.com/office/officeart/2005/8/layout/list1"/>
    <dgm:cxn modelId="{33C14A22-CF6F-6140-BDF1-37653480A285}" type="presParOf" srcId="{4DB522B5-B82E-F24B-9EFB-BEB6D66B69F1}" destId="{75A33A4D-F0E4-0B43-9727-99CE5C8BA533}" srcOrd="0" destOrd="0" presId="urn:microsoft.com/office/officeart/2005/8/layout/list1"/>
    <dgm:cxn modelId="{AD7E4024-AEF3-DB4F-900D-153029B1984E}" type="presParOf" srcId="{4DB522B5-B82E-F24B-9EFB-BEB6D66B69F1}" destId="{4EADD70C-AB38-864B-9325-6062E93A2753}" srcOrd="1" destOrd="0" presId="urn:microsoft.com/office/officeart/2005/8/layout/list1"/>
    <dgm:cxn modelId="{0EBC5177-AF1D-DC4F-B6A2-AB43449AA94F}" type="presParOf" srcId="{E3C6EEFD-67ED-BC42-8C17-EC7F55BCA948}" destId="{00AB7388-90AD-294E-B8B5-E6367DDADBC4}" srcOrd="1" destOrd="0" presId="urn:microsoft.com/office/officeart/2005/8/layout/list1"/>
    <dgm:cxn modelId="{F22D36C2-7F2A-B741-9BDA-05644A9465B5}" type="presParOf" srcId="{E3C6EEFD-67ED-BC42-8C17-EC7F55BCA948}" destId="{B962C685-3C80-0240-BD82-1BCADE51D725}" srcOrd="2" destOrd="0" presId="urn:microsoft.com/office/officeart/2005/8/layout/list1"/>
    <dgm:cxn modelId="{CECE7D4A-1DCD-C147-BE91-288C9A94E8A8}" type="presParOf" srcId="{E3C6EEFD-67ED-BC42-8C17-EC7F55BCA948}" destId="{8F4BA1D6-4E28-6149-9A1D-96C825F11D1A}" srcOrd="3" destOrd="0" presId="urn:microsoft.com/office/officeart/2005/8/layout/list1"/>
    <dgm:cxn modelId="{33816788-8A32-7C4D-82E9-0C9E7A82DF6C}" type="presParOf" srcId="{E3C6EEFD-67ED-BC42-8C17-EC7F55BCA948}" destId="{E4184CB3-19CC-B947-BAFD-058AC7160E7D}" srcOrd="4" destOrd="0" presId="urn:microsoft.com/office/officeart/2005/8/layout/list1"/>
    <dgm:cxn modelId="{AC573E8D-23D7-1348-9474-EB87914CB1BE}" type="presParOf" srcId="{E4184CB3-19CC-B947-BAFD-058AC7160E7D}" destId="{12AFFBFB-8171-4048-8309-1276219C8263}" srcOrd="0" destOrd="0" presId="urn:microsoft.com/office/officeart/2005/8/layout/list1"/>
    <dgm:cxn modelId="{1B000459-50E8-9341-8560-C1D7A2A921E8}" type="presParOf" srcId="{E4184CB3-19CC-B947-BAFD-058AC7160E7D}" destId="{568FB03A-7C83-224F-96C5-0E7F4C41619C}" srcOrd="1" destOrd="0" presId="urn:microsoft.com/office/officeart/2005/8/layout/list1"/>
    <dgm:cxn modelId="{7C2E4976-9551-F84E-B820-AB496CA57DF7}" type="presParOf" srcId="{E3C6EEFD-67ED-BC42-8C17-EC7F55BCA948}" destId="{DB8EDA7F-AA13-014E-9863-B604BA3B5A89}" srcOrd="5" destOrd="0" presId="urn:microsoft.com/office/officeart/2005/8/layout/list1"/>
    <dgm:cxn modelId="{CB3B2E4C-BEBC-DC4C-B8F3-555862E5D068}" type="presParOf" srcId="{E3C6EEFD-67ED-BC42-8C17-EC7F55BCA948}" destId="{69994C72-0CB1-F64F-B301-470CE7BD541C}" srcOrd="6" destOrd="0" presId="urn:microsoft.com/office/officeart/2005/8/layout/list1"/>
    <dgm:cxn modelId="{F758D77F-FC04-B641-B383-0C3309A3378B}" type="presParOf" srcId="{E3C6EEFD-67ED-BC42-8C17-EC7F55BCA948}" destId="{82E2E49E-799C-E349-89A5-3269C81D59C8}" srcOrd="7" destOrd="0" presId="urn:microsoft.com/office/officeart/2005/8/layout/list1"/>
    <dgm:cxn modelId="{9B7D851D-3386-7B41-90C8-594E5F82C09F}" type="presParOf" srcId="{E3C6EEFD-67ED-BC42-8C17-EC7F55BCA948}" destId="{C1417408-DB36-6D4E-B0DC-5A1CA7A1469E}" srcOrd="8" destOrd="0" presId="urn:microsoft.com/office/officeart/2005/8/layout/list1"/>
    <dgm:cxn modelId="{43CD3D9E-89BF-234C-BBA7-0898F5A65A5A}" type="presParOf" srcId="{C1417408-DB36-6D4E-B0DC-5A1CA7A1469E}" destId="{EF5AD72D-92A7-4443-B3BD-39F60468900C}" srcOrd="0" destOrd="0" presId="urn:microsoft.com/office/officeart/2005/8/layout/list1"/>
    <dgm:cxn modelId="{29E0BDB1-029D-DB41-A0C5-DC2A80D69CAE}" type="presParOf" srcId="{C1417408-DB36-6D4E-B0DC-5A1CA7A1469E}" destId="{09D6E077-45D4-3A44-967B-650AB75F9DC4}" srcOrd="1" destOrd="0" presId="urn:microsoft.com/office/officeart/2005/8/layout/list1"/>
    <dgm:cxn modelId="{A1B1CB85-7D7C-1743-9A18-891258824B44}" type="presParOf" srcId="{E3C6EEFD-67ED-BC42-8C17-EC7F55BCA948}" destId="{0F83CA8F-670D-AF41-AB9F-2406393CFDDC}" srcOrd="9" destOrd="0" presId="urn:microsoft.com/office/officeart/2005/8/layout/list1"/>
    <dgm:cxn modelId="{EB0BC7DF-9692-7840-BFAC-545C5B8E1E6F}" type="presParOf" srcId="{E3C6EEFD-67ED-BC42-8C17-EC7F55BCA948}" destId="{DE221047-7FAA-8E40-8486-0D8A5ED1F31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2C685-3C80-0240-BD82-1BCADE51D725}">
      <dsp:nvSpPr>
        <dsp:cNvPr id="0" name=""/>
        <dsp:cNvSpPr/>
      </dsp:nvSpPr>
      <dsp:spPr>
        <a:xfrm>
          <a:off x="0" y="420251"/>
          <a:ext cx="10524119" cy="6804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ADD70C-AB38-864B-9325-6062E93A2753}">
      <dsp:nvSpPr>
        <dsp:cNvPr id="0" name=""/>
        <dsp:cNvSpPr/>
      </dsp:nvSpPr>
      <dsp:spPr>
        <a:xfrm>
          <a:off x="526206" y="21731"/>
          <a:ext cx="7366884" cy="79704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451" tIns="0" rIns="278451" bIns="0" numCol="1" spcCol="1270" anchor="ctr" anchorCtr="0">
          <a:noAutofit/>
        </a:bodyPr>
        <a:lstStyle/>
        <a:p>
          <a:pPr lvl="0" algn="l" defTabSz="1066800">
            <a:lnSpc>
              <a:spcPct val="90000"/>
            </a:lnSpc>
            <a:spcBef>
              <a:spcPct val="0"/>
            </a:spcBef>
            <a:spcAft>
              <a:spcPct val="35000"/>
            </a:spcAft>
          </a:pPr>
          <a:r>
            <a:rPr lang="en-US" sz="2400" kern="1200" dirty="0" smtClean="0">
              <a:sym typeface="Rockwell"/>
            </a:rPr>
            <a:t>Opportunities for youth and their parents to learn more about 4-H, </a:t>
          </a:r>
          <a:endParaRPr lang="en-US" sz="2400" kern="1200" dirty="0"/>
        </a:p>
      </dsp:txBody>
      <dsp:txXfrm>
        <a:off x="565114" y="60639"/>
        <a:ext cx="7289068" cy="719224"/>
      </dsp:txXfrm>
    </dsp:sp>
    <dsp:sp modelId="{69994C72-0CB1-F64F-B301-470CE7BD541C}">
      <dsp:nvSpPr>
        <dsp:cNvPr id="0" name=""/>
        <dsp:cNvSpPr/>
      </dsp:nvSpPr>
      <dsp:spPr>
        <a:xfrm>
          <a:off x="0" y="1644971"/>
          <a:ext cx="10524119" cy="6804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8FB03A-7C83-224F-96C5-0E7F4C41619C}">
      <dsp:nvSpPr>
        <dsp:cNvPr id="0" name=""/>
        <dsp:cNvSpPr/>
      </dsp:nvSpPr>
      <dsp:spPr>
        <a:xfrm>
          <a:off x="526206" y="1246451"/>
          <a:ext cx="7366884" cy="79704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451" tIns="0" rIns="278451" bIns="0" numCol="1" spcCol="1270" anchor="ctr" anchorCtr="0">
          <a:noAutofit/>
        </a:bodyPr>
        <a:lstStyle/>
        <a:p>
          <a:pPr lvl="0" algn="l" defTabSz="1066800">
            <a:lnSpc>
              <a:spcPct val="90000"/>
            </a:lnSpc>
            <a:spcBef>
              <a:spcPct val="0"/>
            </a:spcBef>
            <a:spcAft>
              <a:spcPct val="35000"/>
            </a:spcAft>
          </a:pPr>
          <a:r>
            <a:rPr lang="en-US" sz="2400" kern="1200" dirty="0" smtClean="0">
              <a:sym typeface="Rockwell"/>
            </a:rPr>
            <a:t>Connections among Juntos 4-H youth, and </a:t>
          </a:r>
          <a:endParaRPr lang="en-US" sz="2400" kern="1200" dirty="0"/>
        </a:p>
      </dsp:txBody>
      <dsp:txXfrm>
        <a:off x="565114" y="1285359"/>
        <a:ext cx="7289068" cy="719224"/>
      </dsp:txXfrm>
    </dsp:sp>
    <dsp:sp modelId="{DE221047-7FAA-8E40-8486-0D8A5ED1F318}">
      <dsp:nvSpPr>
        <dsp:cNvPr id="0" name=""/>
        <dsp:cNvSpPr/>
      </dsp:nvSpPr>
      <dsp:spPr>
        <a:xfrm>
          <a:off x="0" y="2869692"/>
          <a:ext cx="10524119" cy="6804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6E077-45D4-3A44-967B-650AB75F9DC4}">
      <dsp:nvSpPr>
        <dsp:cNvPr id="0" name=""/>
        <dsp:cNvSpPr/>
      </dsp:nvSpPr>
      <dsp:spPr>
        <a:xfrm>
          <a:off x="526206" y="2471171"/>
          <a:ext cx="7366884" cy="79704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451" tIns="0" rIns="278451" bIns="0" numCol="1" spcCol="1270" anchor="ctr" anchorCtr="0">
          <a:noAutofit/>
        </a:bodyPr>
        <a:lstStyle/>
        <a:p>
          <a:pPr lvl="0" algn="l" defTabSz="1066800">
            <a:lnSpc>
              <a:spcPct val="90000"/>
            </a:lnSpc>
            <a:spcBef>
              <a:spcPct val="0"/>
            </a:spcBef>
            <a:spcAft>
              <a:spcPct val="35000"/>
            </a:spcAft>
          </a:pPr>
          <a:r>
            <a:rPr lang="en-US" sz="2400" kern="1200" dirty="0" smtClean="0">
              <a:sym typeface="Rockwell"/>
            </a:rPr>
            <a:t>A chance to build a community and watch youth grow from experiences.</a:t>
          </a:r>
          <a:endParaRPr lang="en-US" sz="2400" kern="1200" dirty="0"/>
        </a:p>
      </dsp:txBody>
      <dsp:txXfrm>
        <a:off x="565114" y="2510079"/>
        <a:ext cx="7289068"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2C685-3C80-0240-BD82-1BCADE51D725}">
      <dsp:nvSpPr>
        <dsp:cNvPr id="0" name=""/>
        <dsp:cNvSpPr/>
      </dsp:nvSpPr>
      <dsp:spPr>
        <a:xfrm>
          <a:off x="0" y="674290"/>
          <a:ext cx="10366640" cy="6804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ADD70C-AB38-864B-9325-6062E93A2753}">
      <dsp:nvSpPr>
        <dsp:cNvPr id="0" name=""/>
        <dsp:cNvSpPr/>
      </dsp:nvSpPr>
      <dsp:spPr>
        <a:xfrm>
          <a:off x="512257" y="59948"/>
          <a:ext cx="9852428" cy="1012862"/>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284" tIns="0" rIns="274284" bIns="0" numCol="1" spcCol="1270" anchor="ctr" anchorCtr="0">
          <a:noAutofit/>
        </a:bodyPr>
        <a:lstStyle/>
        <a:p>
          <a:pPr lvl="0" algn="l" defTabSz="1066800">
            <a:lnSpc>
              <a:spcPct val="90000"/>
            </a:lnSpc>
            <a:spcBef>
              <a:spcPct val="0"/>
            </a:spcBef>
            <a:spcAft>
              <a:spcPct val="35000"/>
            </a:spcAft>
          </a:pPr>
          <a:r>
            <a:rPr lang="en-US" altLang="en-US" sz="2400" kern="1200" dirty="0" smtClean="0">
              <a:solidFill>
                <a:srgbClr val="000000"/>
              </a:solidFill>
            </a:rPr>
            <a:t>It is a promising intervention which can guide first generation and low-income potential college students as they explore higher education.</a:t>
          </a:r>
          <a:endParaRPr lang="en-US" sz="2400" kern="1200" dirty="0"/>
        </a:p>
      </dsp:txBody>
      <dsp:txXfrm>
        <a:off x="561701" y="109392"/>
        <a:ext cx="9753540" cy="913974"/>
      </dsp:txXfrm>
    </dsp:sp>
    <dsp:sp modelId="{69994C72-0CB1-F64F-B301-470CE7BD541C}">
      <dsp:nvSpPr>
        <dsp:cNvPr id="0" name=""/>
        <dsp:cNvSpPr/>
      </dsp:nvSpPr>
      <dsp:spPr>
        <a:xfrm>
          <a:off x="0" y="2114833"/>
          <a:ext cx="10366640" cy="6804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8FB03A-7C83-224F-96C5-0E7F4C41619C}">
      <dsp:nvSpPr>
        <dsp:cNvPr id="0" name=""/>
        <dsp:cNvSpPr/>
      </dsp:nvSpPr>
      <dsp:spPr>
        <a:xfrm>
          <a:off x="502134" y="1500490"/>
          <a:ext cx="9854623" cy="1012862"/>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284" tIns="0" rIns="274284" bIns="0" numCol="1" spcCol="1270" anchor="ctr" anchorCtr="0">
          <a:noAutofit/>
        </a:bodyPr>
        <a:lstStyle/>
        <a:p>
          <a:pPr lvl="0" algn="l" defTabSz="1066800">
            <a:lnSpc>
              <a:spcPct val="90000"/>
            </a:lnSpc>
            <a:spcBef>
              <a:spcPct val="0"/>
            </a:spcBef>
            <a:spcAft>
              <a:spcPct val="35000"/>
            </a:spcAft>
          </a:pPr>
          <a:r>
            <a:rPr lang="en-US" altLang="en-US" sz="2400" kern="1200" dirty="0" smtClean="0">
              <a:solidFill>
                <a:srgbClr val="000000"/>
              </a:solidFill>
            </a:rPr>
            <a:t>It promotes and can lead to a strong college-going culture.</a:t>
          </a:r>
          <a:endParaRPr lang="en-US" sz="2400" kern="1200" dirty="0"/>
        </a:p>
      </dsp:txBody>
      <dsp:txXfrm>
        <a:off x="551578" y="1549934"/>
        <a:ext cx="9755735" cy="913974"/>
      </dsp:txXfrm>
    </dsp:sp>
    <dsp:sp modelId="{DE221047-7FAA-8E40-8486-0D8A5ED1F318}">
      <dsp:nvSpPr>
        <dsp:cNvPr id="0" name=""/>
        <dsp:cNvSpPr/>
      </dsp:nvSpPr>
      <dsp:spPr>
        <a:xfrm>
          <a:off x="0" y="3555375"/>
          <a:ext cx="10366640" cy="680400"/>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6E077-45D4-3A44-967B-650AB75F9DC4}">
      <dsp:nvSpPr>
        <dsp:cNvPr id="0" name=""/>
        <dsp:cNvSpPr/>
      </dsp:nvSpPr>
      <dsp:spPr>
        <a:xfrm>
          <a:off x="518332" y="2941033"/>
          <a:ext cx="9842264" cy="1012862"/>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284" tIns="0" rIns="274284" bIns="0" numCol="1" spcCol="1270" anchor="ctr" anchorCtr="0">
          <a:noAutofit/>
        </a:bodyPr>
        <a:lstStyle/>
        <a:p>
          <a:pPr lvl="0" algn="l" defTabSz="1066800">
            <a:lnSpc>
              <a:spcPct val="90000"/>
            </a:lnSpc>
            <a:spcBef>
              <a:spcPct val="0"/>
            </a:spcBef>
            <a:spcAft>
              <a:spcPct val="35000"/>
            </a:spcAft>
          </a:pPr>
          <a:r>
            <a:rPr lang="en-US" altLang="en-US" sz="2400" kern="1200" dirty="0" smtClean="0">
              <a:solidFill>
                <a:srgbClr val="000000"/>
              </a:solidFill>
            </a:rPr>
            <a:t>It provides a space for Latino students to gather with their common backgrounds and cultures and experience college together. </a:t>
          </a:r>
          <a:endParaRPr lang="en-US" sz="2400" kern="1200" dirty="0"/>
        </a:p>
      </dsp:txBody>
      <dsp:txXfrm>
        <a:off x="567776" y="2990477"/>
        <a:ext cx="9743376" cy="9139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B2127-D2E8-1F47-8821-E5145926C81F}" type="datetimeFigureOut">
              <a:rPr lang="en-US" smtClean="0"/>
              <a:t>1/11/18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87FD1-716D-6A4C-ABAE-89C83AD9157F}" type="slidenum">
              <a:rPr lang="en-US" smtClean="0"/>
              <a:t>‹#›</a:t>
            </a:fld>
            <a:endParaRPr lang="en-US"/>
          </a:p>
        </p:txBody>
      </p:sp>
    </p:spTree>
    <p:extLst>
      <p:ext uri="{BB962C8B-B14F-4D97-AF65-F5344CB8AC3E}">
        <p14:creationId xmlns:p14="http://schemas.microsoft.com/office/powerpoint/2010/main" val="186194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B7EF0-148D-B042-AF3A-A0484078F544}" type="slidenum">
              <a:rPr lang="en-US" smtClean="0"/>
              <a:t>‹#›</a:t>
            </a:fld>
            <a:endParaRPr lang="en-US"/>
          </a:p>
        </p:txBody>
      </p:sp>
    </p:spTree>
    <p:extLst>
      <p:ext uri="{BB962C8B-B14F-4D97-AF65-F5344CB8AC3E}">
        <p14:creationId xmlns:p14="http://schemas.microsoft.com/office/powerpoint/2010/main" val="53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files.eric.ed.gov/fulltext/ED504448.pdf"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vimeo.com/142824104"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We are pleased to introduce to you the final </a:t>
            </a:r>
            <a:r>
              <a:rPr lang="en-US" sz="1200" b="0" kern="1200" dirty="0" err="1" smtClean="0">
                <a:solidFill>
                  <a:schemeClr val="tx1"/>
                </a:solidFill>
                <a:effectLst/>
                <a:latin typeface="+mn-lt"/>
                <a:ea typeface="+mn-ea"/>
                <a:cs typeface="+mn-cs"/>
              </a:rPr>
              <a:t>Juntos</a:t>
            </a:r>
            <a:r>
              <a:rPr lang="en-US" sz="1200" b="0" kern="1200" dirty="0" smtClean="0">
                <a:solidFill>
                  <a:schemeClr val="tx1"/>
                </a:solidFill>
                <a:effectLst/>
                <a:latin typeface="+mn-lt"/>
                <a:ea typeface="+mn-ea"/>
                <a:cs typeface="+mn-cs"/>
              </a:rPr>
              <a:t> 4-H module. This module presents Summer Academy as the last component of the </a:t>
            </a:r>
            <a:r>
              <a:rPr lang="en-US" sz="1200" b="0" kern="1200" dirty="0" err="1" smtClean="0">
                <a:solidFill>
                  <a:schemeClr val="tx1"/>
                </a:solidFill>
                <a:effectLst/>
                <a:latin typeface="+mn-lt"/>
                <a:ea typeface="+mn-ea"/>
                <a:cs typeface="+mn-cs"/>
              </a:rPr>
              <a:t>Juntos</a:t>
            </a:r>
            <a:r>
              <a:rPr lang="en-US" sz="1200" b="0" kern="1200" dirty="0" smtClean="0">
                <a:solidFill>
                  <a:schemeClr val="tx1"/>
                </a:solidFill>
                <a:effectLst/>
                <a:latin typeface="+mn-lt"/>
                <a:ea typeface="+mn-ea"/>
                <a:cs typeface="+mn-cs"/>
              </a:rPr>
              <a:t> 4-H program. In this module, we will discuss Summer Academy in detail.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a:t>
            </a:fld>
            <a:endParaRPr lang="en-US" dirty="0"/>
          </a:p>
        </p:txBody>
      </p:sp>
    </p:spTree>
    <p:extLst>
      <p:ext uri="{BB962C8B-B14F-4D97-AF65-F5344CB8AC3E}">
        <p14:creationId xmlns:p14="http://schemas.microsoft.com/office/powerpoint/2010/main" val="828512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Module 5 will cover four areas that give a picture of how to implement Summer Academy:</a:t>
            </a:r>
            <a:endParaRPr lang="en-US" u="none" dirty="0" smtClean="0">
              <a:effectLst/>
            </a:endParaRPr>
          </a:p>
          <a:p>
            <a:r>
              <a:rPr lang="en-US" sz="1200" u="none" kern="1200" dirty="0" smtClean="0">
                <a:solidFill>
                  <a:schemeClr val="tx1"/>
                </a:solidFill>
                <a:effectLst/>
                <a:latin typeface="+mn-lt"/>
                <a:ea typeface="+mn-ea"/>
                <a:cs typeface="+mn-cs"/>
              </a:rPr>
              <a:t> </a:t>
            </a:r>
            <a:endParaRPr lang="en-US" u="none" dirty="0" smtClean="0">
              <a:effectLst/>
            </a:endParaRPr>
          </a:p>
          <a:p>
            <a:pPr marL="228600" lvl="0" indent="-228600">
              <a:buFont typeface="+mj-lt"/>
              <a:buAutoNum type="arabicPeriod"/>
            </a:pPr>
            <a:r>
              <a:rPr lang="en-US" sz="1200" u="none" kern="1200" dirty="0" smtClean="0">
                <a:solidFill>
                  <a:schemeClr val="tx1"/>
                </a:solidFill>
                <a:effectLst/>
                <a:latin typeface="+mn-lt"/>
                <a:ea typeface="+mn-ea"/>
                <a:cs typeface="+mn-cs"/>
              </a:rPr>
              <a:t>Cultural considerations that may affect families’ opinions of Academy. </a:t>
            </a:r>
          </a:p>
          <a:p>
            <a:pPr marL="228600" lvl="0" indent="-228600">
              <a:buFont typeface="+mj-lt"/>
              <a:buAutoNum type="arabicPeriod"/>
            </a:pPr>
            <a:r>
              <a:rPr lang="en-US" sz="1200" u="none" kern="1200" dirty="0" smtClean="0">
                <a:solidFill>
                  <a:schemeClr val="tx1"/>
                </a:solidFill>
                <a:effectLst/>
                <a:latin typeface="+mn-lt"/>
                <a:ea typeface="+mn-ea"/>
                <a:cs typeface="+mn-cs"/>
              </a:rPr>
              <a:t>The required planning and costs.</a:t>
            </a:r>
          </a:p>
          <a:p>
            <a:pPr marL="228600" lvl="0" indent="-228600">
              <a:buFont typeface="+mj-lt"/>
              <a:buAutoNum type="arabicPeriod"/>
            </a:pPr>
            <a:r>
              <a:rPr lang="en-US" sz="1200" u="none" kern="1200" dirty="0" smtClean="0">
                <a:solidFill>
                  <a:schemeClr val="tx1"/>
                </a:solidFill>
                <a:effectLst/>
                <a:latin typeface="+mn-lt"/>
                <a:ea typeface="+mn-ea"/>
                <a:cs typeface="+mn-cs"/>
              </a:rPr>
              <a:t>The implementation phase of Academy.</a:t>
            </a:r>
          </a:p>
          <a:p>
            <a:pPr marL="228600" lvl="0" indent="-228600">
              <a:buFont typeface="+mj-lt"/>
              <a:buAutoNum type="arabicPeriod"/>
            </a:pPr>
            <a:r>
              <a:rPr lang="en-US" sz="1200" u="none" kern="1200" dirty="0" smtClean="0">
                <a:solidFill>
                  <a:schemeClr val="tx1"/>
                </a:solidFill>
                <a:effectLst/>
                <a:latin typeface="+mn-lt"/>
                <a:ea typeface="+mn-ea"/>
                <a:cs typeface="+mn-cs"/>
              </a:rPr>
              <a:t>Research findings regarding the effects of summer programs on youth.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10</a:t>
            </a:fld>
            <a:endParaRPr lang="en-US"/>
          </a:p>
        </p:txBody>
      </p:sp>
    </p:spTree>
    <p:extLst>
      <p:ext uri="{BB962C8B-B14F-4D97-AF65-F5344CB8AC3E}">
        <p14:creationId xmlns:p14="http://schemas.microsoft.com/office/powerpoint/2010/main" val="133001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four important facts to know about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1. The goal of Academy is to provide an opportunity for youth in the program to experience college life. Academy equips students with the knowledge and tools that encourage them to be more committed to the pursuit of high school graduation and higher education.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2. Academy can be as</a:t>
            </a:r>
            <a:r>
              <a:rPr lang="en-US" sz="1200" kern="1200" baseline="0" dirty="0" smtClean="0">
                <a:solidFill>
                  <a:schemeClr val="tx1"/>
                </a:solidFill>
                <a:effectLst/>
                <a:latin typeface="+mn-lt"/>
                <a:ea typeface="+mn-ea"/>
                <a:cs typeface="+mn-cs"/>
              </a:rPr>
              <a:t> short as a </a:t>
            </a:r>
            <a:r>
              <a:rPr lang="en-US" sz="1200" kern="1200" dirty="0" smtClean="0">
                <a:solidFill>
                  <a:schemeClr val="tx1"/>
                </a:solidFill>
                <a:effectLst/>
                <a:latin typeface="+mn-lt"/>
                <a:ea typeface="+mn-ea"/>
                <a:cs typeface="+mn-cs"/>
              </a:rPr>
              <a:t>one overnight stay on campus and two-day programing experience; or</a:t>
            </a:r>
            <a:r>
              <a:rPr lang="en-US" sz="1200" kern="1200" baseline="0" dirty="0" smtClean="0">
                <a:solidFill>
                  <a:schemeClr val="tx1"/>
                </a:solidFill>
                <a:effectLst/>
                <a:latin typeface="+mn-lt"/>
                <a:ea typeface="+mn-ea"/>
                <a:cs typeface="+mn-cs"/>
              </a:rPr>
              <a:t> as long as a </a:t>
            </a:r>
            <a:r>
              <a:rPr lang="en-US" sz="1200" kern="1200" dirty="0" smtClean="0">
                <a:solidFill>
                  <a:schemeClr val="tx1"/>
                </a:solidFill>
                <a:effectLst/>
                <a:latin typeface="+mn-lt"/>
                <a:ea typeface="+mn-ea"/>
                <a:cs typeface="+mn-cs"/>
              </a:rPr>
              <a:t>week-long stay on a university campus. The length of time will depend on the funds available as well as the partnerships with the land-grant university or other local universities, although it is preferred that students are able to stay on campus for the full dorm experience. In communities where resources affect the planning for an overnight stay, sites have planned for day-long campus visits and workshops that last for two to five consecutive days in the summer.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3. The success of academy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achieved through strong partnerships with faculty and/or staff member(s) who are connected to the university hosting the event. </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4.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 completes the program each year.</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It’s the component that takes months to plan and a planning committee is vital for its success. The committee</a:t>
            </a:r>
            <a:r>
              <a:rPr lang="en-US" sz="1200" kern="1200" baseline="0" dirty="0" smtClean="0">
                <a:solidFill>
                  <a:schemeClr val="tx1"/>
                </a:solidFill>
                <a:effectLst/>
                <a:latin typeface="+mn-lt"/>
                <a:ea typeface="+mn-ea"/>
                <a:cs typeface="+mn-cs"/>
              </a:rPr>
              <a:t> can consists of university staff, community partners, youth leaders in the program and college students. </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will discuss these important facts about Summer Academy in more detail throughout this module.</a:t>
            </a:r>
          </a:p>
          <a:p>
            <a:pPr lvl="0"/>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11</a:t>
            </a:fld>
            <a:endParaRPr lang="en-US"/>
          </a:p>
        </p:txBody>
      </p:sp>
    </p:spTree>
    <p:extLst>
      <p:ext uri="{BB962C8B-B14F-4D97-AF65-F5344CB8AC3E}">
        <p14:creationId xmlns:p14="http://schemas.microsoft.com/office/powerpoint/2010/main" val="149571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try an activity to get us thinking about why Summer Academy is a vital component for the youth and families being served by the</a:t>
            </a:r>
            <a:r>
              <a:rPr lang="en-US" sz="1200" u="sng"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Program.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 the participants to pair up and grab a index</a:t>
            </a:r>
            <a:r>
              <a:rPr lang="en-US" sz="1200" kern="1200" baseline="0" dirty="0" smtClean="0">
                <a:solidFill>
                  <a:schemeClr val="tx1"/>
                </a:solidFill>
                <a:effectLst/>
                <a:latin typeface="+mn-lt"/>
                <a:ea typeface="+mn-ea"/>
                <a:cs typeface="+mn-cs"/>
              </a:rPr>
              <a:t> card</a:t>
            </a:r>
            <a:r>
              <a:rPr lang="en-US" sz="1200" kern="1200" dirty="0" smtClean="0">
                <a:solidFill>
                  <a:schemeClr val="tx1"/>
                </a:solidFill>
                <a:effectLst/>
                <a:latin typeface="+mn-lt"/>
                <a:ea typeface="+mn-ea"/>
                <a:cs typeface="+mn-cs"/>
              </a:rPr>
              <a:t> (which you will provide).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Tell </a:t>
            </a:r>
            <a:r>
              <a:rPr lang="en-US" sz="1200" kern="1200" dirty="0" smtClean="0">
                <a:solidFill>
                  <a:schemeClr val="tx1"/>
                </a:solidFill>
                <a:effectLst/>
                <a:latin typeface="+mn-lt"/>
                <a:ea typeface="+mn-ea"/>
                <a:cs typeface="+mn-cs"/>
              </a:rPr>
              <a:t>the participants they have 2 minutes to come up with ideas about why they think Summer Academy is one of the four components of the program. </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Rules: </a:t>
            </a:r>
            <a:r>
              <a:rPr lang="en-US" sz="1200" kern="1200" dirty="0" smtClean="0">
                <a:solidFill>
                  <a:schemeClr val="tx1"/>
                </a:solidFill>
                <a:effectLst/>
                <a:latin typeface="+mn-lt"/>
                <a:ea typeface="+mn-ea"/>
                <a:cs typeface="+mn-cs"/>
              </a:rPr>
              <a:t>Each group will select the person who will present their ideas to the larger group and place their sticky notes on the flip chart sheet or designated location.</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End </a:t>
            </a:r>
            <a:r>
              <a:rPr lang="en-US" sz="1200" kern="1200" dirty="0" smtClean="0">
                <a:solidFill>
                  <a:schemeClr val="tx1"/>
                </a:solidFill>
                <a:effectLst/>
                <a:latin typeface="+mn-lt"/>
                <a:ea typeface="+mn-ea"/>
                <a:cs typeface="+mn-cs"/>
              </a:rPr>
              <a:t>by allowing each group to present their list and say: “This is a great list.” We will end this module by comparing this list to what researchers, program youth, and the developers have said about why Summer Academy is so effective. </a:t>
            </a:r>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12</a:t>
            </a:fld>
            <a:endParaRPr lang="en-US" dirty="0"/>
          </a:p>
        </p:txBody>
      </p:sp>
    </p:spTree>
    <p:extLst>
      <p:ext uri="{BB962C8B-B14F-4D97-AF65-F5344CB8AC3E}">
        <p14:creationId xmlns:p14="http://schemas.microsoft.com/office/powerpoint/2010/main" val="3381545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cultural considerations discussed in this module are based on what many families from Latin American countries (North, Central, and South America) may think when program leaders present the opportunity for youth to attend Summer Academy. Some of the examples you will hear come directly from what families in the program have expressed.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13</a:t>
            </a:fld>
            <a:endParaRPr lang="en-US"/>
          </a:p>
        </p:txBody>
      </p:sp>
    </p:spTree>
    <p:extLst>
      <p:ext uri="{BB962C8B-B14F-4D97-AF65-F5344CB8AC3E}">
        <p14:creationId xmlns:p14="http://schemas.microsoft.com/office/powerpoint/2010/main" val="2061244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Summer camps are not a norm in most Latin American countries. It’s important for program staff to be mindful of the fact that summer camps can be a new and unfamiliar resources for many Latino families. This cultural consideration will require program staff to take time to discuss Summer Academy’s benefits, which will allow families to judge for themselves if Academy is something they would want their children to experience.</a:t>
            </a:r>
          </a:p>
          <a:p>
            <a:r>
              <a:rPr lang="en-US" sz="1200" kern="1200" dirty="0" smtClean="0">
                <a:solidFill>
                  <a:schemeClr val="tx1"/>
                </a:solidFill>
                <a:effectLst/>
                <a:latin typeface="+mn-lt"/>
                <a:ea typeface="+mn-ea"/>
                <a:cs typeface="+mn-cs"/>
              </a:rPr>
              <a:t>Do not assume parents will immediately buy into the idea that giving their child a taste of the college experience is necessary and/or beneficial. Parents may decide that staying the night on campus is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an experience their youth need to have. After program staff share Summer Academy’s activities, resources, and positive outcomes with families, it’s very important that families are asked what they think of this opportunity.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Example</a:t>
            </a:r>
            <a:r>
              <a:rPr lang="en-US" sz="1200" kern="1200" dirty="0" smtClean="0">
                <a:solidFill>
                  <a:schemeClr val="tx1"/>
                </a:solidFill>
                <a:effectLst/>
                <a:latin typeface="+mn-lt"/>
                <a:ea typeface="+mn-ea"/>
                <a:cs typeface="+mn-cs"/>
              </a:rPr>
              <a:t>: IT is important</a:t>
            </a:r>
            <a:r>
              <a:rPr lang="en-US" sz="1200" kern="1200" baseline="0" dirty="0" smtClean="0">
                <a:solidFill>
                  <a:schemeClr val="tx1"/>
                </a:solidFill>
                <a:effectLst/>
                <a:latin typeface="+mn-lt"/>
                <a:ea typeface="+mn-ea"/>
                <a:cs typeface="+mn-cs"/>
              </a:rPr>
              <a:t> to discuss summer academy during enrollment and registration as you  introduce the components of the program. </a:t>
            </a:r>
            <a:r>
              <a:rPr lang="en-US" sz="1200" kern="1200" dirty="0" smtClean="0">
                <a:solidFill>
                  <a:schemeClr val="tx1"/>
                </a:solidFill>
                <a:effectLst/>
                <a:latin typeface="+mn-lt"/>
                <a:ea typeface="+mn-ea"/>
                <a:cs typeface="+mn-cs"/>
              </a:rPr>
              <a:t>During the Family Night April or May, program leaders/staff can share all the details about the upcoming Summer Academy, particularly its purpose. Staff should give families an opportunity to ask questions and provide their thoughts about this higher education summer programming. If this is not your first time implementing Summer Academy, you can invite a youth and/or parent who has participated in the past to share their experience(s). Staff must take the time to address any concerns and questions parents may have about Academy.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Real Case Scenario: </a:t>
            </a:r>
            <a:r>
              <a:rPr lang="en-US" sz="1200" kern="1200" dirty="0" smtClean="0">
                <a:solidFill>
                  <a:schemeClr val="tx1"/>
                </a:solidFill>
                <a:effectLst/>
                <a:latin typeface="+mn-lt"/>
                <a:ea typeface="+mn-ea"/>
                <a:cs typeface="+mn-cs"/>
              </a:rPr>
              <a:t>The program leader followed the example above and an in-depth conversation took place where parents discussed their fears of letting their children attend Summer Academy. They also talked about why it was important to allow their youth to have this experience. The majority of the families agreed that it was an opportunity their youth needed to experience, however some families believed that their children were too young to attend on their own and decided to consider it for a future year when their children were more mature. The parents who wanted their children to attend requested that the coordinator (whom they trusted and knew) attend Summer Academy with their youth.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program already had a policy in place for</a:t>
            </a:r>
            <a:r>
              <a:rPr lang="en-US" sz="1200" kern="1200" baseline="0" dirty="0" smtClean="0">
                <a:solidFill>
                  <a:schemeClr val="tx1"/>
                </a:solidFill>
                <a:effectLst/>
                <a:latin typeface="+mn-lt"/>
                <a:ea typeface="+mn-ea"/>
                <a:cs typeface="+mn-cs"/>
              </a:rPr>
              <a:t> local</a:t>
            </a:r>
            <a:r>
              <a:rPr lang="en-US" sz="1200" kern="1200" dirty="0" smtClean="0">
                <a:solidFill>
                  <a:schemeClr val="tx1"/>
                </a:solidFill>
                <a:effectLst/>
                <a:latin typeface="+mn-lt"/>
                <a:ea typeface="+mn-ea"/>
                <a:cs typeface="+mn-cs"/>
              </a:rPr>
              <a:t> program leaders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attend Academy so parents felt at ease with their decision</a:t>
            </a:r>
            <a:r>
              <a:rPr lang="en-US" sz="1200" kern="1200" baseline="0" dirty="0" smtClean="0">
                <a:solidFill>
                  <a:schemeClr val="tx1"/>
                </a:solidFill>
                <a:effectLst/>
                <a:latin typeface="+mn-lt"/>
                <a:ea typeface="+mn-ea"/>
                <a:cs typeface="+mn-cs"/>
              </a:rPr>
              <a:t> to allow their child to attend academy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14</a:t>
            </a:fld>
            <a:endParaRPr lang="en-US"/>
          </a:p>
        </p:txBody>
      </p:sp>
    </p:spTree>
    <p:extLst>
      <p:ext uri="{BB962C8B-B14F-4D97-AF65-F5344CB8AC3E}">
        <p14:creationId xmlns:p14="http://schemas.microsoft.com/office/powerpoint/2010/main" val="635111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many Latin American countries, the idea of going away for college is not the norm. Many students who attend college will live at home or move in with family members who live close to the college. Even if Latino families are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or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generation (US born), they may not have someone in or close to their family who has had a college experience away from home. If program leaders take the time to know the families throughout the program year, they will be able to address any questions or fears that families have about their children visiting and/or staying at a university campus during Summer Academy.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Example:</a:t>
            </a:r>
            <a:r>
              <a:rPr lang="en-US" sz="1200" kern="1200" dirty="0" smtClean="0">
                <a:solidFill>
                  <a:schemeClr val="tx1"/>
                </a:solidFill>
                <a:effectLst/>
                <a:latin typeface="+mn-lt"/>
                <a:ea typeface="+mn-ea"/>
                <a:cs typeface="+mn-cs"/>
              </a:rPr>
              <a:t> Parents in the program may fear that letting their child experience Summer Academy may lead them to want to leave home after high school graduation. Program leaders may want to address fears such as these by connecting families with college students from the community who live at home, and/or a parent who has a college student who lives on campus, to talk about the benefits of both options. These guests can be invited to a Family Night at the end of the school year when staff present details about Summer Academy.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key is to allow families to realize that opportunities like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 will expose their youth to different higher education options.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15</a:t>
            </a:fld>
            <a:endParaRPr lang="en-US"/>
          </a:p>
        </p:txBody>
      </p:sp>
    </p:spTree>
    <p:extLst>
      <p:ext uri="{BB962C8B-B14F-4D97-AF65-F5344CB8AC3E}">
        <p14:creationId xmlns:p14="http://schemas.microsoft.com/office/powerpoint/2010/main" val="635111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Immigrant families come from different cultural backgrounds, and they carry with them certain cultural norms to their new homes in the United States. Many Latino parents are not accustomed to allowing their children to spend a night outside of their home. Spending the night for many Latino families means staying over at grandparents’ homes or with close relatives. Thus, if Summer Academy will include an overnight stay, it’s important for program leaders to develop a relationship with parents throughout the school year and learn how to best engage them in a conversation about Summer Academy. The relationships established with families will help staff have the right conversations as they introduce Academy.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parents have experienced personal contact with program staff, they are more likely to disclose their concerns and fears about their youth attending Summer Academy.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Personal interactions and openness can empower individual families to make a decision about allowing their youth to attend Academy in a way that is not based on fear, but rather on how this unique opportunity can continue to reinforce their child’s academic success.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Example:</a:t>
            </a:r>
            <a:r>
              <a:rPr lang="en-US" sz="1200" kern="1200" dirty="0" smtClean="0">
                <a:solidFill>
                  <a:schemeClr val="tx1"/>
                </a:solidFill>
                <a:effectLst/>
                <a:latin typeface="+mn-lt"/>
                <a:ea typeface="+mn-ea"/>
                <a:cs typeface="+mn-cs"/>
              </a:rPr>
              <a:t> For several parents in the program, letting their child attend Summer Academy is their first experience having</a:t>
            </a:r>
            <a:r>
              <a:rPr lang="en-US" sz="1200" kern="1200" baseline="0" dirty="0" smtClean="0">
                <a:solidFill>
                  <a:schemeClr val="tx1"/>
                </a:solidFill>
                <a:effectLst/>
                <a:latin typeface="+mn-lt"/>
                <a:ea typeface="+mn-ea"/>
                <a:cs typeface="+mn-cs"/>
              </a:rPr>
              <a:t> their youth away from home</a:t>
            </a:r>
            <a:r>
              <a:rPr lang="en-US" sz="1200" kern="1200" dirty="0" smtClean="0">
                <a:solidFill>
                  <a:schemeClr val="tx1"/>
                </a:solidFill>
                <a:effectLst/>
                <a:latin typeface="+mn-lt"/>
                <a:ea typeface="+mn-ea"/>
                <a:cs typeface="+mn-cs"/>
              </a:rPr>
              <a:t>. Mothers have reported tearful nights while their child attended Academy, but</a:t>
            </a:r>
            <a:r>
              <a:rPr lang="en-US" sz="1200" kern="1200" baseline="0" dirty="0" smtClean="0">
                <a:solidFill>
                  <a:schemeClr val="tx1"/>
                </a:solidFill>
                <a:effectLst/>
                <a:latin typeface="+mn-lt"/>
                <a:ea typeface="+mn-ea"/>
                <a:cs typeface="+mn-cs"/>
              </a:rPr>
              <a:t> also</a:t>
            </a:r>
            <a:r>
              <a:rPr lang="en-US" sz="1200" kern="1200" dirty="0" smtClean="0">
                <a:solidFill>
                  <a:schemeClr val="tx1"/>
                </a:solidFill>
                <a:effectLst/>
                <a:latin typeface="+mn-lt"/>
                <a:ea typeface="+mn-ea"/>
                <a:cs typeface="+mn-cs"/>
              </a:rPr>
              <a:t> expressing how grateful they were that their child had the Academy experience.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16</a:t>
            </a:fld>
            <a:endParaRPr lang="en-US"/>
          </a:p>
        </p:txBody>
      </p:sp>
    </p:spTree>
    <p:extLst>
      <p:ext uri="{BB962C8B-B14F-4D97-AF65-F5344CB8AC3E}">
        <p14:creationId xmlns:p14="http://schemas.microsoft.com/office/powerpoint/2010/main" val="635111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Latino youth are expected to live at home until the day they get married. Although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and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generation families may have acculturated to social norms here in the U.S., they may still have relatives who don’t agree with these norms. It’s important to be sensitive to the beliefs and social experiences that Latino families value and maintain.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Example: </a:t>
            </a:r>
            <a:r>
              <a:rPr lang="en-US" sz="1200" kern="1200" dirty="0" smtClean="0">
                <a:solidFill>
                  <a:schemeClr val="tx1"/>
                </a:solidFill>
                <a:effectLst/>
                <a:latin typeface="+mn-lt"/>
                <a:ea typeface="+mn-ea"/>
                <a:cs typeface="+mn-cs"/>
              </a:rPr>
              <a:t>There is a large immigrant Latino population in the state of North Carolina, and there are families in the program who have a very hard time with the concept of allowing their daughters or</a:t>
            </a:r>
            <a:r>
              <a:rPr lang="en-US" sz="1200" kern="1200" baseline="0" dirty="0" smtClean="0">
                <a:solidFill>
                  <a:schemeClr val="tx1"/>
                </a:solidFill>
                <a:effectLst/>
                <a:latin typeface="+mn-lt"/>
                <a:ea typeface="+mn-ea"/>
                <a:cs typeface="+mn-cs"/>
              </a:rPr>
              <a:t> sons </a:t>
            </a:r>
            <a:r>
              <a:rPr lang="en-US" sz="1200" kern="1200" dirty="0" smtClean="0">
                <a:solidFill>
                  <a:schemeClr val="tx1"/>
                </a:solidFill>
                <a:effectLst/>
                <a:latin typeface="+mn-lt"/>
                <a:ea typeface="+mn-ea"/>
                <a:cs typeface="+mn-cs"/>
              </a:rPr>
              <a:t>move away from home before marriage. This translates into ambivalence, fear, and/or reluctance when it comes to letting their children attend an overnight Summer Academy. Here is where trust in the program leaders plays a huge role; parents may allow their children to have the Summer Academy experience because of the confidence placed in the program and its staff. Remember, trust starts the moment you begin working with families, and it is trust that will lead to successfully gaining youth’s full participation in the program.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important to point out that these cultural consideration does not define all Latino families; the level of acculturation is different from one family to the next. These</a:t>
            </a:r>
            <a:r>
              <a:rPr lang="en-US" sz="1200" kern="1200" baseline="0" dirty="0" smtClean="0">
                <a:solidFill>
                  <a:schemeClr val="tx1"/>
                </a:solidFill>
                <a:effectLst/>
                <a:latin typeface="+mn-lt"/>
                <a:ea typeface="+mn-ea"/>
                <a:cs typeface="+mn-cs"/>
              </a:rPr>
              <a:t> considerations will also vary from community to community, some communities are made up of majority newer immigrants whereas others are second and third generation families.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let’s discuss planning for Summer Academy.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17</a:t>
            </a:fld>
            <a:endParaRPr lang="en-US"/>
          </a:p>
        </p:txBody>
      </p:sp>
    </p:spTree>
    <p:extLst>
      <p:ext uri="{BB962C8B-B14F-4D97-AF65-F5344CB8AC3E}">
        <p14:creationId xmlns:p14="http://schemas.microsoft.com/office/powerpoint/2010/main" val="63511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talk about a recommended timeline to support planning and executing a successful Summer Academy. </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18</a:t>
            </a:fld>
            <a:endParaRPr lang="en-US"/>
          </a:p>
        </p:txBody>
      </p:sp>
    </p:spTree>
    <p:extLst>
      <p:ext uri="{BB962C8B-B14F-4D97-AF65-F5344CB8AC3E}">
        <p14:creationId xmlns:p14="http://schemas.microsoft.com/office/powerpoint/2010/main" val="961762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 is an ideal to-do list to support youth participation in Summer Academy.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Fall: August – December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marL="228600" lvl="0" indent="-228600">
              <a:buFont typeface="Arial" charset="0"/>
              <a:buAutoNum type="arabicPeriod"/>
            </a:pPr>
            <a:r>
              <a:rPr lang="en-US" sz="1200" kern="1200" dirty="0" smtClean="0">
                <a:solidFill>
                  <a:schemeClr val="tx1"/>
                </a:solidFill>
                <a:effectLst/>
                <a:latin typeface="+mn-lt"/>
                <a:ea typeface="+mn-ea"/>
                <a:cs typeface="+mn-cs"/>
              </a:rPr>
              <a:t>At the kick-off event, make sure to share with families the opportunity to attend Summer Academy if they participate in the program throughout the year.  </a:t>
            </a:r>
          </a:p>
          <a:p>
            <a:pPr marL="228600" lvl="0" indent="-228600">
              <a:buFont typeface="Arial" charset="0"/>
              <a:buAutoNum type="arabicPeriod"/>
            </a:pPr>
            <a:endParaRPr lang="en-US" sz="1200" kern="1200" dirty="0" smtClean="0">
              <a:solidFill>
                <a:schemeClr val="tx1"/>
              </a:solidFill>
              <a:effectLst/>
              <a:latin typeface="+mn-lt"/>
              <a:ea typeface="+mn-ea"/>
              <a:cs typeface="+mn-cs"/>
            </a:endParaRPr>
          </a:p>
          <a:p>
            <a:pPr marL="228600" lvl="0" indent="-228600">
              <a:buFont typeface="Arial" charset="0"/>
              <a:buAutoNum type="arabicPeriod"/>
            </a:pPr>
            <a:r>
              <a:rPr lang="en-US" sz="1200" kern="1200" dirty="0" smtClean="0">
                <a:solidFill>
                  <a:schemeClr val="tx1"/>
                </a:solidFill>
                <a:effectLst/>
                <a:latin typeface="+mn-lt"/>
                <a:ea typeface="+mn-ea"/>
                <a:cs typeface="+mn-cs"/>
              </a:rPr>
              <a:t>Once clubs are up and running, share with the youth that all students may not be able to attend Academy. The club leader and/or club members can come up with a selection process for the youth.  </a:t>
            </a:r>
          </a:p>
          <a:p>
            <a:pPr marL="228600" lvl="0" indent="-228600">
              <a:buFont typeface="Arial" charset="0"/>
              <a:buAutoNum type="arabicPeriod"/>
            </a:pPr>
            <a:endParaRPr lang="en-US" sz="1200" kern="1200" dirty="0" smtClean="0">
              <a:solidFill>
                <a:schemeClr val="tx1"/>
              </a:solidFill>
              <a:effectLst/>
              <a:latin typeface="+mn-lt"/>
              <a:ea typeface="+mn-ea"/>
              <a:cs typeface="+mn-cs"/>
            </a:endParaRPr>
          </a:p>
          <a:p>
            <a:pPr marL="228600" lvl="0" indent="-228600">
              <a:buFont typeface="Arial" charset="0"/>
              <a:buAutoNum type="arabicPeriod"/>
            </a:pPr>
            <a:r>
              <a:rPr lang="en-US" sz="1200" kern="1200" dirty="0" smtClean="0">
                <a:solidFill>
                  <a:schemeClr val="tx1"/>
                </a:solidFill>
                <a:effectLst/>
                <a:latin typeface="+mn-lt"/>
                <a:ea typeface="+mn-ea"/>
                <a:cs typeface="+mn-cs"/>
              </a:rPr>
              <a:t>Some examples of selection criteria that clubs have implemented include an application process with an essay and a record of good attendance at the club and Family Nights. It’s important to share this selection process with the youth and parents.  Keep in mind that a selection process may not be needed until programs are established and the positive Academy experience is shared by youth and families who want to return the following year. </a:t>
            </a:r>
          </a:p>
          <a:p>
            <a:pPr marL="228600" lvl="0" indent="-228600">
              <a:buFont typeface="Arial" charset="0"/>
              <a:buAutoNum type="arabicPeriod"/>
            </a:pPr>
            <a:endParaRPr lang="en-US" sz="1200" kern="1200" dirty="0" smtClean="0">
              <a:solidFill>
                <a:schemeClr val="tx1"/>
              </a:solidFill>
              <a:effectLst/>
              <a:latin typeface="+mn-lt"/>
              <a:ea typeface="+mn-ea"/>
              <a:cs typeface="+mn-cs"/>
            </a:endParaRPr>
          </a:p>
          <a:p>
            <a:pPr marL="0" lvl="0" indent="0">
              <a:buFont typeface="Arial" charset="0"/>
              <a:buNone/>
            </a:pPr>
            <a:r>
              <a:rPr lang="en-US" sz="1200" kern="1200" dirty="0" smtClean="0">
                <a:solidFill>
                  <a:schemeClr val="tx1"/>
                </a:solidFill>
                <a:effectLst/>
                <a:latin typeface="+mn-lt"/>
                <a:ea typeface="+mn-ea"/>
                <a:cs typeface="+mn-cs"/>
              </a:rPr>
              <a:t>During a November or December club meeting, take the time to ask the youth what kind of careers they would like to learn more about, as well as what they would like to see when visiting or staying on a college campus. If time is an issue, these two points can be covered during a January or February club or Family Night meeting.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Spring:  January – July  </a:t>
            </a:r>
            <a:endParaRPr lang="en-US" sz="1200" kern="1200" dirty="0" smtClean="0">
              <a:solidFill>
                <a:schemeClr val="tx1"/>
              </a:solidFill>
              <a:effectLst/>
              <a:latin typeface="+mn-lt"/>
              <a:ea typeface="+mn-ea"/>
              <a:cs typeface="+mn-cs"/>
            </a:endParaRPr>
          </a:p>
          <a:p>
            <a:pPr marL="171450" indent="-171450">
              <a:buFont typeface="Arial" charset="0"/>
              <a:buChar char="•"/>
            </a:pPr>
            <a:endParaRPr lang="en-US" sz="1200" kern="1200" dirty="0" smtClean="0">
              <a:solidFill>
                <a:schemeClr val="tx1"/>
              </a:solidFill>
              <a:effectLst/>
              <a:latin typeface="+mn-lt"/>
              <a:ea typeface="+mn-ea"/>
              <a:cs typeface="+mn-cs"/>
            </a:endParaRPr>
          </a:p>
          <a:p>
            <a:pPr marL="0" lvl="0" indent="0">
              <a:buFont typeface="Arial" charset="0"/>
              <a:buNone/>
            </a:pPr>
            <a:r>
              <a:rPr lang="en-US" sz="1200" kern="1200" dirty="0" smtClean="0">
                <a:solidFill>
                  <a:schemeClr val="tx1"/>
                </a:solidFill>
                <a:effectLst/>
                <a:latin typeface="+mn-lt"/>
                <a:ea typeface="+mn-ea"/>
                <a:cs typeface="+mn-cs"/>
              </a:rPr>
              <a:t>1. In early spring, meet with your local 4-H agent to discuss the local, district, and state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summer opportunities for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as well as the best way to get this information to the families.  </a:t>
            </a:r>
          </a:p>
          <a:p>
            <a:pPr marL="0" lvl="0" indent="0">
              <a:buFont typeface="Arial" charset="0"/>
              <a:buNone/>
            </a:pPr>
            <a:endParaRPr lang="en-US" sz="1200" kern="1200" dirty="0" smtClean="0">
              <a:solidFill>
                <a:schemeClr val="tx1"/>
              </a:solidFill>
              <a:effectLst/>
              <a:latin typeface="+mn-lt"/>
              <a:ea typeface="+mn-ea"/>
              <a:cs typeface="+mn-cs"/>
            </a:endParaRPr>
          </a:p>
          <a:p>
            <a:pPr marL="0" lvl="0" indent="0">
              <a:buFont typeface="Arial" charset="0"/>
              <a:buNone/>
            </a:pPr>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By April,</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share the Summer Academy dates during Family Nights, as well as any other summer opportunities that are available through local and state 4-H. Take time to talk about Academy and answer any questions the families may have. You may need to talk to some parents one-on-one if they are hesitant about summer opportunities for their youth. </a:t>
            </a:r>
          </a:p>
          <a:p>
            <a:pPr marL="0" lvl="0" indent="0">
              <a:buFont typeface="Arial" charset="0"/>
              <a:buNone/>
            </a:pPr>
            <a:endParaRPr lang="en-US" sz="1200" kern="1200" dirty="0" smtClean="0">
              <a:solidFill>
                <a:schemeClr val="tx1"/>
              </a:solidFill>
              <a:effectLst/>
              <a:latin typeface="+mn-lt"/>
              <a:ea typeface="+mn-ea"/>
              <a:cs typeface="+mn-cs"/>
            </a:endParaRPr>
          </a:p>
          <a:p>
            <a:pPr marL="0" lvl="0" indent="0">
              <a:buFont typeface="Arial" charset="0"/>
              <a:buNone/>
            </a:pPr>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During a Family Night and/or club event, share a preview of what is planned for your Summer Academy. Invite a college student from the host university to come and share a little about their experience at the university. The goal is to get families excited about the experience of an Academy. </a:t>
            </a:r>
          </a:p>
          <a:p>
            <a:pPr marL="0" lvl="0" indent="0">
              <a:buFont typeface="Arial" charset="0"/>
              <a:buNone/>
            </a:pPr>
            <a:endParaRPr lang="en-US" sz="1200" kern="1200" dirty="0" smtClean="0">
              <a:solidFill>
                <a:schemeClr val="tx1"/>
              </a:solidFill>
              <a:effectLst/>
              <a:latin typeface="+mn-lt"/>
              <a:ea typeface="+mn-ea"/>
              <a:cs typeface="+mn-cs"/>
            </a:endParaRPr>
          </a:p>
          <a:p>
            <a:pPr marL="0" lvl="0" indent="0">
              <a:buFont typeface="Arial" charset="0"/>
              <a:buNone/>
            </a:pPr>
            <a:r>
              <a:rPr lang="en-US" sz="1200" kern="1200" dirty="0" smtClean="0">
                <a:solidFill>
                  <a:schemeClr val="tx1"/>
                </a:solidFill>
                <a:effectLst/>
                <a:latin typeface="+mn-lt"/>
                <a:ea typeface="+mn-ea"/>
                <a:cs typeface="+mn-cs"/>
              </a:rPr>
              <a:t>4. Once all registration</a:t>
            </a:r>
            <a:r>
              <a:rPr lang="en-US" sz="1200" kern="1200" baseline="0" dirty="0" smtClean="0">
                <a:solidFill>
                  <a:schemeClr val="tx1"/>
                </a:solidFill>
                <a:effectLst/>
                <a:latin typeface="+mn-lt"/>
                <a:ea typeface="+mn-ea"/>
                <a:cs typeface="+mn-cs"/>
              </a:rPr>
              <a:t> forms are collected, s</a:t>
            </a:r>
            <a:r>
              <a:rPr lang="en-US" sz="1200" kern="1200" dirty="0" smtClean="0">
                <a:solidFill>
                  <a:schemeClr val="tx1"/>
                </a:solidFill>
                <a:effectLst/>
                <a:latin typeface="+mn-lt"/>
                <a:ea typeface="+mn-ea"/>
                <a:cs typeface="+mn-cs"/>
              </a:rPr>
              <a:t>chedule a meeting with all participating youth and their families to:</a:t>
            </a:r>
          </a:p>
          <a:p>
            <a:pPr marL="628650" lvl="1" indent="-171450">
              <a:buFont typeface="Arial" charset="0"/>
              <a:buChar char="•"/>
            </a:pPr>
            <a:r>
              <a:rPr lang="en-US" sz="1200" kern="1200" dirty="0" smtClean="0">
                <a:solidFill>
                  <a:schemeClr val="tx1"/>
                </a:solidFill>
                <a:effectLst/>
                <a:latin typeface="+mn-lt"/>
                <a:ea typeface="+mn-ea"/>
                <a:cs typeface="+mn-cs"/>
              </a:rPr>
              <a:t>discuss what</a:t>
            </a:r>
            <a:r>
              <a:rPr lang="en-US" sz="1200" kern="1200" baseline="0" dirty="0" smtClean="0">
                <a:solidFill>
                  <a:schemeClr val="tx1"/>
                </a:solidFill>
                <a:effectLst/>
                <a:latin typeface="+mn-lt"/>
                <a:ea typeface="+mn-ea"/>
                <a:cs typeface="+mn-cs"/>
              </a:rPr>
              <a:t> to pack</a:t>
            </a:r>
            <a:r>
              <a:rPr lang="en-US" sz="1200" kern="1200" dirty="0" smtClean="0">
                <a:solidFill>
                  <a:schemeClr val="tx1"/>
                </a:solidFill>
                <a:effectLst/>
                <a:latin typeface="+mn-lt"/>
                <a:ea typeface="+mn-ea"/>
                <a:cs typeface="+mn-cs"/>
              </a:rPr>
              <a:t> (for overnights), expectations, and rules and regulations; and </a:t>
            </a:r>
          </a:p>
          <a:p>
            <a:pPr marL="628650" lvl="1" indent="-171450">
              <a:buFont typeface="Arial" charset="0"/>
              <a:buChar char="•"/>
            </a:pPr>
            <a:r>
              <a:rPr lang="en-US" sz="1200" kern="1200" dirty="0" smtClean="0">
                <a:solidFill>
                  <a:schemeClr val="tx1"/>
                </a:solidFill>
                <a:effectLst/>
                <a:latin typeface="+mn-lt"/>
                <a:ea typeface="+mn-ea"/>
                <a:cs typeface="+mn-cs"/>
              </a:rPr>
              <a:t>update any necessary registration, medical, or legal forms.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19</a:t>
            </a:fld>
            <a:endParaRPr lang="en-US"/>
          </a:p>
        </p:txBody>
      </p:sp>
    </p:spTree>
    <p:extLst>
      <p:ext uri="{BB962C8B-B14F-4D97-AF65-F5344CB8AC3E}">
        <p14:creationId xmlns:p14="http://schemas.microsoft.com/office/powerpoint/2010/main" val="246132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Before diving into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t>
            </a:r>
            <a:r>
              <a:rPr lang="en-US" sz="1200" kern="1200" dirty="0" err="1" smtClean="0">
                <a:solidFill>
                  <a:schemeClr val="tx1"/>
                </a:solidFill>
                <a:effectLst/>
                <a:latin typeface="+mn-lt"/>
                <a:ea typeface="+mn-ea"/>
                <a:cs typeface="+mn-cs"/>
              </a:rPr>
              <a:t>Pramming</a:t>
            </a:r>
            <a:r>
              <a:rPr lang="en-US" sz="1200" kern="1200" dirty="0" smtClean="0">
                <a:solidFill>
                  <a:schemeClr val="tx1"/>
                </a:solidFill>
                <a:effectLst/>
                <a:latin typeface="+mn-lt"/>
                <a:ea typeface="+mn-ea"/>
                <a:cs typeface="+mn-cs"/>
              </a:rPr>
              <a:t>, let’s review what we have learned from past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modules by answering some questions.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Ready!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a:t>
            </a:fld>
            <a:endParaRPr lang="en-US" dirty="0"/>
          </a:p>
        </p:txBody>
      </p:sp>
    </p:spTree>
    <p:extLst>
      <p:ext uri="{BB962C8B-B14F-4D97-AF65-F5344CB8AC3E}">
        <p14:creationId xmlns:p14="http://schemas.microsoft.com/office/powerpoint/2010/main" val="1429742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spend some time looking at the logistical process of planning for Summer Academy.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 the fall, the focus will be on:</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1. Identifying the host campus as early as possible in order to secure Academy dates and reserve the space needed, such as meeting rooms and</a:t>
            </a:r>
            <a:r>
              <a:rPr lang="en-US" sz="1200" kern="1200" baseline="0" dirty="0" smtClean="0">
                <a:solidFill>
                  <a:schemeClr val="tx1"/>
                </a:solidFill>
                <a:effectLst/>
                <a:latin typeface="+mn-lt"/>
                <a:ea typeface="+mn-ea"/>
                <a:cs typeface="+mn-cs"/>
              </a:rPr>
              <a:t> dinning arrangements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2. Identifying individuals who can help in the planning and implementing stages, and who can join the planning committee that will be formed and meet in the spring.</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3. Identifying if transportation will be needed and if so, where it will come from. Will transportation</a:t>
            </a:r>
            <a:r>
              <a:rPr lang="en-US" sz="1200" kern="1200" baseline="0" dirty="0" smtClean="0">
                <a:solidFill>
                  <a:schemeClr val="tx1"/>
                </a:solidFill>
                <a:effectLst/>
                <a:latin typeface="+mn-lt"/>
                <a:ea typeface="+mn-ea"/>
                <a:cs typeface="+mn-cs"/>
              </a:rPr>
              <a:t> be provided by the schools</a:t>
            </a:r>
            <a:r>
              <a:rPr lang="en-US" sz="1200" kern="1200" dirty="0" smtClean="0">
                <a:solidFill>
                  <a:schemeClr val="tx1"/>
                </a:solidFill>
                <a:effectLst/>
                <a:latin typeface="+mn-lt"/>
                <a:ea typeface="+mn-ea"/>
                <a:cs typeface="+mn-cs"/>
              </a:rPr>
              <a:t>, the university, or the local Extension office, and what will the cost be? It’s important that once transportation is identified, reservations are made.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 the spring, the focus should shift</a:t>
            </a:r>
            <a:r>
              <a:rPr lang="en-US" sz="1200" b="1" kern="1200" baseline="0" dirty="0" smtClean="0">
                <a:solidFill>
                  <a:schemeClr val="tx1"/>
                </a:solidFill>
                <a:effectLst/>
                <a:latin typeface="+mn-lt"/>
                <a:ea typeface="+mn-ea"/>
                <a:cs typeface="+mn-cs"/>
              </a:rPr>
              <a:t> to</a:t>
            </a:r>
            <a:r>
              <a:rPr lang="en-US" sz="1200" b="1"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1. Confirming the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local or land-grant university that will host Summer Academy, and finalizing the dates. Securing the host campus will guide the partnerships needed to ensure success;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2. Meeting and planning with the identified committee members. Identify your planning committee and plan for Academy. Examples of committee members include professors, college students, community partners, and program leaders;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3. Identifying and meeting with individual partners during the beginning of spring, who will support the implementation of Academy. This may include professors or professionals who want to lead classes, university housing, college student leaders, etc.;</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4. Setting the Academy schedule, including classes, fun activities and projects, college student and professional panels, tour and university experiences, etc.;</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5. Selecting the youth who will attend and team captains (college students, volunteers) who will support the youth during Academy.</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20</a:t>
            </a:fld>
            <a:endParaRPr lang="en-US"/>
          </a:p>
        </p:txBody>
      </p:sp>
    </p:spTree>
    <p:extLst>
      <p:ext uri="{BB962C8B-B14F-4D97-AF65-F5344CB8AC3E}">
        <p14:creationId xmlns:p14="http://schemas.microsoft.com/office/powerpoint/2010/main" val="2915922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br>
              <a:rPr lang="en-US" sz="1200" b="1" kern="1200" dirty="0" smtClean="0">
                <a:solidFill>
                  <a:schemeClr val="tx1"/>
                </a:solidFill>
                <a:effectLst/>
                <a:latin typeface="+mn-lt"/>
                <a:ea typeface="+mn-ea"/>
                <a:cs typeface="+mn-cs"/>
              </a:rPr>
            </a:b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Summer Academy can take place in June or July; dates are subject to host campus availability. Dates</a:t>
            </a:r>
            <a:r>
              <a:rPr lang="en-US" sz="1200" kern="1200" baseline="0" dirty="0" smtClean="0">
                <a:solidFill>
                  <a:schemeClr val="tx1"/>
                </a:solidFill>
                <a:effectLst/>
                <a:latin typeface="+mn-lt"/>
                <a:ea typeface="+mn-ea"/>
                <a:cs typeface="+mn-cs"/>
              </a:rPr>
              <a:t> can be set as early as August when programing starts. </a:t>
            </a:r>
            <a:r>
              <a:rPr lang="en-US" sz="1200" kern="1200" dirty="0" smtClean="0">
                <a:solidFill>
                  <a:schemeClr val="tx1"/>
                </a:solidFill>
                <a:effectLst/>
                <a:latin typeface="+mn-lt"/>
                <a:ea typeface="+mn-ea"/>
                <a:cs typeface="+mn-cs"/>
              </a:rPr>
              <a:t> </a:t>
            </a:r>
          </a:p>
          <a:p>
            <a:pPr marL="228600" indent="-228600">
              <a:buFont typeface="+mj-lt"/>
              <a:buAutoNum type="arabicPeriod"/>
            </a:pP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Youth participation, as discussed earlier, will depend greatly on good communication with parents who trust the program and its leaders.  </a:t>
            </a:r>
          </a:p>
          <a:p>
            <a:pPr marL="228600" indent="-228600">
              <a:buFont typeface="+mj-lt"/>
              <a:buAutoNum type="arabicPeriod"/>
            </a:pP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After Academy, it’s important to hold a debriefing meeting with everyone who supported the planning process to discuss what worked and what can be improved. It’s important that all who supported have closure. This debriefing can take place during a meal or meeting so that you can also take time to thank everyone for their support.</a:t>
            </a:r>
          </a:p>
          <a:p>
            <a:pPr marL="228600" indent="-228600">
              <a:buFont typeface="+mj-lt"/>
              <a:buAutoNum type="arabicPeriod"/>
            </a:pP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Plan how the returning youth can share their Academy experiences with their families and the next cohort. Some programs make time during their first Family Night of the following</a:t>
            </a:r>
            <a:r>
              <a:rPr lang="en-US" sz="1200" kern="1200" baseline="0" dirty="0" smtClean="0">
                <a:solidFill>
                  <a:schemeClr val="tx1"/>
                </a:solidFill>
                <a:effectLst/>
                <a:latin typeface="+mn-lt"/>
                <a:ea typeface="+mn-ea"/>
                <a:cs typeface="+mn-cs"/>
              </a:rPr>
              <a:t> school</a:t>
            </a:r>
            <a:r>
              <a:rPr lang="en-US" sz="1200" kern="1200" dirty="0" smtClean="0">
                <a:solidFill>
                  <a:schemeClr val="tx1"/>
                </a:solidFill>
                <a:effectLst/>
                <a:latin typeface="+mn-lt"/>
                <a:ea typeface="+mn-ea"/>
                <a:cs typeface="+mn-cs"/>
              </a:rPr>
              <a:t> year to have two or three youth share their experiences. Program leaders need to make sure to guide the youth as they prepare to present.  Another example of what programs have done is to have a parent and youth present the Academy experience during a Family Night with a new cohort of families. This helps families hear the perspectives of both a parent and a youth. </a:t>
            </a:r>
          </a:p>
          <a:p>
            <a:pPr marL="228600" indent="-228600">
              <a:buFont typeface="+mj-lt"/>
              <a:buAutoNum type="arabicPeriod"/>
            </a:pPr>
            <a:endParaRPr lang="en-US" sz="1200" kern="1200" dirty="0" smtClean="0">
              <a:solidFill>
                <a:schemeClr val="tx1"/>
              </a:solidFill>
              <a:effectLst/>
              <a:latin typeface="+mn-lt"/>
              <a:ea typeface="+mn-ea"/>
              <a:cs typeface="+mn-cs"/>
            </a:endParaRPr>
          </a:p>
          <a:p>
            <a:pPr marL="0" indent="0">
              <a:buFont typeface="+mj-lt"/>
              <a:buNone/>
            </a:pPr>
            <a:r>
              <a:rPr lang="en-US" sz="1200" b="1" kern="1200" dirty="0" smtClean="0">
                <a:solidFill>
                  <a:schemeClr val="tx1"/>
                </a:solidFill>
                <a:effectLst/>
                <a:latin typeface="+mn-lt"/>
                <a:ea typeface="+mn-ea"/>
                <a:cs typeface="+mn-cs"/>
              </a:rPr>
              <a:t>Please Note: </a:t>
            </a:r>
            <a:r>
              <a:rPr lang="en-US" sz="1200" kern="1200" dirty="0" smtClean="0">
                <a:solidFill>
                  <a:schemeClr val="tx1"/>
                </a:solidFill>
                <a:effectLst/>
                <a:latin typeface="+mn-lt"/>
                <a:ea typeface="+mn-ea"/>
                <a:cs typeface="+mn-cs"/>
              </a:rPr>
              <a:t>Program</a:t>
            </a:r>
            <a:r>
              <a:rPr lang="en-US" sz="1200" kern="1200" baseline="0" dirty="0" smtClean="0">
                <a:solidFill>
                  <a:schemeClr val="tx1"/>
                </a:solidFill>
                <a:effectLst/>
                <a:latin typeface="+mn-lt"/>
                <a:ea typeface="+mn-ea"/>
                <a:cs typeface="+mn-cs"/>
              </a:rPr>
              <a:t> leaders</a:t>
            </a:r>
            <a:r>
              <a:rPr lang="en-US" sz="1200" kern="1200" dirty="0" smtClean="0">
                <a:solidFill>
                  <a:schemeClr val="tx1"/>
                </a:solidFill>
                <a:effectLst/>
                <a:latin typeface="+mn-lt"/>
                <a:ea typeface="+mn-ea"/>
                <a:cs typeface="+mn-cs"/>
              </a:rPr>
              <a:t> may choose to partner with an existing summer experience only if the objectives of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Academy are met.  Some state extension programs may already have an existing 4-H college campus program that can easily include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Program leaders should discuss this decision with all individuals who have worked to bring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program to the state and local sites. Also, combining programs can take away from the experience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have as a group, thus leadership will need to work at planning ways for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to still be able to have their identity as a group and culture.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21</a:t>
            </a:fld>
            <a:endParaRPr lang="en-US"/>
          </a:p>
        </p:txBody>
      </p:sp>
    </p:spTree>
    <p:extLst>
      <p:ext uri="{BB962C8B-B14F-4D97-AF65-F5344CB8AC3E}">
        <p14:creationId xmlns:p14="http://schemas.microsoft.com/office/powerpoint/2010/main" val="2915922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year of Summer Academy implementation should focus on building relationships with the host campus. This includes learning what types of programming the host campus already has in place for first-generation, immigrant, and/or minority students.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Find the on-campus Latino student community, which can become an asset to your planning. Members of this community can provide support by volunteering their time as college counselors known as “team</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aptains” during Academy (or they may also be given a small stipend). If you are partnering with an existing program that meets the objectives of Academy, take the time to get to know the leadership staff and make sure they understand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program and the families it serves.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It is highly recommended that programs implementing Academy for the first-time plan for a small number of participants (~15-40 youth). This will allow program leaders to learn from the first year of implementation, while giving the host campus a vision of growth.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Make sure to communicate with state and local 4-H leaders regarding Academy dates to avoid overlapping with other 4-H summer activities that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may want to participate in.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22</a:t>
            </a:fld>
            <a:endParaRPr lang="en-US"/>
          </a:p>
        </p:txBody>
      </p:sp>
    </p:spTree>
    <p:extLst>
      <p:ext uri="{BB962C8B-B14F-4D97-AF65-F5344CB8AC3E}">
        <p14:creationId xmlns:p14="http://schemas.microsoft.com/office/powerpoint/2010/main" val="565775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year of implementing Summer Academy is really a learning year for all involved. It’s crucial that the debriefing meeting with all the partners and host campus leads to planning a better Academy in future years. This includes having a conversation on next steps to start planning for the following year.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After first year of implementing you will</a:t>
            </a:r>
            <a:r>
              <a:rPr lang="en-US" sz="1200" kern="1200" baseline="0" dirty="0" smtClean="0">
                <a:solidFill>
                  <a:schemeClr val="tx1"/>
                </a:solidFill>
                <a:effectLst/>
                <a:latin typeface="+mn-lt"/>
                <a:ea typeface="+mn-ea"/>
                <a:cs typeface="+mn-cs"/>
              </a:rPr>
              <a:t> gain and know your strong partners and be able to assess who is missing from your list. It’s important that you take time to follow-up and thank all your partners. For example: sending them a thank you card with a group picture of all who attended academy.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It’s important that program leaders identify the person or people who will lead the Summer Academy’s planning. This individual(s) will work on building partnerships, creating the schedule, and ensuring that schools, parents, and youth are getting all the necessary information about participation in Academy. The planning for Summer Academy can be a collaborative effort (so not one person has to shoulder EVERY responsibility); if a lead person is identified, they should delegate specific tasks to others who can support them.</a:t>
            </a:r>
          </a:p>
          <a:p>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In North Carolina, Summer Academy has seen success in partnering with the Latino college student population of the host campus and other campuses in the state. It is evident that Latino college students want to give back to the younger generations by sharing their college experiences. Program leaders have found that having Latino college students as Academy counselors is an effective way for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to see themselves reflected in the people who are mentoring and guiding them during their time at Academy.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 Program leaders should finalize a list of resources and have conversations with the host campus about how the university can continue to provide support.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 With grant funds and support from host campuses, Summer Academy has the potential to grow in size. The size of Academy is really up to program leaders, available funding, and existing or future partnerships.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23</a:t>
            </a:fld>
            <a:endParaRPr lang="en-US"/>
          </a:p>
        </p:txBody>
      </p:sp>
    </p:spTree>
    <p:extLst>
      <p:ext uri="{BB962C8B-B14F-4D97-AF65-F5344CB8AC3E}">
        <p14:creationId xmlns:p14="http://schemas.microsoft.com/office/powerpoint/2010/main" val="2041858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continuing with the cost of Academy, it’s important to point out that with strong commitments from local 4-H agents, Juntos 4-H youth can also be connected to local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4-H summer schedules in their counties and participate in day/overnight camp events</a:t>
            </a:r>
            <a:r>
              <a:rPr lang="en-US" sz="1200" i="1" kern="1200" dirty="0" smtClean="0">
                <a:solidFill>
                  <a:schemeClr val="tx1"/>
                </a:solidFill>
                <a:effectLst/>
                <a:latin typeface="+mn-lt"/>
                <a:ea typeface="+mn-ea"/>
                <a:cs typeface="+mn-cs"/>
              </a:rPr>
              <a:t>. Not</a:t>
            </a:r>
            <a:r>
              <a:rPr lang="en-US" sz="1200" i="1" kern="1200" baseline="0" dirty="0" smtClean="0">
                <a:solidFill>
                  <a:schemeClr val="tx1"/>
                </a:solidFill>
                <a:effectLst/>
                <a:latin typeface="+mn-lt"/>
                <a:ea typeface="+mn-ea"/>
                <a:cs typeface="+mn-cs"/>
              </a:rPr>
              <a:t> all </a:t>
            </a:r>
            <a:r>
              <a:rPr lang="en-US" sz="1200" i="1" kern="1200" baseline="0" dirty="0" err="1" smtClean="0">
                <a:solidFill>
                  <a:schemeClr val="tx1"/>
                </a:solidFill>
                <a:effectLst/>
                <a:latin typeface="+mn-lt"/>
                <a:ea typeface="+mn-ea"/>
                <a:cs typeface="+mn-cs"/>
              </a:rPr>
              <a:t>Juntos</a:t>
            </a:r>
            <a:r>
              <a:rPr lang="en-US" sz="1200" i="1" kern="1200" baseline="0" dirty="0" smtClean="0">
                <a:solidFill>
                  <a:schemeClr val="tx1"/>
                </a:solidFill>
                <a:effectLst/>
                <a:latin typeface="+mn-lt"/>
                <a:ea typeface="+mn-ea"/>
                <a:cs typeface="+mn-cs"/>
              </a:rPr>
              <a:t> 4-H youth will be able to experience Academy so ensure they know about all their summer in 4-H opportunities.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Making the effort to share local 4-H summer programming with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families will allow them to be even more integrated into 4-H. State 4-H can also be intentional about how they can provide opportunities for youth to participate in state summer programming.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Juntos</a:t>
            </a:r>
            <a:r>
              <a:rPr lang="en-US" sz="1200" kern="1200" baseline="0" dirty="0" smtClean="0">
                <a:solidFill>
                  <a:schemeClr val="tx1"/>
                </a:solidFill>
                <a:effectLst/>
                <a:latin typeface="+mn-lt"/>
                <a:ea typeface="+mn-ea"/>
                <a:cs typeface="+mn-cs"/>
              </a:rPr>
              <a:t> 4-H </a:t>
            </a:r>
            <a:r>
              <a:rPr lang="en-US" sz="1200" kern="1200" dirty="0" smtClean="0">
                <a:solidFill>
                  <a:schemeClr val="tx1"/>
                </a:solidFill>
                <a:effectLst/>
                <a:latin typeface="+mn-lt"/>
                <a:ea typeface="+mn-ea"/>
                <a:cs typeface="+mn-cs"/>
              </a:rPr>
              <a:t>youth who have experienced local and state 4-H summer opportunities have shown</a:t>
            </a:r>
            <a:r>
              <a:rPr lang="en-US" sz="1200" kern="1200" baseline="0" dirty="0" smtClean="0">
                <a:solidFill>
                  <a:schemeClr val="tx1"/>
                </a:solidFill>
                <a:effectLst/>
                <a:latin typeface="+mn-lt"/>
                <a:ea typeface="+mn-ea"/>
                <a:cs typeface="+mn-cs"/>
              </a:rPr>
              <a:t> to take on</a:t>
            </a:r>
            <a:r>
              <a:rPr lang="en-US" sz="1200" kern="1200" dirty="0" smtClean="0">
                <a:solidFill>
                  <a:schemeClr val="tx1"/>
                </a:solidFill>
                <a:effectLst/>
                <a:latin typeface="+mn-lt"/>
                <a:ea typeface="+mn-ea"/>
                <a:cs typeface="+mn-cs"/>
              </a:rPr>
              <a:t> leadership positions with in 4-H and become spokespeople for 4-H in their community. Youth share their experiences at Family Nights or club meetings, which gives parents and other youth concrete examples of all 4-H has to offer.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24</a:t>
            </a:fld>
            <a:endParaRPr lang="en-US"/>
          </a:p>
        </p:txBody>
      </p:sp>
    </p:spTree>
    <p:extLst>
      <p:ext uri="{BB962C8B-B14F-4D97-AF65-F5344CB8AC3E}">
        <p14:creationId xmlns:p14="http://schemas.microsoft.com/office/powerpoint/2010/main" val="975284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that the word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does not mean one person doing all the work. In order to be successful in planning and implementing Summer Academy, it will take a</a:t>
            </a:r>
            <a:r>
              <a:rPr lang="en-US" sz="1200" kern="1200" baseline="0" dirty="0" smtClean="0">
                <a:solidFill>
                  <a:schemeClr val="tx1"/>
                </a:solidFill>
                <a:effectLst/>
                <a:latin typeface="+mn-lt"/>
                <a:ea typeface="+mn-ea"/>
                <a:cs typeface="+mn-cs"/>
              </a:rPr>
              <a:t> team</a:t>
            </a:r>
            <a:r>
              <a:rPr lang="en-US" sz="1200" kern="1200" dirty="0" smtClean="0">
                <a:solidFill>
                  <a:schemeClr val="tx1"/>
                </a:solidFill>
                <a:effectLst/>
                <a:latin typeface="+mn-lt"/>
                <a:ea typeface="+mn-ea"/>
                <a:cs typeface="+mn-cs"/>
              </a:rPr>
              <a:t> of individuals.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Summer Academy is not possible without:</a:t>
            </a:r>
          </a:p>
          <a:p>
            <a:pPr marL="228600" lvl="0" indent="-228600">
              <a:buFont typeface="+mj-lt"/>
              <a:buAutoNum type="arabicPeriod"/>
            </a:pPr>
            <a:r>
              <a:rPr lang="en-US" sz="1200" kern="1200" dirty="0" smtClean="0">
                <a:solidFill>
                  <a:schemeClr val="tx1"/>
                </a:solidFill>
                <a:effectLst/>
                <a:latin typeface="+mn-lt"/>
                <a:ea typeface="+mn-ea"/>
                <a:cs typeface="+mn-cs"/>
              </a:rPr>
              <a:t>Partnerships with the land-grant universities, including professors, staff, university housing, interns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various departments that are committed to the goals of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a:t>
            </a:r>
          </a:p>
          <a:p>
            <a:pPr marL="228600" lvl="0" indent="-228600">
              <a:buFont typeface="+mj-lt"/>
              <a:buAutoNum type="arabicPeriod"/>
            </a:pPr>
            <a:r>
              <a:rPr lang="en-US" sz="1200" kern="1200" dirty="0" smtClean="0">
                <a:solidFill>
                  <a:schemeClr val="tx1"/>
                </a:solidFill>
                <a:effectLst/>
                <a:latin typeface="+mn-lt"/>
                <a:ea typeface="+mn-ea"/>
                <a:cs typeface="+mn-cs"/>
              </a:rPr>
              <a:t>Gaining the trust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families; </a:t>
            </a:r>
          </a:p>
          <a:p>
            <a:pPr marL="228600" lvl="0" indent="-228600">
              <a:buFont typeface="+mj-lt"/>
              <a:buAutoNum type="arabicPeriod"/>
            </a:pPr>
            <a:r>
              <a:rPr lang="en-US" sz="1200" kern="1200" dirty="0" smtClean="0">
                <a:solidFill>
                  <a:schemeClr val="tx1"/>
                </a:solidFill>
                <a:effectLst/>
                <a:latin typeface="+mn-lt"/>
                <a:ea typeface="+mn-ea"/>
                <a:cs typeface="+mn-cs"/>
              </a:rPr>
              <a:t>Community partners who value the purpose of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 These partners include non-profit educational advocacy groups</a:t>
            </a:r>
            <a:r>
              <a:rPr lang="en-US" sz="1200" kern="1200" baseline="0" dirty="0" smtClean="0">
                <a:solidFill>
                  <a:schemeClr val="tx1"/>
                </a:solidFill>
                <a:effectLst/>
                <a:latin typeface="+mn-lt"/>
                <a:ea typeface="+mn-ea"/>
                <a:cs typeface="+mn-cs"/>
              </a:rPr>
              <a:t> like the local Latino community center, Corporate partners with a vision to support youth’s educational success life New York Life Foundation,</a:t>
            </a:r>
            <a:r>
              <a:rPr lang="en-US" sz="1200" kern="1200" dirty="0" smtClean="0">
                <a:solidFill>
                  <a:schemeClr val="tx1"/>
                </a:solidFill>
                <a:effectLst/>
                <a:latin typeface="+mn-lt"/>
                <a:ea typeface="+mn-ea"/>
                <a:cs typeface="+mn-cs"/>
              </a:rPr>
              <a:t> and state-run educational systems like the Community</a:t>
            </a:r>
            <a:r>
              <a:rPr lang="en-US" sz="1200" kern="1200" baseline="0" dirty="0" smtClean="0">
                <a:solidFill>
                  <a:schemeClr val="tx1"/>
                </a:solidFill>
                <a:effectLst/>
                <a:latin typeface="+mn-lt"/>
                <a:ea typeface="+mn-ea"/>
                <a:cs typeface="+mn-cs"/>
              </a:rPr>
              <a:t> College system</a:t>
            </a:r>
            <a:r>
              <a:rPr lang="en-US" sz="1200" kern="1200" dirty="0" smtClean="0">
                <a:solidFill>
                  <a:schemeClr val="tx1"/>
                </a:solidFill>
                <a:effectLst/>
                <a:latin typeface="+mn-lt"/>
                <a:ea typeface="+mn-ea"/>
                <a:cs typeface="+mn-cs"/>
              </a:rPr>
              <a:t>; </a:t>
            </a:r>
          </a:p>
          <a:p>
            <a:pPr marL="228600" lvl="0" indent="-228600">
              <a:buFont typeface="+mj-lt"/>
              <a:buAutoNum type="arabicPeriod"/>
            </a:pPr>
            <a:r>
              <a:rPr lang="en-US" sz="1200" kern="1200" dirty="0" smtClean="0">
                <a:solidFill>
                  <a:schemeClr val="tx1"/>
                </a:solidFill>
                <a:effectLst/>
                <a:latin typeface="+mn-lt"/>
                <a:ea typeface="+mn-ea"/>
                <a:cs typeface="+mn-cs"/>
              </a:rPr>
              <a:t>A strong Summer Academy planning committee made up of professionals, college students,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and program leaders, who guide the planning process and provide necessary resources; </a:t>
            </a:r>
          </a:p>
          <a:p>
            <a:pPr marL="228600" lvl="0" indent="-228600">
              <a:buFont typeface="+mj-lt"/>
              <a:buAutoNum type="arabicPeriod"/>
            </a:pPr>
            <a:r>
              <a:rPr lang="en-US" sz="1200" kern="1200" dirty="0" smtClean="0">
                <a:solidFill>
                  <a:schemeClr val="tx1"/>
                </a:solidFill>
                <a:effectLst/>
                <a:latin typeface="+mn-lt"/>
                <a:ea typeface="+mn-ea"/>
                <a:cs typeface="+mn-cs"/>
              </a:rPr>
              <a:t>Funders who believe in access to college is for all; and</a:t>
            </a:r>
          </a:p>
          <a:p>
            <a:pPr marL="228600" lvl="0" indent="-228600">
              <a:buFont typeface="+mj-lt"/>
              <a:buAutoNum type="arabicPeriod"/>
            </a:pPr>
            <a:r>
              <a:rPr lang="en-US" sz="1200" kern="1200" dirty="0" smtClean="0">
                <a:solidFill>
                  <a:schemeClr val="tx1"/>
                </a:solidFill>
                <a:effectLst/>
                <a:latin typeface="+mn-lt"/>
                <a:ea typeface="+mn-ea"/>
                <a:cs typeface="+mn-cs"/>
              </a:rPr>
              <a:t>Partnerships with state and local 4-H to enhance the summer experience for youth.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25</a:t>
            </a:fld>
            <a:endParaRPr lang="en-US"/>
          </a:p>
        </p:txBody>
      </p:sp>
    </p:spTree>
    <p:extLst>
      <p:ext uri="{BB962C8B-B14F-4D97-AF65-F5344CB8AC3E}">
        <p14:creationId xmlns:p14="http://schemas.microsoft.com/office/powerpoint/2010/main" val="1896547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Implementing Summer Academy has costs to consider.</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26</a:t>
            </a:fld>
            <a:endParaRPr lang="en-US"/>
          </a:p>
        </p:txBody>
      </p:sp>
    </p:spTree>
    <p:extLst>
      <p:ext uri="{BB962C8B-B14F-4D97-AF65-F5344CB8AC3E}">
        <p14:creationId xmlns:p14="http://schemas.microsoft.com/office/powerpoint/2010/main" val="345807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first talk about how Academy can be run without additional funding:</a:t>
            </a:r>
          </a:p>
          <a:p>
            <a:r>
              <a:rPr lang="en-US" sz="1200" kern="1200" dirty="0" smtClean="0">
                <a:solidFill>
                  <a:schemeClr val="tx1"/>
                </a:solidFill>
                <a:effectLst/>
                <a:latin typeface="+mn-lt"/>
                <a:ea typeface="+mn-ea"/>
                <a:cs typeface="+mn-cs"/>
              </a:rPr>
              <a:t> </a:t>
            </a:r>
          </a:p>
          <a:p>
            <a:pPr marL="228600" lvl="0" indent="-228600">
              <a:buFont typeface="+mj-lt"/>
              <a:buAutoNum type="arabicPeriod"/>
            </a:pPr>
            <a:r>
              <a:rPr lang="en-US" sz="1200" kern="1200" dirty="0" smtClean="0">
                <a:solidFill>
                  <a:schemeClr val="tx1"/>
                </a:solidFill>
                <a:effectLst/>
                <a:latin typeface="+mn-lt"/>
                <a:ea typeface="+mn-ea"/>
                <a:cs typeface="+mn-cs"/>
              </a:rPr>
              <a:t>First,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team would be made up of a group of individuals from the state and/or local level who have lead</a:t>
            </a:r>
            <a:r>
              <a:rPr lang="en-US" sz="1200" kern="1200" baseline="0" dirty="0" smtClean="0">
                <a:solidFill>
                  <a:schemeClr val="tx1"/>
                </a:solidFill>
                <a:effectLst/>
                <a:latin typeface="+mn-lt"/>
                <a:ea typeface="+mn-ea"/>
                <a:cs typeface="+mn-cs"/>
              </a:rPr>
              <a:t> the efforts to</a:t>
            </a:r>
            <a:r>
              <a:rPr lang="en-US" sz="1200" kern="1200" dirty="0" smtClean="0">
                <a:solidFill>
                  <a:schemeClr val="tx1"/>
                </a:solidFill>
                <a:effectLst/>
                <a:latin typeface="+mn-lt"/>
                <a:ea typeface="+mn-ea"/>
                <a:cs typeface="+mn-cs"/>
              </a:rPr>
              <a:t> implement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program. This group would bring together a Summer Academy Planning Committee to delegate additional duties.</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Second, volunteer college students from local partnering college(s) would serve as camp counselors to the students throughout the Academy. We suggest a 1:6 ratio.</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Third, university housing and meal costs could be provided by university funding, fundraisers, and/or supplemental funding from attending students. </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Fourth, transportation to and from campus could be provided by schools, families, and/or Cooperative Extension staff using local vans and other forms of transportation.</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Fifth, the costs for educational supplies and snacks for the Academy could be provided by local extension, the</a:t>
            </a:r>
            <a:r>
              <a:rPr lang="en-US" sz="1200" kern="1200" baseline="0" dirty="0" smtClean="0">
                <a:solidFill>
                  <a:schemeClr val="tx1"/>
                </a:solidFill>
                <a:effectLst/>
                <a:latin typeface="+mn-lt"/>
                <a:ea typeface="+mn-ea"/>
                <a:cs typeface="+mn-cs"/>
              </a:rPr>
              <a:t> University</a:t>
            </a:r>
            <a:r>
              <a:rPr lang="en-US" sz="1200" kern="1200" dirty="0" smtClean="0">
                <a:solidFill>
                  <a:schemeClr val="tx1"/>
                </a:solidFill>
                <a:effectLst/>
                <a:latin typeface="+mn-lt"/>
                <a:ea typeface="+mn-ea"/>
                <a:cs typeface="+mn-cs"/>
              </a:rPr>
              <a:t> and/or community partners.</a:t>
            </a:r>
            <a:r>
              <a:rPr lang="en-US" sz="1200" kern="1200" baseline="0" dirty="0" smtClean="0">
                <a:solidFill>
                  <a:schemeClr val="tx1"/>
                </a:solidFill>
                <a:effectLst/>
                <a:latin typeface="+mn-lt"/>
                <a:ea typeface="+mn-ea"/>
                <a:cs typeface="+mn-cs"/>
              </a:rPr>
              <a:t> </a:t>
            </a:r>
          </a:p>
          <a:p>
            <a:pPr marL="228600" lvl="0" indent="-228600">
              <a:buFont typeface="+mj-lt"/>
              <a:buAutoNum type="arabicPeriod"/>
            </a:pPr>
            <a:endParaRPr lang="en-US" sz="1200" kern="1200" baseline="0" dirty="0" smtClean="0">
              <a:solidFill>
                <a:schemeClr val="tx1"/>
              </a:solidFill>
              <a:effectLst/>
              <a:latin typeface="+mn-lt"/>
              <a:ea typeface="+mn-ea"/>
              <a:cs typeface="+mn-cs"/>
            </a:endParaRPr>
          </a:p>
          <a:p>
            <a:pPr marL="0" lvl="0" indent="0">
              <a:buFont typeface="+mj-lt"/>
              <a:buNone/>
            </a:pPr>
            <a:r>
              <a:rPr lang="en-US" sz="1200" b="1" kern="1200" baseline="0" dirty="0" smtClean="0">
                <a:solidFill>
                  <a:schemeClr val="tx1"/>
                </a:solidFill>
                <a:effectLst/>
                <a:latin typeface="+mn-lt"/>
                <a:ea typeface="+mn-ea"/>
                <a:cs typeface="+mn-cs"/>
              </a:rPr>
              <a:t>Note to Trainer: </a:t>
            </a:r>
            <a:r>
              <a:rPr lang="en-US" sz="1200" kern="1200" baseline="0" dirty="0" smtClean="0">
                <a:solidFill>
                  <a:schemeClr val="tx1"/>
                </a:solidFill>
                <a:effectLst/>
                <a:latin typeface="+mn-lt"/>
                <a:ea typeface="+mn-ea"/>
                <a:cs typeface="+mn-cs"/>
              </a:rPr>
              <a:t>Feel free to share an example of leadership in a University that has committed to support this type of programing for their community. Go to http://</a:t>
            </a:r>
            <a:r>
              <a:rPr lang="en-US" sz="1200" kern="1200" baseline="0" dirty="0" err="1" smtClean="0">
                <a:solidFill>
                  <a:schemeClr val="tx1"/>
                </a:solidFill>
                <a:effectLst/>
                <a:latin typeface="+mn-lt"/>
                <a:ea typeface="+mn-ea"/>
                <a:cs typeface="+mn-cs"/>
              </a:rPr>
              <a:t>ure.uncg.edu</a:t>
            </a:r>
            <a:r>
              <a:rPr lang="en-US" sz="1200" kern="1200" baseline="0" dirty="0" smtClean="0">
                <a:solidFill>
                  <a:schemeClr val="tx1"/>
                </a:solidFill>
                <a:effectLst/>
                <a:latin typeface="+mn-lt"/>
                <a:ea typeface="+mn-ea"/>
                <a:cs typeface="+mn-cs"/>
              </a:rPr>
              <a:t>/prod/</a:t>
            </a:r>
            <a:r>
              <a:rPr lang="en-US" sz="1200" kern="1200" baseline="0" dirty="0" err="1" smtClean="0">
                <a:solidFill>
                  <a:schemeClr val="tx1"/>
                </a:solidFill>
                <a:effectLst/>
                <a:latin typeface="+mn-lt"/>
                <a:ea typeface="+mn-ea"/>
                <a:cs typeface="+mn-cs"/>
              </a:rPr>
              <a:t>cweekly</a:t>
            </a:r>
            <a:r>
              <a:rPr lang="en-US" sz="1200" kern="1200" baseline="0" dirty="0" smtClean="0">
                <a:solidFill>
                  <a:schemeClr val="tx1"/>
                </a:solidFill>
                <a:effectLst/>
                <a:latin typeface="+mn-lt"/>
                <a:ea typeface="+mn-ea"/>
                <a:cs typeface="+mn-cs"/>
              </a:rPr>
              <a:t>/2017/02/28/</a:t>
            </a:r>
            <a:r>
              <a:rPr lang="en-US" sz="1200" kern="1200" baseline="0" dirty="0" err="1" smtClean="0">
                <a:solidFill>
                  <a:schemeClr val="tx1"/>
                </a:solidFill>
                <a:effectLst/>
                <a:latin typeface="+mn-lt"/>
                <a:ea typeface="+mn-ea"/>
                <a:cs typeface="+mn-cs"/>
              </a:rPr>
              <a:t>uncg</a:t>
            </a:r>
            <a:r>
              <a:rPr lang="en-US" sz="1200" kern="1200" baseline="0" dirty="0" smtClean="0">
                <a:solidFill>
                  <a:schemeClr val="tx1"/>
                </a:solidFill>
                <a:effectLst/>
                <a:latin typeface="+mn-lt"/>
                <a:ea typeface="+mn-ea"/>
                <a:cs typeface="+mn-cs"/>
              </a:rPr>
              <a:t>-selected-new-national-initiative-support-student-success/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27</a:t>
            </a:fld>
            <a:endParaRPr lang="en-US"/>
          </a:p>
        </p:txBody>
      </p:sp>
    </p:spTree>
    <p:extLst>
      <p:ext uri="{BB962C8B-B14F-4D97-AF65-F5344CB8AC3E}">
        <p14:creationId xmlns:p14="http://schemas.microsoft.com/office/powerpoint/2010/main" val="209234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funding is available, these items might be included:</a:t>
            </a:r>
          </a:p>
          <a:p>
            <a:r>
              <a:rPr lang="en-US" sz="1200" kern="1200" dirty="0" smtClean="0">
                <a:solidFill>
                  <a:schemeClr val="tx1"/>
                </a:solidFill>
                <a:effectLst/>
                <a:latin typeface="+mn-lt"/>
                <a:ea typeface="+mn-ea"/>
                <a:cs typeface="+mn-cs"/>
              </a:rPr>
              <a:t> </a:t>
            </a:r>
          </a:p>
          <a:p>
            <a:pPr marL="228600" lvl="0" indent="-228600">
              <a:buFont typeface="+mj-lt"/>
              <a:buAutoNum type="arabicPeriod"/>
            </a:pPr>
            <a:r>
              <a:rPr lang="en-US" sz="1200" kern="1200" dirty="0" smtClean="0">
                <a:solidFill>
                  <a:schemeClr val="tx1"/>
                </a:solidFill>
                <a:effectLst/>
                <a:latin typeface="+mn-lt"/>
                <a:ea typeface="+mn-ea"/>
                <a:cs typeface="+mn-cs"/>
              </a:rPr>
              <a:t>First, the identified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team would assign</a:t>
            </a:r>
            <a:r>
              <a:rPr lang="en-US" sz="1200" kern="1200" baseline="0" dirty="0" smtClean="0">
                <a:solidFill>
                  <a:schemeClr val="tx1"/>
                </a:solidFill>
                <a:effectLst/>
                <a:latin typeface="+mn-lt"/>
                <a:ea typeface="+mn-ea"/>
                <a:cs typeface="+mn-cs"/>
              </a:rPr>
              <a:t> someone to</a:t>
            </a:r>
            <a:r>
              <a:rPr lang="en-US" sz="1200" kern="1200" dirty="0" smtClean="0">
                <a:solidFill>
                  <a:schemeClr val="tx1"/>
                </a:solidFill>
                <a:effectLst/>
                <a:latin typeface="+mn-lt"/>
                <a:ea typeface="+mn-ea"/>
                <a:cs typeface="+mn-cs"/>
              </a:rPr>
              <a:t> lead the Academy Planning Committee.  This individual will need to be added in the budget so that organizing</a:t>
            </a:r>
            <a:r>
              <a:rPr lang="en-US" sz="1200" kern="1200" baseline="0" dirty="0" smtClean="0">
                <a:solidFill>
                  <a:schemeClr val="tx1"/>
                </a:solidFill>
                <a:effectLst/>
                <a:latin typeface="+mn-lt"/>
                <a:ea typeface="+mn-ea"/>
                <a:cs typeface="+mn-cs"/>
              </a:rPr>
              <a:t> Academy</a:t>
            </a:r>
            <a:r>
              <a:rPr lang="en-US" sz="1200" kern="1200" dirty="0" smtClean="0">
                <a:solidFill>
                  <a:schemeClr val="tx1"/>
                </a:solidFill>
                <a:effectLst/>
                <a:latin typeface="+mn-lt"/>
                <a:ea typeface="+mn-ea"/>
                <a:cs typeface="+mn-cs"/>
              </a:rPr>
              <a:t> is</a:t>
            </a:r>
            <a:r>
              <a:rPr lang="en-US" sz="1200" kern="1200" baseline="0" dirty="0" smtClean="0">
                <a:solidFill>
                  <a:schemeClr val="tx1"/>
                </a:solidFill>
                <a:effectLst/>
                <a:latin typeface="+mn-lt"/>
                <a:ea typeface="+mn-ea"/>
                <a:cs typeface="+mn-cs"/>
              </a:rPr>
              <a:t> not</a:t>
            </a:r>
            <a:r>
              <a:rPr lang="en-US" sz="1200" kern="1200" dirty="0" smtClean="0">
                <a:solidFill>
                  <a:schemeClr val="tx1"/>
                </a:solidFill>
                <a:effectLst/>
                <a:latin typeface="+mn-lt"/>
                <a:ea typeface="+mn-ea"/>
                <a:cs typeface="+mn-cs"/>
              </a:rPr>
              <a:t> an added burden on the program coordinator. The assigned</a:t>
            </a:r>
            <a:r>
              <a:rPr lang="en-US" sz="1200" kern="1200" baseline="0" dirty="0" smtClean="0">
                <a:solidFill>
                  <a:schemeClr val="tx1"/>
                </a:solidFill>
                <a:effectLst/>
                <a:latin typeface="+mn-lt"/>
                <a:ea typeface="+mn-ea"/>
                <a:cs typeface="+mn-cs"/>
              </a:rPr>
              <a:t> individual will manage the logistics of academy.  </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Second, a budget could be included to hire or provide</a:t>
            </a:r>
            <a:r>
              <a:rPr lang="en-US" sz="1200" kern="1200" baseline="0" dirty="0" smtClean="0">
                <a:solidFill>
                  <a:schemeClr val="tx1"/>
                </a:solidFill>
                <a:effectLst/>
                <a:latin typeface="+mn-lt"/>
                <a:ea typeface="+mn-ea"/>
                <a:cs typeface="+mn-cs"/>
              </a:rPr>
              <a:t> a stipend to</a:t>
            </a:r>
            <a:r>
              <a:rPr lang="en-US" sz="1200" kern="1200" dirty="0" smtClean="0">
                <a:solidFill>
                  <a:schemeClr val="tx1"/>
                </a:solidFill>
                <a:effectLst/>
                <a:latin typeface="+mn-lt"/>
                <a:ea typeface="+mn-ea"/>
                <a:cs typeface="+mn-cs"/>
              </a:rPr>
              <a:t> college students to serve as camp counselors for the youth during Academy.</a:t>
            </a:r>
          </a:p>
          <a:p>
            <a:pPr marL="228600" lvl="0" indent="-228600">
              <a:buFont typeface="+mj-lt"/>
              <a:buAutoNum type="arabicPeriod"/>
            </a:pPr>
            <a:r>
              <a:rPr lang="en-US" sz="1200" kern="1200" dirty="0" smtClean="0">
                <a:solidFill>
                  <a:schemeClr val="tx1"/>
                </a:solidFill>
                <a:effectLst/>
                <a:latin typeface="+mn-lt"/>
                <a:ea typeface="+mn-ea"/>
                <a:cs typeface="+mn-cs"/>
              </a:rPr>
              <a:t>Third, university housing and meal costs can be provided by grant funding, by the university</a:t>
            </a:r>
            <a:r>
              <a:rPr lang="en-US" sz="1200" kern="1200" baseline="0" dirty="0" smtClean="0">
                <a:solidFill>
                  <a:schemeClr val="tx1"/>
                </a:solidFill>
                <a:effectLst/>
                <a:latin typeface="+mn-lt"/>
                <a:ea typeface="+mn-ea"/>
                <a:cs typeface="+mn-cs"/>
              </a:rPr>
              <a:t> hosting,</a:t>
            </a:r>
            <a:r>
              <a:rPr lang="en-US" sz="1200" kern="1200" dirty="0" smtClean="0">
                <a:solidFill>
                  <a:schemeClr val="tx1"/>
                </a:solidFill>
                <a:effectLst/>
                <a:latin typeface="+mn-lt"/>
                <a:ea typeface="+mn-ea"/>
                <a:cs typeface="+mn-cs"/>
              </a:rPr>
              <a:t> and/or other additional sources.</a:t>
            </a:r>
          </a:p>
          <a:p>
            <a:pPr marL="228600" lvl="0" indent="-228600">
              <a:buFont typeface="+mj-lt"/>
              <a:buAutoNum type="arabicPeriod"/>
            </a:pPr>
            <a:r>
              <a:rPr lang="en-US" sz="1200" kern="1200" dirty="0" smtClean="0">
                <a:solidFill>
                  <a:schemeClr val="tx1"/>
                </a:solidFill>
                <a:effectLst/>
                <a:latin typeface="+mn-lt"/>
                <a:ea typeface="+mn-ea"/>
                <a:cs typeface="+mn-cs"/>
              </a:rPr>
              <a:t>Fourth, costs for transportation to and from campus can be provided by grant funding.</a:t>
            </a:r>
          </a:p>
          <a:p>
            <a:pPr marL="228600" lvl="0" indent="-228600">
              <a:buFont typeface="+mj-lt"/>
              <a:buAutoNum type="arabicPeriod"/>
            </a:pPr>
            <a:r>
              <a:rPr lang="en-US" sz="1200" kern="1200" dirty="0" smtClean="0">
                <a:solidFill>
                  <a:schemeClr val="tx1"/>
                </a:solidFill>
                <a:effectLst/>
                <a:latin typeface="+mn-lt"/>
                <a:ea typeface="+mn-ea"/>
                <a:cs typeface="+mn-cs"/>
              </a:rPr>
              <a:t>Fifth, grant funding can pay for necessary educational supplies and snacks.</a:t>
            </a:r>
          </a:p>
          <a:p>
            <a:pPr marL="228600" indent="-228600">
              <a:buFont typeface="+mj-lt"/>
              <a:buAutoNum type="arabicPeriod"/>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Keep in mind that payment for hired individuals often depends on their credentials, skills, and responsibilities. If a new site decides to implement all components of this program, it is advisable to create a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Coordinator position that can manage and support all the components. Summer Academy and/or summer programming is one component that the coordinator cannot do alone.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28</a:t>
            </a:fld>
            <a:endParaRPr lang="en-US"/>
          </a:p>
        </p:txBody>
      </p:sp>
    </p:spTree>
    <p:extLst>
      <p:ext uri="{BB962C8B-B14F-4D97-AF65-F5344CB8AC3E}">
        <p14:creationId xmlns:p14="http://schemas.microsoft.com/office/powerpoint/2010/main" val="209234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look at the breakdown of costs from North Carolina, as an example, when funding is available. Keep in mind that this is a budget based on a per student cost.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29</a:t>
            </a:fld>
            <a:endParaRPr lang="en-US"/>
          </a:p>
        </p:txBody>
      </p:sp>
    </p:spTree>
    <p:extLst>
      <p:ext uri="{BB962C8B-B14F-4D97-AF65-F5344CB8AC3E}">
        <p14:creationId xmlns:p14="http://schemas.microsoft.com/office/powerpoint/2010/main" val="24944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baseline="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SAY:</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 First question: What are the four Components of </a:t>
            </a:r>
            <a:r>
              <a:rPr lang="en-US" sz="1200" b="0" kern="1200" baseline="0" dirty="0" err="1" smtClean="0">
                <a:solidFill>
                  <a:schemeClr val="tx1"/>
                </a:solidFill>
                <a:effectLst/>
                <a:latin typeface="+mn-lt"/>
                <a:ea typeface="+mn-ea"/>
                <a:cs typeface="+mn-cs"/>
              </a:rPr>
              <a:t>Juntos</a:t>
            </a:r>
            <a:r>
              <a:rPr lang="en-US" sz="1200" b="0" kern="1200" baseline="0" dirty="0" smtClean="0">
                <a:solidFill>
                  <a:schemeClr val="tx1"/>
                </a:solidFill>
                <a:effectLst/>
                <a:latin typeface="+mn-lt"/>
                <a:ea typeface="+mn-ea"/>
                <a:cs typeface="+mn-cs"/>
              </a:rPr>
              <a:t> 4-H? </a:t>
            </a:r>
            <a:endParaRPr lang="en-US" dirty="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a:t>
            </a:fld>
            <a:endParaRPr lang="en-US" dirty="0"/>
          </a:p>
        </p:txBody>
      </p:sp>
    </p:spTree>
    <p:extLst>
      <p:ext uri="{BB962C8B-B14F-4D97-AF65-F5344CB8AC3E}">
        <p14:creationId xmlns:p14="http://schemas.microsoft.com/office/powerpoint/2010/main" val="1389588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North Carolina we have a full five-day Summer Academy Program for over 100 youth, which costs approximately $480 per student. As they start out, most programs will have a much smaller number of student participants and potentially a shorter program, such as this example with 30 youth and a three-day program agenda. </a:t>
            </a:r>
          </a:p>
          <a:p>
            <a:r>
              <a:rPr lang="en-US" sz="1200" kern="1200" dirty="0" smtClean="0">
                <a:solidFill>
                  <a:schemeClr val="tx1"/>
                </a:solidFill>
                <a:effectLst/>
                <a:latin typeface="+mn-lt"/>
                <a:ea typeface="+mn-ea"/>
                <a:cs typeface="+mn-cs"/>
              </a:rPr>
              <a:t> </a:t>
            </a:r>
          </a:p>
          <a:p>
            <a:pPr marL="171450" lvl="0" indent="-171450">
              <a:buFont typeface="Arial" charset="0"/>
              <a:buChar char="•"/>
            </a:pPr>
            <a:r>
              <a:rPr lang="en-US" sz="1200" kern="1200" dirty="0" smtClean="0">
                <a:solidFill>
                  <a:schemeClr val="tx1"/>
                </a:solidFill>
                <a:effectLst/>
                <a:latin typeface="+mn-lt"/>
                <a:ea typeface="+mn-ea"/>
                <a:cs typeface="+mn-cs"/>
              </a:rPr>
              <a:t>The salary for a bilingual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Coordinator is written into the grant when implementing all four program components. The cost dedicated to the planning and execution of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 is averaged at $3,000 for the amount of this person’s time that is dedicated to planning and organizing the Academy for the year prior to the event.</a:t>
            </a:r>
          </a:p>
          <a:p>
            <a:pPr marL="171450" lvl="0" indent="-171450">
              <a:buFont typeface="Arial" charset="0"/>
              <a:buChar char="•"/>
            </a:pPr>
            <a:r>
              <a:rPr lang="en-US" sz="1200" kern="1200" dirty="0" smtClean="0">
                <a:solidFill>
                  <a:schemeClr val="tx1"/>
                </a:solidFill>
                <a:effectLst/>
                <a:latin typeface="+mn-lt"/>
                <a:ea typeface="+mn-ea"/>
                <a:cs typeface="+mn-cs"/>
              </a:rPr>
              <a:t>The cost includes paying for a pair of bilingual college students for every team of 12 students participating in the Academy. These students act as camp counselors for the youth, focusing on helping youth understand the possibilities for higher education. In the past, this has cost approximately $100/staff member per day, or around $16/student per day. </a:t>
            </a:r>
          </a:p>
          <a:p>
            <a:pPr marL="171450" lvl="0" indent="-171450">
              <a:buFont typeface="Arial" charset="0"/>
              <a:buChar char="•"/>
            </a:pPr>
            <a:r>
              <a:rPr lang="en-US" sz="1200" kern="1200" dirty="0" smtClean="0">
                <a:solidFill>
                  <a:schemeClr val="tx1"/>
                </a:solidFill>
                <a:effectLst/>
                <a:latin typeface="+mn-lt"/>
                <a:ea typeface="+mn-ea"/>
                <a:cs typeface="+mn-cs"/>
              </a:rPr>
              <a:t>The largest cost of the Academy is the cost of housing and meals for the youth and staff. These costs will differ by college campus, but we average around $34/student per night for housing on campus and around $32/student per day for meals. For a three-day program, we would estimate a two-night stay per student and seven meals. </a:t>
            </a:r>
          </a:p>
          <a:p>
            <a:pPr marL="171450" lvl="0" indent="-171450">
              <a:buFont typeface="Arial" charset="0"/>
              <a:buChar char="•"/>
            </a:pPr>
            <a:r>
              <a:rPr lang="en-US" sz="1200" kern="1200" dirty="0" smtClean="0">
                <a:solidFill>
                  <a:schemeClr val="tx1"/>
                </a:solidFill>
                <a:effectLst/>
                <a:latin typeface="+mn-lt"/>
                <a:ea typeface="+mn-ea"/>
                <a:cs typeface="+mn-cs"/>
              </a:rPr>
              <a:t>The transportation budget includes getting the youth to and from the campus, and the use of vans for field trips outside of campus. This can be made possible for approximately $5/student per day. </a:t>
            </a:r>
          </a:p>
          <a:p>
            <a:pPr marL="171450" lvl="0" indent="-171450">
              <a:buFont typeface="Arial" charset="0"/>
              <a:buChar char="•"/>
            </a:pPr>
            <a:r>
              <a:rPr lang="en-US" sz="1200" kern="1200" dirty="0" smtClean="0">
                <a:solidFill>
                  <a:schemeClr val="tx1"/>
                </a:solidFill>
                <a:effectLst/>
                <a:latin typeface="+mn-lt"/>
                <a:ea typeface="+mn-ea"/>
                <a:cs typeface="+mn-cs"/>
              </a:rPr>
              <a:t>Supplies for educational activities and snacks needed between meals and in the evenings are approximately $13/student per day. </a:t>
            </a:r>
          </a:p>
          <a:p>
            <a:pPr marL="171450" lvl="0" indent="-171450">
              <a:buFont typeface="Arial" charset="0"/>
              <a:buChar char="•"/>
            </a:pPr>
            <a:r>
              <a:rPr lang="en-US" sz="1200" kern="1200" dirty="0" smtClean="0">
                <a:solidFill>
                  <a:schemeClr val="tx1"/>
                </a:solidFill>
                <a:effectLst/>
                <a:latin typeface="+mn-lt"/>
                <a:ea typeface="+mn-ea"/>
                <a:cs typeface="+mn-cs"/>
              </a:rPr>
              <a:t>The total cost for a three-day, two-night Summer Academy for 30 youth would thus be approximately $9,179. This cost could be much less depending on the cost of the salary for the Academy Leadership.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30</a:t>
            </a:fld>
            <a:endParaRPr lang="en-US"/>
          </a:p>
        </p:txBody>
      </p:sp>
    </p:spTree>
    <p:extLst>
      <p:ext uri="{BB962C8B-B14F-4D97-AF65-F5344CB8AC3E}">
        <p14:creationId xmlns:p14="http://schemas.microsoft.com/office/powerpoint/2010/main" val="1417717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Let’s now move on to how to implement the Summer Academy.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31</a:t>
            </a:fld>
            <a:endParaRPr lang="en-US"/>
          </a:p>
        </p:txBody>
      </p:sp>
    </p:spTree>
    <p:extLst>
      <p:ext uri="{BB962C8B-B14F-4D97-AF65-F5344CB8AC3E}">
        <p14:creationId xmlns:p14="http://schemas.microsoft.com/office/powerpoint/2010/main" val="165979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Remember, the two objectives for Summer Academy are:</a:t>
            </a:r>
          </a:p>
          <a:p>
            <a:r>
              <a:rPr lang="en-US" sz="1200" kern="1200" dirty="0" smtClean="0">
                <a:solidFill>
                  <a:schemeClr val="tx1"/>
                </a:solidFill>
                <a:effectLst/>
                <a:latin typeface="+mn-lt"/>
                <a:ea typeface="+mn-ea"/>
                <a:cs typeface="+mn-cs"/>
              </a:rPr>
              <a:t>1.     to give youth a college experience so that they can learn about the accessibility of going to college and choose to strive to achieve a college education; and  </a:t>
            </a:r>
          </a:p>
          <a:p>
            <a:r>
              <a:rPr lang="en-US" sz="1200" kern="1200" dirty="0" smtClean="0">
                <a:solidFill>
                  <a:schemeClr val="tx1"/>
                </a:solidFill>
                <a:effectLst/>
                <a:latin typeface="+mn-lt"/>
                <a:ea typeface="+mn-ea"/>
                <a:cs typeface="+mn-cs"/>
              </a:rPr>
              <a:t>2.     to provide youth access to the resources and experiences needed to guide their decision about their higher education options and future careers.</a:t>
            </a:r>
            <a:endParaRPr lang="en-US" b="0"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32</a:t>
            </a:fld>
            <a:endParaRPr lang="en-US"/>
          </a:p>
        </p:txBody>
      </p:sp>
    </p:spTree>
    <p:extLst>
      <p:ext uri="{BB962C8B-B14F-4D97-AF65-F5344CB8AC3E}">
        <p14:creationId xmlns:p14="http://schemas.microsoft.com/office/powerpoint/2010/main" val="1036396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order to achieve the objectives of Summer Academy, it’s important to identify a theme and goal(s) that will drive Academy. These will guide your partners as they focus on planning and implementing Academy.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example of a past Summer Academy theme was</a:t>
            </a:r>
            <a:r>
              <a:rPr lang="en-US" sz="1200" b="1" kern="1200" dirty="0" smtClean="0">
                <a:solidFill>
                  <a:schemeClr val="tx1"/>
                </a:solidFill>
                <a:effectLst/>
                <a:latin typeface="+mn-lt"/>
                <a:ea typeface="+mn-ea"/>
                <a:cs typeface="+mn-cs"/>
              </a:rPr>
              <a:t> DREAM-COMMIT-ACHIEVE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The goals included</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1. The youth identifying and putting a value on their dreams for themselves, their families, and their communities.</a:t>
            </a:r>
          </a:p>
          <a:p>
            <a:r>
              <a:rPr lang="en-US" sz="1200" kern="1200" dirty="0" smtClean="0">
                <a:solidFill>
                  <a:schemeClr val="tx1"/>
                </a:solidFill>
                <a:effectLst/>
                <a:latin typeface="+mn-lt"/>
                <a:ea typeface="+mn-ea"/>
                <a:cs typeface="+mn-cs"/>
              </a:rPr>
              <a:t>2. The youth learning that commitment leads to achieving their dreams. This commitment includes determination, perseverance, and passion.</a:t>
            </a:r>
          </a:p>
          <a:p>
            <a:r>
              <a:rPr lang="en-US" sz="1200" kern="1200" dirty="0" smtClean="0">
                <a:solidFill>
                  <a:schemeClr val="tx1"/>
                </a:solidFill>
                <a:effectLst/>
                <a:latin typeface="+mn-lt"/>
                <a:ea typeface="+mn-ea"/>
                <a:cs typeface="+mn-cs"/>
              </a:rPr>
              <a:t>3. The youth committing to achieving their personal, academic and community goals to bring them closer to their dreams.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33</a:t>
            </a:fld>
            <a:endParaRPr lang="en-US"/>
          </a:p>
        </p:txBody>
      </p:sp>
    </p:spTree>
    <p:extLst>
      <p:ext uri="{BB962C8B-B14F-4D97-AF65-F5344CB8AC3E}">
        <p14:creationId xmlns:p14="http://schemas.microsoft.com/office/powerpoint/2010/main" val="614957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Below you can see the important topics that Summer Academy leaders should build into the experience: </a:t>
            </a:r>
          </a:p>
          <a:p>
            <a:r>
              <a:rPr lang="en-US" sz="1200" kern="1200" dirty="0" smtClean="0">
                <a:solidFill>
                  <a:schemeClr val="tx1"/>
                </a:solidFill>
                <a:effectLst/>
                <a:latin typeface="+mn-lt"/>
                <a:ea typeface="+mn-ea"/>
                <a:cs typeface="+mn-cs"/>
              </a:rPr>
              <a:t> </a:t>
            </a:r>
          </a:p>
          <a:p>
            <a:pPr marL="171450" lvl="0" indent="-171450">
              <a:buFont typeface="Arial" charset="0"/>
              <a:buChar char="•"/>
            </a:pPr>
            <a:r>
              <a:rPr lang="en-US" sz="1200" kern="1200" dirty="0" smtClean="0">
                <a:solidFill>
                  <a:schemeClr val="tx1"/>
                </a:solidFill>
                <a:effectLst/>
                <a:latin typeface="+mn-lt"/>
                <a:ea typeface="+mn-ea"/>
                <a:cs typeface="+mn-cs"/>
              </a:rPr>
              <a:t>It’s important to get youth excited about the college experience. Let them know they will be attending classes like any other college student; learning about different degrees, careers, college options and how to pay for them; meeting professors and Latino college students; and touring the campus. </a:t>
            </a:r>
          </a:p>
          <a:p>
            <a:pPr marL="17145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Through conversations at Summer Academy, college students can give youth a glimpse of where they can be in a few years. Getting connected with both Latino and non-Latino college students allows youth to hear about the process of getting into college. Hearing it from Latino college students personalizes the possibility of making it to college. In North Carolina, college students are ‘Team Captains’. This means that a male and a female student together are assigned to interact with a group of 8 to 16 (depending on your Academy size) youth throughout the entire Summer Academy experience. Other college students are also invited to participate in panels, which may include students who are attending community colleges, private colleges and public colleges, and who are living at home or on campus. It’s important that different college journeys and experiences are shared with the youth. </a:t>
            </a:r>
          </a:p>
          <a:p>
            <a:pPr marL="17145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Giving youth the opportunity to step foot on a university campus and see it first-hand gives them a real life experience of what college is like. The goal is for college to no longer be a foreign environment to them; it should become an environment and experience they can talk about. If students are not staying in the dorms, make sure they get to see the rooms.  Touring all aspects of a college campus is key. Tours should also be interactive and fun. In North Carolina they have become a fun competitive activity, such as a scavenger hunt or modeling the </a:t>
            </a:r>
            <a:r>
              <a:rPr lang="en-US" sz="1200" i="1" kern="1200" dirty="0" smtClean="0">
                <a:solidFill>
                  <a:schemeClr val="tx1"/>
                </a:solidFill>
                <a:effectLst/>
                <a:latin typeface="+mn-lt"/>
                <a:ea typeface="+mn-ea"/>
                <a:cs typeface="+mn-cs"/>
              </a:rPr>
              <a:t>Amazing Race</a:t>
            </a:r>
            <a:r>
              <a:rPr lang="en-US" sz="1200" kern="1200" dirty="0" smtClean="0">
                <a:solidFill>
                  <a:schemeClr val="tx1"/>
                </a:solidFill>
                <a:effectLst/>
                <a:latin typeface="+mn-lt"/>
                <a:ea typeface="+mn-ea"/>
                <a:cs typeface="+mn-cs"/>
              </a:rPr>
              <a:t>.</a:t>
            </a:r>
          </a:p>
          <a:p>
            <a:pPr marL="17145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It’s very effective when the program partners with professors who lead hands-on and interactive classes that get students excited about specific majors. An extra bonus is when the professor is Latino(a), as it provides students with a role model who represents their culture. </a:t>
            </a:r>
          </a:p>
          <a:p>
            <a:pPr marL="171450" indent="-171450">
              <a:buFont typeface="Arial"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34</a:t>
            </a:fld>
            <a:endParaRPr lang="en-US"/>
          </a:p>
        </p:txBody>
      </p:sp>
    </p:spTree>
    <p:extLst>
      <p:ext uri="{BB962C8B-B14F-4D97-AF65-F5344CB8AC3E}">
        <p14:creationId xmlns:p14="http://schemas.microsoft.com/office/powerpoint/2010/main" val="62402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extra activities that have been effective in Summer Academies include:</a:t>
            </a:r>
          </a:p>
          <a:p>
            <a:pPr marL="171450" indent="-171450">
              <a:buFont typeface="Arial" charset="0"/>
              <a:buChar char="•"/>
            </a:pPr>
            <a:endParaRPr lang="en-US" sz="1200" kern="1200" dirty="0" smtClean="0">
              <a:solidFill>
                <a:schemeClr val="tx1"/>
              </a:solidFill>
              <a:effectLst/>
              <a:latin typeface="+mn-lt"/>
              <a:ea typeface="+mn-ea"/>
              <a:cs typeface="+mn-cs"/>
            </a:endParaRPr>
          </a:p>
          <a:p>
            <a:pPr marL="171450" lvl="0" indent="-171450">
              <a:buFont typeface="Arial" charset="0"/>
              <a:buChar char="•"/>
            </a:pPr>
            <a:r>
              <a:rPr lang="en-US" sz="1200" kern="1200" dirty="0" smtClean="0">
                <a:solidFill>
                  <a:schemeClr val="tx1"/>
                </a:solidFill>
                <a:effectLst/>
                <a:latin typeface="+mn-lt"/>
                <a:ea typeface="+mn-ea"/>
                <a:cs typeface="+mn-cs"/>
              </a:rPr>
              <a:t>Giving a project during evening hours for youth to share their Summer Academy experience with their community back home. For example, one group did a Science, Technology, Engineering, and Math (STEM) + Art (STEAM) focused project, where they developed a plan for how they would inform and provide resources to their community in the event of a natural disaster. The youth developed videos and toolkits to accomplish their tasks. Another project involved a sustainability mural made from soda plastic bottles; </a:t>
            </a:r>
          </a:p>
          <a:p>
            <a:pPr marL="171450" lvl="0" indent="-171450">
              <a:buFont typeface="Arial" charset="0"/>
              <a:buChar char="•"/>
            </a:pPr>
            <a:r>
              <a:rPr lang="en-US" sz="1200" kern="1200" dirty="0" smtClean="0">
                <a:solidFill>
                  <a:schemeClr val="tx1"/>
                </a:solidFill>
                <a:effectLst/>
                <a:latin typeface="+mn-lt"/>
                <a:ea typeface="+mn-ea"/>
                <a:cs typeface="+mn-cs"/>
              </a:rPr>
              <a:t>Holding a talent show for youth to showcase their talents and have fun together. Provide freedom and safe spaces for students to integrate their cultures and language, for example the spoken word performed in Spanish, singing or dancing to popular Latino artists;</a:t>
            </a:r>
          </a:p>
          <a:p>
            <a:pPr marL="171450" lvl="0" indent="-171450">
              <a:buFont typeface="Arial" charset="0"/>
              <a:buChar char="•"/>
            </a:pPr>
            <a:r>
              <a:rPr lang="en-US" sz="1200" kern="1200" dirty="0" smtClean="0">
                <a:solidFill>
                  <a:schemeClr val="tx1"/>
                </a:solidFill>
                <a:effectLst/>
                <a:latin typeface="+mn-lt"/>
                <a:ea typeface="+mn-ea"/>
                <a:cs typeface="+mn-cs"/>
              </a:rPr>
              <a:t>Holding a dance event at the end of Summer Academy for students and staff to have fun together. Again, allow students to select music that may represent their cultures and language, while still making sure it’s appropriate;</a:t>
            </a:r>
          </a:p>
          <a:p>
            <a:pPr marL="171450" lvl="0" indent="-171450">
              <a:buFont typeface="Arial" charset="0"/>
              <a:buChar char="•"/>
            </a:pPr>
            <a:r>
              <a:rPr lang="en-US" sz="1200" kern="1200" dirty="0" smtClean="0">
                <a:solidFill>
                  <a:schemeClr val="tx1"/>
                </a:solidFill>
                <a:effectLst/>
                <a:latin typeface="+mn-lt"/>
                <a:ea typeface="+mn-ea"/>
                <a:cs typeface="+mn-cs"/>
              </a:rPr>
              <a:t>Building in time at the start and end of Academy to bring in a keynote speaker who identifies as a Latino(a) professional and has made great achievements in their community as an individual and/or professional. Alternatively, select a high-achieving Latino(a) college student who has not only been an example of a model student, but who has also used their time in college to give back to their community, or who has been recognized for his/her achievements in and out of the classroom; </a:t>
            </a:r>
          </a:p>
          <a:p>
            <a:pPr marL="171450" lvl="0" indent="-171450">
              <a:buFont typeface="Arial" charset="0"/>
              <a:buChar char="•"/>
            </a:pPr>
            <a:r>
              <a:rPr lang="en-US" sz="1200" kern="1200" dirty="0" smtClean="0">
                <a:solidFill>
                  <a:schemeClr val="tx1"/>
                </a:solidFill>
                <a:effectLst/>
                <a:latin typeface="+mn-lt"/>
                <a:ea typeface="+mn-ea"/>
                <a:cs typeface="+mn-cs"/>
              </a:rPr>
              <a:t>Incorporate night discussion topics into the students’ schedule to give them an opportunity to debrief about the day and their experiences. This keeps them busy until they go to bed;</a:t>
            </a:r>
          </a:p>
          <a:p>
            <a:pPr marL="171450" lvl="0" indent="-171450">
              <a:buFont typeface="Arial" charset="0"/>
              <a:buChar char="•"/>
            </a:pPr>
            <a:r>
              <a:rPr lang="en-US" sz="1200" kern="1200" dirty="0" smtClean="0">
                <a:solidFill>
                  <a:schemeClr val="tx1"/>
                </a:solidFill>
                <a:effectLst/>
                <a:latin typeface="+mn-lt"/>
                <a:ea typeface="+mn-ea"/>
                <a:cs typeface="+mn-cs"/>
              </a:rPr>
              <a:t>Organizing a Latino professional panel from</a:t>
            </a:r>
            <a:r>
              <a:rPr lang="en-US" sz="1200" kern="1200" baseline="0" dirty="0" smtClean="0">
                <a:solidFill>
                  <a:schemeClr val="tx1"/>
                </a:solidFill>
                <a:effectLst/>
                <a:latin typeface="+mn-lt"/>
                <a:ea typeface="+mn-ea"/>
                <a:cs typeface="+mn-cs"/>
              </a:rPr>
              <a:t> various careers. This will allow students to learn about many career options </a:t>
            </a:r>
            <a:r>
              <a:rPr lang="en-US" sz="1200" kern="1200" dirty="0" smtClean="0">
                <a:solidFill>
                  <a:schemeClr val="tx1"/>
                </a:solidFill>
                <a:effectLst/>
                <a:latin typeface="+mn-lt"/>
                <a:ea typeface="+mn-ea"/>
                <a:cs typeface="+mn-cs"/>
              </a:rPr>
              <a:t>  </a:t>
            </a:r>
          </a:p>
          <a:p>
            <a:pPr marL="171450" lvl="0" indent="-171450">
              <a:buFont typeface="Arial" charset="0"/>
              <a:buChar char="•"/>
            </a:pPr>
            <a:r>
              <a:rPr lang="en-US" sz="1200" kern="1200" dirty="0" smtClean="0">
                <a:solidFill>
                  <a:schemeClr val="tx1"/>
                </a:solidFill>
                <a:effectLst/>
                <a:latin typeface="+mn-lt"/>
                <a:ea typeface="+mn-ea"/>
                <a:cs typeface="+mn-cs"/>
              </a:rPr>
              <a:t>Introducing students to a variety of topics such as public speaking, teamwork and cultural identity, where youth are able to connect with the benefits of identifying with two cultures and are exposed to leadership development to broaden their knowledge and gain new skills; and</a:t>
            </a:r>
          </a:p>
          <a:p>
            <a:pPr marL="171450" lvl="0" indent="-171450">
              <a:buFont typeface="Arial" charset="0"/>
              <a:buChar char="•"/>
            </a:pPr>
            <a:r>
              <a:rPr lang="en-US" sz="1200" kern="1200" dirty="0" smtClean="0">
                <a:solidFill>
                  <a:schemeClr val="tx1"/>
                </a:solidFill>
                <a:effectLst/>
                <a:latin typeface="+mn-lt"/>
                <a:ea typeface="+mn-ea"/>
                <a:cs typeface="+mn-cs"/>
              </a:rPr>
              <a:t>Exposing students to health and wellness opportunities on a campus to emphasize establishing healthy habits in college.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35</a:t>
            </a:fld>
            <a:endParaRPr lang="en-US"/>
          </a:p>
        </p:txBody>
      </p:sp>
    </p:spTree>
    <p:extLst>
      <p:ext uri="{BB962C8B-B14F-4D97-AF65-F5344CB8AC3E}">
        <p14:creationId xmlns:p14="http://schemas.microsoft.com/office/powerpoint/2010/main" val="62402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TO SAY: </a:t>
            </a:r>
          </a:p>
          <a:p>
            <a:r>
              <a:rPr lang="en-US" sz="1200" kern="1200" dirty="0" smtClean="0">
                <a:solidFill>
                  <a:schemeClr val="tx1"/>
                </a:solidFill>
                <a:effectLst/>
                <a:latin typeface="+mn-lt"/>
                <a:ea typeface="+mn-ea"/>
                <a:cs typeface="+mn-cs"/>
              </a:rPr>
              <a:t>Let’s look at sample</a:t>
            </a:r>
            <a:r>
              <a:rPr lang="en-US" sz="1200" kern="1200" baseline="0" dirty="0" smtClean="0">
                <a:solidFill>
                  <a:schemeClr val="tx1"/>
                </a:solidFill>
                <a:effectLst/>
                <a:latin typeface="+mn-lt"/>
                <a:ea typeface="+mn-ea"/>
                <a:cs typeface="+mn-cs"/>
              </a:rPr>
              <a:t> schedule for </a:t>
            </a:r>
            <a:r>
              <a:rPr lang="en-US" sz="1200" u="sng" kern="1200" baseline="0" dirty="0" smtClean="0">
                <a:solidFill>
                  <a:schemeClr val="tx1"/>
                </a:solidFill>
                <a:effectLst/>
                <a:latin typeface="+mn-lt"/>
                <a:ea typeface="+mn-ea"/>
                <a:cs typeface="+mn-cs"/>
              </a:rPr>
              <a:t>Summer</a:t>
            </a:r>
            <a:r>
              <a:rPr lang="en-US" sz="1200" kern="1200" baseline="0" dirty="0" smtClean="0">
                <a:solidFill>
                  <a:schemeClr val="tx1"/>
                </a:solidFill>
                <a:effectLst/>
                <a:latin typeface="+mn-lt"/>
                <a:ea typeface="+mn-ea"/>
                <a:cs typeface="+mn-cs"/>
              </a:rPr>
              <a:t> Academy.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36</a:t>
            </a:fld>
            <a:endParaRPr lang="en-US"/>
          </a:p>
        </p:txBody>
      </p:sp>
    </p:spTree>
    <p:extLst>
      <p:ext uri="{BB962C8B-B14F-4D97-AF65-F5344CB8AC3E}">
        <p14:creationId xmlns:p14="http://schemas.microsoft.com/office/powerpoint/2010/main" val="1693626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a sample schedule of a five-day Academy in North Carolina which hosted around 130 student participants. The schedule that was handed out to you is one with the titles of the classes which followed this layout.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Monday</a:t>
            </a:r>
            <a:r>
              <a:rPr lang="en-US" sz="1200" kern="1200" dirty="0" smtClean="0">
                <a:solidFill>
                  <a:schemeClr val="tx1"/>
                </a:solidFill>
                <a:effectLst/>
                <a:latin typeface="+mn-lt"/>
                <a:ea typeface="+mn-ea"/>
                <a:cs typeface="+mn-cs"/>
              </a:rPr>
              <a:t> starts off Academy with registration, lunch, remarks by leadership and a keynote speaker. Invite someone from the university campus to welcome the students. We finish the day with a tour of the campus and a female/male discussion on a given topic. Team captains have time with their team to get to know each other better.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Tuesday</a:t>
            </a:r>
            <a:r>
              <a:rPr lang="en-US" sz="1200" kern="1200" dirty="0" smtClean="0">
                <a:solidFill>
                  <a:schemeClr val="tx1"/>
                </a:solidFill>
                <a:effectLst/>
                <a:latin typeface="+mn-lt"/>
                <a:ea typeface="+mn-ea"/>
                <a:cs typeface="+mn-cs"/>
              </a:rPr>
              <a:t> starts the interactive classes. In this schedule you will see classes on STEM, design and textiles, forensics, and an introduction to the week-long project. The day ends with a college fair, where college representatives from different institutions are invited to share their information with students. Students then have project time and end with night discussions.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Wednesday</a:t>
            </a:r>
            <a:r>
              <a:rPr lang="en-US" sz="1200" kern="1200" dirty="0" smtClean="0">
                <a:solidFill>
                  <a:schemeClr val="tx1"/>
                </a:solidFill>
                <a:effectLst/>
                <a:latin typeface="+mn-lt"/>
                <a:ea typeface="+mn-ea"/>
                <a:cs typeface="+mn-cs"/>
              </a:rPr>
              <a:t> begins with fitness and wellness classes, followed by classes focused on what is needed to get into college. The day ends with a college student panel, project time, and night discussions.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Thursday</a:t>
            </a:r>
            <a:r>
              <a:rPr lang="en-US" sz="1200" kern="1200" dirty="0" smtClean="0">
                <a:solidFill>
                  <a:schemeClr val="tx1"/>
                </a:solidFill>
                <a:effectLst/>
                <a:latin typeface="+mn-lt"/>
                <a:ea typeface="+mn-ea"/>
                <a:cs typeface="+mn-cs"/>
              </a:rPr>
              <a:t> starts with an inspirational movie (e.g. </a:t>
            </a:r>
            <a:r>
              <a:rPr lang="en-US" sz="1200" i="1" kern="1200" dirty="0" smtClean="0">
                <a:solidFill>
                  <a:schemeClr val="tx1"/>
                </a:solidFill>
                <a:effectLst/>
                <a:latin typeface="+mn-lt"/>
                <a:ea typeface="+mn-ea"/>
                <a:cs typeface="+mn-cs"/>
              </a:rPr>
              <a:t>McFarland USA)</a:t>
            </a:r>
            <a:r>
              <a:rPr lang="en-US" sz="1200" kern="1200" dirty="0" smtClean="0">
                <a:solidFill>
                  <a:schemeClr val="tx1"/>
                </a:solidFill>
                <a:effectLst/>
                <a:latin typeface="+mn-lt"/>
                <a:ea typeface="+mn-ea"/>
                <a:cs typeface="+mn-cs"/>
              </a:rPr>
              <a:t>, after which students are given time to discuss the movie. The day continues with classes that focus on identity, leadership, and 4-H. The night ends with a talent show, dance/games and discussion time.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Friday</a:t>
            </a:r>
            <a:r>
              <a:rPr lang="en-US" sz="1200" kern="1200" dirty="0" smtClean="0">
                <a:solidFill>
                  <a:schemeClr val="tx1"/>
                </a:solidFill>
                <a:effectLst/>
                <a:latin typeface="+mn-lt"/>
                <a:ea typeface="+mn-ea"/>
                <a:cs typeface="+mn-cs"/>
              </a:rPr>
              <a:t> is a short but important day to reflect on the week’s experiences, including connections made between college students, staff, and youth. Youth also present their team projects. Program staff lead the closing ceremony and Academy ends with lunch and check-out.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to Trainer:</a:t>
            </a:r>
            <a:r>
              <a:rPr lang="en-US" sz="1200" kern="1200" dirty="0" smtClean="0">
                <a:solidFill>
                  <a:schemeClr val="tx1"/>
                </a:solidFill>
                <a:effectLst/>
                <a:latin typeface="+mn-lt"/>
                <a:ea typeface="+mn-ea"/>
                <a:cs typeface="+mn-cs"/>
              </a:rPr>
              <a:t> Provide a copy of the complete sample schedule included with this module. Make sure you have a copy as you discuss this slide as it provides a more detailed schedule from the one on the screen.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37</a:t>
            </a:fld>
            <a:endParaRPr lang="en-US"/>
          </a:p>
        </p:txBody>
      </p:sp>
    </p:spTree>
    <p:extLst>
      <p:ext uri="{BB962C8B-B14F-4D97-AF65-F5344CB8AC3E}">
        <p14:creationId xmlns:p14="http://schemas.microsoft.com/office/powerpoint/2010/main" val="3576923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experience of Summer Academy gives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an opportunity to experience the life of a college student in a real and memorable way. It’s a safe space for them to share their cultural similarities and see the opportunities available to them for achieving higher education.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2CB912-6858-B944-A562-58FC6A6AD35F}" type="slidenum">
              <a:rPr lang="en-US" smtClean="0"/>
              <a:pPr/>
              <a:t>38</a:t>
            </a:fld>
            <a:endParaRPr lang="en-US"/>
          </a:p>
        </p:txBody>
      </p:sp>
    </p:spTree>
    <p:extLst>
      <p:ext uri="{BB962C8B-B14F-4D97-AF65-F5344CB8AC3E}">
        <p14:creationId xmlns:p14="http://schemas.microsoft.com/office/powerpoint/2010/main" val="3354070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College students have a lasting impact because they are positive role models and mentors for youth for the duration of Summer Academy. Through their relationships with youth, college students show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 that they, too, can make it to college.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North Carolina, strong mentoring relationships have been established during Summer Academies as college students continue to volunteer in the program as mentors to the students they connected with during Academy.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39</a:t>
            </a:fld>
            <a:endParaRPr lang="en-US"/>
          </a:p>
        </p:txBody>
      </p:sp>
    </p:spTree>
    <p:extLst>
      <p:ext uri="{BB962C8B-B14F-4D97-AF65-F5344CB8AC3E}">
        <p14:creationId xmlns:p14="http://schemas.microsoft.com/office/powerpoint/2010/main" val="36843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four components are:</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Family Engagement. </a:t>
            </a:r>
            <a:r>
              <a:rPr lang="en-US" sz="1200" kern="1200" dirty="0" smtClean="0">
                <a:solidFill>
                  <a:schemeClr val="tx1"/>
                </a:solidFill>
                <a:effectLst/>
                <a:latin typeface="+mn-lt"/>
                <a:ea typeface="+mn-ea"/>
                <a:cs typeface="+mn-cs"/>
              </a:rPr>
              <a:t>You’ll remember this includes a 5-week Middle School Family Engagement Workshop Curriculum, a 6-week High School Curriculum, and Family Nights following the workshops. </a:t>
            </a:r>
          </a:p>
          <a:p>
            <a:r>
              <a:rPr lang="en-US" sz="1200" b="1" kern="1200" dirty="0" smtClean="0">
                <a:solidFill>
                  <a:schemeClr val="tx1"/>
                </a:solidFill>
                <a:effectLst/>
                <a:latin typeface="+mn-lt"/>
                <a:ea typeface="+mn-ea"/>
                <a:cs typeface="+mn-cs"/>
              </a:rPr>
              <a:t>2. 4-H Clubs. </a:t>
            </a:r>
            <a:r>
              <a:rPr lang="en-US" sz="1200" kern="1200" dirty="0" smtClean="0">
                <a:solidFill>
                  <a:schemeClr val="tx1"/>
                </a:solidFill>
                <a:effectLst/>
                <a:latin typeface="+mn-lt"/>
                <a:ea typeface="+mn-ea"/>
                <a:cs typeface="+mn-cs"/>
              </a:rPr>
              <a:t>In clubs,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youth meet after school twice a month and connect 4-H curricula and activities to their academic success. </a:t>
            </a:r>
          </a:p>
          <a:p>
            <a:r>
              <a:rPr lang="en-US" sz="1200" b="1" kern="1200" dirty="0" smtClean="0">
                <a:solidFill>
                  <a:schemeClr val="tx1"/>
                </a:solidFill>
                <a:effectLst/>
                <a:latin typeface="+mn-lt"/>
                <a:ea typeface="+mn-ea"/>
                <a:cs typeface="+mn-cs"/>
              </a:rPr>
              <a:t>3. Success Coaching and Mentoring. </a:t>
            </a:r>
            <a:r>
              <a:rPr lang="en-US" sz="1200" kern="1200" dirty="0" smtClean="0">
                <a:solidFill>
                  <a:schemeClr val="tx1"/>
                </a:solidFill>
                <a:effectLst/>
                <a:latin typeface="+mn-lt"/>
                <a:ea typeface="+mn-ea"/>
                <a:cs typeface="+mn-cs"/>
              </a:rPr>
              <a:t>This one-on-one structure provides youth with yet another important resource to support their academic success. </a:t>
            </a:r>
          </a:p>
          <a:p>
            <a:r>
              <a:rPr lang="en-US" sz="1200" b="1" kern="1200" dirty="0" smtClean="0">
                <a:solidFill>
                  <a:schemeClr val="tx1"/>
                </a:solidFill>
                <a:effectLst/>
                <a:latin typeface="+mn-lt"/>
                <a:ea typeface="+mn-ea"/>
                <a:cs typeface="+mn-cs"/>
              </a:rPr>
              <a:t>4. Summer Programing. </a:t>
            </a:r>
            <a:r>
              <a:rPr lang="en-US" sz="1200" kern="1200" dirty="0" smtClean="0">
                <a:solidFill>
                  <a:schemeClr val="tx1"/>
                </a:solidFill>
                <a:effectLst/>
                <a:latin typeface="+mn-lt"/>
                <a:ea typeface="+mn-ea"/>
                <a:cs typeface="+mn-cs"/>
              </a:rPr>
              <a:t>This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gives youth a taste of the college experience. You will learn more about Summer Academy in the following slides.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All four components have been created using research-based best practices and are driven by the needs of families. Let’s go to the next review question.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a:t>
            </a:fld>
            <a:endParaRPr lang="en-US" dirty="0"/>
          </a:p>
        </p:txBody>
      </p:sp>
    </p:spTree>
    <p:extLst>
      <p:ext uri="{BB962C8B-B14F-4D97-AF65-F5344CB8AC3E}">
        <p14:creationId xmlns:p14="http://schemas.microsoft.com/office/powerpoint/2010/main" val="1389588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Lasting memories and relationships are made during Academy; there is power in experiencing something with a group of people. Academy provides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a:t>
            </a:r>
            <a:r>
              <a:rPr lang="en-US" sz="1200" kern="1200" baseline="0" dirty="0" smtClean="0">
                <a:solidFill>
                  <a:schemeClr val="tx1"/>
                </a:solidFill>
                <a:effectLst/>
                <a:latin typeface="+mn-lt"/>
                <a:ea typeface="+mn-ea"/>
                <a:cs typeface="+mn-cs"/>
              </a:rPr>
              <a:t> youth an opportunity to celebrate their identity as Latinos and to see the diversity they bring to their communities as an asset worth embracing. At the end of Academy youth have expressed the positive impact and encouragement in being around others with similar backgrounds.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North Carolina, Summer Academy has grown to include up to nine counties, and students from the different counties stay in touch with each other. Strong bonds are established such that when one community suffers due to a natural disaster,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youth from other counties raise funds or collect supplies to support the families who have been affected.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40</a:t>
            </a:fld>
            <a:endParaRPr lang="en-US"/>
          </a:p>
        </p:txBody>
      </p:sp>
    </p:spTree>
    <p:extLst>
      <p:ext uri="{BB962C8B-B14F-4D97-AF65-F5344CB8AC3E}">
        <p14:creationId xmlns:p14="http://schemas.microsoft.com/office/powerpoint/2010/main" val="669622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now move onto the last topic in this module: Why Summer Academy works.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41</a:t>
            </a:fld>
            <a:endParaRPr lang="en-US"/>
          </a:p>
        </p:txBody>
      </p:sp>
    </p:spTree>
    <p:extLst>
      <p:ext uri="{BB962C8B-B14F-4D97-AF65-F5344CB8AC3E}">
        <p14:creationId xmlns:p14="http://schemas.microsoft.com/office/powerpoint/2010/main" val="165979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the list we created at the beginning of the module on why we believed Summer Academy was an important component?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2008 report by the Pell Institute on college success for low-income and first-generation students highlighted individual elements that shape college success. The report showed that access to the following resources supports college success:</a:t>
            </a:r>
          </a:p>
          <a:p>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Financial aid workshops.</a:t>
            </a:r>
          </a:p>
          <a:p>
            <a:pPr marL="171450" indent="-171450">
              <a:buFont typeface="Arial"/>
              <a:buChar char="•"/>
            </a:pPr>
            <a:r>
              <a:rPr lang="en-US" sz="1200" kern="1200" dirty="0" smtClean="0">
                <a:solidFill>
                  <a:schemeClr val="tx1"/>
                </a:solidFill>
                <a:effectLst/>
                <a:latin typeface="+mn-lt"/>
                <a:ea typeface="+mn-ea"/>
                <a:cs typeface="+mn-cs"/>
              </a:rPr>
              <a:t>Exposure to college living. </a:t>
            </a:r>
          </a:p>
          <a:p>
            <a:pPr marL="171450" indent="-171450">
              <a:buFont typeface="Arial"/>
              <a:buChar char="•"/>
            </a:pPr>
            <a:r>
              <a:rPr lang="en-US" sz="1200" kern="1200" dirty="0" smtClean="0">
                <a:solidFill>
                  <a:schemeClr val="tx1"/>
                </a:solidFill>
                <a:effectLst/>
                <a:latin typeface="+mn-lt"/>
                <a:ea typeface="+mn-ea"/>
                <a:cs typeface="+mn-cs"/>
              </a:rPr>
              <a:t>Academic advising. </a:t>
            </a:r>
          </a:p>
          <a:p>
            <a:pPr marL="171450" indent="-171450">
              <a:buFont typeface="Arial"/>
              <a:buChar char="•"/>
            </a:pPr>
            <a:r>
              <a:rPr lang="en-US" sz="1200" kern="1200" dirty="0" smtClean="0">
                <a:solidFill>
                  <a:schemeClr val="tx1"/>
                </a:solidFill>
                <a:effectLst/>
                <a:latin typeface="+mn-lt"/>
                <a:ea typeface="+mn-ea"/>
                <a:cs typeface="+mn-cs"/>
              </a:rPr>
              <a:t>Validation of their belonging on a college campus.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From this report, it</a:t>
            </a:r>
            <a:r>
              <a:rPr lang="en-US" sz="1200" kern="1200" baseline="0" dirty="0" smtClean="0">
                <a:solidFill>
                  <a:schemeClr val="tx1"/>
                </a:solidFill>
                <a:effectLst/>
                <a:latin typeface="+mn-lt"/>
                <a:ea typeface="+mn-ea"/>
                <a:cs typeface="+mn-cs"/>
              </a:rPr>
              <a:t> is obvious </a:t>
            </a:r>
            <a:r>
              <a:rPr lang="en-US" sz="1200" kern="1200" dirty="0" smtClean="0">
                <a:solidFill>
                  <a:schemeClr val="tx1"/>
                </a:solidFill>
                <a:effectLst/>
                <a:latin typeface="+mn-lt"/>
                <a:ea typeface="+mn-ea"/>
                <a:cs typeface="+mn-cs"/>
              </a:rPr>
              <a:t>that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 experience contributes to the positive attainment of a higher education, as it includes all of the above listed elements.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to Trainer: </a:t>
            </a:r>
            <a:r>
              <a:rPr lang="en-US" sz="1200" b="0" kern="1200" dirty="0" smtClean="0">
                <a:solidFill>
                  <a:schemeClr val="tx1"/>
                </a:solidFill>
                <a:effectLst/>
                <a:latin typeface="+mn-lt"/>
                <a:ea typeface="+mn-ea"/>
                <a:cs typeface="+mn-cs"/>
              </a:rPr>
              <a:t>Have participants</a:t>
            </a:r>
            <a:r>
              <a:rPr lang="en-US" sz="1200" b="0" kern="1200" baseline="0" dirty="0" smtClean="0">
                <a:solidFill>
                  <a:schemeClr val="tx1"/>
                </a:solidFill>
                <a:effectLst/>
                <a:latin typeface="+mn-lt"/>
                <a:ea typeface="+mn-ea"/>
                <a:cs typeface="+mn-cs"/>
              </a:rPr>
              <a:t> recall the list the created at the beginning of the module and make correlation with the report discussed in this slide. </a:t>
            </a:r>
            <a:r>
              <a:rPr lang="en-US" sz="1200" kern="1200" dirty="0" smtClean="0">
                <a:solidFill>
                  <a:schemeClr val="tx1"/>
                </a:solidFill>
                <a:effectLst/>
                <a:latin typeface="+mn-lt"/>
                <a:ea typeface="+mn-ea"/>
                <a:cs typeface="+mn-cs"/>
              </a:rPr>
              <a:t>If participants are interested in reading this particular Pell Institute report, you can provide the link (</a:t>
            </a:r>
            <a:r>
              <a:rPr lang="en-US" sz="1200" u="sng" kern="1200" dirty="0" smtClean="0">
                <a:solidFill>
                  <a:schemeClr val="tx1"/>
                </a:solidFill>
                <a:effectLst/>
                <a:latin typeface="+mn-lt"/>
                <a:ea typeface="+mn-ea"/>
                <a:cs typeface="+mn-cs"/>
                <a:hlinkClick r:id="rId3"/>
              </a:rPr>
              <a:t>http://files.eric.ed.gov/fulltext/ED504448.pdf</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42</a:t>
            </a:fld>
            <a:endParaRPr lang="en-US"/>
          </a:p>
        </p:txBody>
      </p:sp>
    </p:spTree>
    <p:extLst>
      <p:ext uri="{BB962C8B-B14F-4D97-AF65-F5344CB8AC3E}">
        <p14:creationId xmlns:p14="http://schemas.microsoft.com/office/powerpoint/2010/main" val="3381545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go back to why this type of experience is important for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youth.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January 2014, the Executive Office of the President revealed promising models and a call to action report entitled, </a:t>
            </a:r>
            <a:r>
              <a:rPr lang="en-US" sz="1200" i="1" kern="1200" dirty="0" smtClean="0">
                <a:solidFill>
                  <a:schemeClr val="tx1"/>
                </a:solidFill>
                <a:effectLst/>
                <a:latin typeface="+mn-lt"/>
                <a:ea typeface="+mn-ea"/>
                <a:cs typeface="+mn-cs"/>
              </a:rPr>
              <a:t>Increasing College Opportunity for Low-Income Student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report identified summer enrichment programs like Summer Academy as being promising interventions that can guide first generation and low-income potential college students, as they help them to explore the idea of higher education and promote a strong college-going culture.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https://</a:t>
            </a:r>
            <a:r>
              <a:rPr lang="en-US" sz="1200" kern="1200" dirty="0" err="1" smtClean="0">
                <a:solidFill>
                  <a:schemeClr val="tx1"/>
                </a:solidFill>
                <a:effectLst/>
                <a:latin typeface="+mn-lt"/>
                <a:ea typeface="+mn-ea"/>
                <a:cs typeface="+mn-cs"/>
              </a:rPr>
              <a:t>obamawhitehouse.archives.gov</a:t>
            </a:r>
            <a:r>
              <a:rPr lang="en-US" sz="1200" kern="1200" dirty="0" smtClean="0">
                <a:solidFill>
                  <a:schemeClr val="tx1"/>
                </a:solidFill>
                <a:effectLst/>
                <a:latin typeface="+mn-lt"/>
                <a:ea typeface="+mn-ea"/>
                <a:cs typeface="+mn-cs"/>
              </a:rPr>
              <a:t>/sites/default/files/docs/increasing_college_opportunity_for_low-income_students_report.pdf</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years that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has been in existence, the majority of its youth have come from low-income homes and identify as future first generation college students.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Summer Academy provides students who have a common background and culture with an opportunity to step into a college student’s world.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43</a:t>
            </a:fld>
            <a:endParaRPr lang="en-US"/>
          </a:p>
        </p:txBody>
      </p:sp>
    </p:spTree>
    <p:extLst>
      <p:ext uri="{BB962C8B-B14F-4D97-AF65-F5344CB8AC3E}">
        <p14:creationId xmlns:p14="http://schemas.microsoft.com/office/powerpoint/2010/main" val="1644523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hear first from youth who have experienced Summer Academy.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44</a:t>
            </a:fld>
            <a:endParaRPr lang="en-US"/>
          </a:p>
        </p:txBody>
      </p:sp>
    </p:spTree>
    <p:extLst>
      <p:ext uri="{BB962C8B-B14F-4D97-AF65-F5344CB8AC3E}">
        <p14:creationId xmlns:p14="http://schemas.microsoft.com/office/powerpoint/2010/main" val="2061463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Leslie Hernandez, a 15-year-old in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had this to say about her Summer</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Academy experience: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Academy has impacted me as a Latina. I met other Latino individuals who have been successful in their life. Academy motivated me to continue my education after high-school, to earn a four-year Bachelor's degree, and continue to strive as a leader in my community.”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45</a:t>
            </a:fld>
            <a:endParaRPr lang="en-US"/>
          </a:p>
        </p:txBody>
      </p:sp>
    </p:spTree>
    <p:extLst>
      <p:ext uri="{BB962C8B-B14F-4D97-AF65-F5344CB8AC3E}">
        <p14:creationId xmlns:p14="http://schemas.microsoft.com/office/powerpoint/2010/main" val="1834513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br>
              <a:rPr lang="en-US" sz="1200" b="1"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Mayron</a:t>
            </a:r>
            <a:r>
              <a:rPr lang="en-US" sz="1200" kern="1200" dirty="0" smtClean="0">
                <a:solidFill>
                  <a:schemeClr val="tx1"/>
                </a:solidFill>
                <a:effectLst/>
                <a:latin typeface="+mn-lt"/>
                <a:ea typeface="+mn-ea"/>
                <a:cs typeface="+mn-cs"/>
              </a:rPr>
              <a:t> Cordon has this to say about his Summer Academy experience: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liked Academy because it surrounded me with new experiences, new places, and new people to interact with.  The best part was making a newscast (STEM Project), where we as a group came up with a problem and shared the best solution in the world.”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46</a:t>
            </a:fld>
            <a:endParaRPr lang="en-US"/>
          </a:p>
        </p:txBody>
      </p:sp>
    </p:spTree>
    <p:extLst>
      <p:ext uri="{BB962C8B-B14F-4D97-AF65-F5344CB8AC3E}">
        <p14:creationId xmlns:p14="http://schemas.microsoft.com/office/powerpoint/2010/main" val="1886774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endParaRPr lang="en-US" dirty="0" smtClean="0"/>
          </a:p>
          <a:p>
            <a:r>
              <a:rPr lang="en-US" sz="1200" kern="1200" dirty="0" smtClean="0">
                <a:solidFill>
                  <a:schemeClr val="tx1"/>
                </a:solidFill>
                <a:effectLst/>
                <a:latin typeface="+mn-lt"/>
                <a:ea typeface="+mn-ea"/>
                <a:cs typeface="+mn-cs"/>
              </a:rPr>
              <a:t>Jasmine </a:t>
            </a:r>
            <a:r>
              <a:rPr lang="en-US" sz="1200" kern="1200" dirty="0" err="1" smtClean="0">
                <a:solidFill>
                  <a:schemeClr val="tx1"/>
                </a:solidFill>
                <a:effectLst/>
                <a:latin typeface="+mn-lt"/>
                <a:ea typeface="+mn-ea"/>
                <a:cs typeface="+mn-cs"/>
              </a:rPr>
              <a:t>Noyola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“Attending Academy has helped me see that I have a purpose to go to college. It has shown me how to write essays and what I need to improve to go to college.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Summer Academy is fun and an amazing one-week stay at NC State where we get to do what college people do.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Summer Academy has driven me to achieve my goals in high school, go to the community college, and get a degree in the career I want.”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47</a:t>
            </a:fld>
            <a:endParaRPr lang="en-US"/>
          </a:p>
        </p:txBody>
      </p:sp>
    </p:spTree>
    <p:extLst>
      <p:ext uri="{BB962C8B-B14F-4D97-AF65-F5344CB8AC3E}">
        <p14:creationId xmlns:p14="http://schemas.microsoft.com/office/powerpoint/2010/main" val="1834513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endParaRPr lang="en-US" dirty="0" smtClean="0"/>
          </a:p>
          <a:p>
            <a:endParaRPr lang="en-US" dirty="0" smtClean="0"/>
          </a:p>
          <a:p>
            <a:pPr marL="0" indent="0">
              <a:buNone/>
            </a:pPr>
            <a:r>
              <a:rPr lang="en-US" dirty="0" smtClean="0"/>
              <a:t>Diana </a:t>
            </a:r>
            <a:r>
              <a:rPr lang="en-US" dirty="0" err="1" smtClean="0"/>
              <a:t>Urieta</a:t>
            </a:r>
            <a:r>
              <a:rPr lang="en-US" dirty="0" smtClean="0"/>
              <a:t> states: “Academy gives Latino youth a real vision of college life. Meeting and building relationships with Latino college students especially empowers the youth to believe that they, too, can go to college. In the end, Academy is an experience that youth can take back to their communities; they can be the voices in their communities that share what the college experience looks like.”</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resources are available it is highly encourage that a slideshow of pictures or a video be made for each academy you implement. It is a tool you can use to share with partners, funders, families, and your 4-H community. </a:t>
            </a:r>
            <a:endParaRPr lang="en-US" dirty="0" smtClean="0"/>
          </a:p>
          <a:p>
            <a:pPr marL="0" indent="0">
              <a:buNone/>
            </a:pPr>
            <a:endParaRPr lang="en-US" dirty="0" smtClean="0"/>
          </a:p>
          <a:p>
            <a:pPr marL="0" indent="0">
              <a:buNone/>
            </a:pPr>
            <a:endParaRPr lang="en-US" dirty="0" smtClean="0"/>
          </a:p>
          <a:p>
            <a:pPr marL="0" indent="0">
              <a:buNone/>
            </a:pPr>
            <a:r>
              <a:rPr lang="en-US" dirty="0" smtClean="0"/>
              <a:t>Let’s finish</a:t>
            </a:r>
            <a:r>
              <a:rPr lang="en-US" baseline="0" dirty="0" smtClean="0"/>
              <a:t> this module with an Academy video from North Carolina.</a:t>
            </a:r>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48</a:t>
            </a:fld>
            <a:endParaRPr lang="en-US"/>
          </a:p>
        </p:txBody>
      </p:sp>
    </p:spTree>
    <p:extLst>
      <p:ext uri="{BB962C8B-B14F-4D97-AF65-F5344CB8AC3E}">
        <p14:creationId xmlns:p14="http://schemas.microsoft.com/office/powerpoint/2010/main" val="900164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now watch a video that captures Summer Academy in North Carolina.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https://vimeo.com/142824104</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49</a:t>
            </a:fld>
            <a:endParaRPr lang="en-US"/>
          </a:p>
        </p:txBody>
      </p:sp>
    </p:spTree>
    <p:extLst>
      <p:ext uri="{BB962C8B-B14F-4D97-AF65-F5344CB8AC3E}">
        <p14:creationId xmlns:p14="http://schemas.microsoft.com/office/powerpoint/2010/main" val="410787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question.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Under the 4-H and NC State University partnership, what are the two components that must be implemented in order to be considered a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program?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a:t>
            </a:fld>
            <a:endParaRPr lang="en-US" dirty="0"/>
          </a:p>
        </p:txBody>
      </p:sp>
    </p:spTree>
    <p:extLst>
      <p:ext uri="{BB962C8B-B14F-4D97-AF65-F5344CB8AC3E}">
        <p14:creationId xmlns:p14="http://schemas.microsoft.com/office/powerpoint/2010/main" val="1389588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is the end of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modules.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special thank you to National 4-H Council for leading the way in believing in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supporting the work, and engaging with partners to ensure that more states benefit from the program.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also especially appreciate the New York Life Foundation for their commitment to youth and Latino families.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would also be remiss if we didn’t thank the families and youth that make up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without whose participation this program would not be possible.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50</a:t>
            </a:fld>
            <a:endParaRPr lang="en-US"/>
          </a:p>
        </p:txBody>
      </p:sp>
    </p:spTree>
    <p:extLst>
      <p:ext uri="{BB962C8B-B14F-4D97-AF65-F5344CB8AC3E}">
        <p14:creationId xmlns:p14="http://schemas.microsoft.com/office/powerpoint/2010/main" val="189833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rPr>
              <a:t>Last, but certainly not least, we thank you for taking the time to learn about the Juntos 4-H Program.</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51</a:t>
            </a:fld>
            <a:endParaRPr lang="en-US"/>
          </a:p>
        </p:txBody>
      </p:sp>
    </p:spTree>
    <p:extLst>
      <p:ext uri="{BB962C8B-B14F-4D97-AF65-F5344CB8AC3E}">
        <p14:creationId xmlns:p14="http://schemas.microsoft.com/office/powerpoint/2010/main" val="213599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question.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Under the 4-H and NC State University partnership, the two components that must be implemented in order to be considered a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program</a:t>
            </a:r>
            <a:r>
              <a:rPr lang="en-US" sz="1200" kern="1200" baseline="0" dirty="0" smtClean="0">
                <a:solidFill>
                  <a:schemeClr val="tx1"/>
                </a:solidFill>
                <a:effectLst/>
                <a:latin typeface="+mn-lt"/>
                <a:ea typeface="+mn-ea"/>
                <a:cs typeface="+mn-cs"/>
              </a:rPr>
              <a:t> are Family Engagement and 4-H Clubs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6</a:t>
            </a:fld>
            <a:endParaRPr lang="en-US" dirty="0"/>
          </a:p>
        </p:txBody>
      </p:sp>
    </p:spTree>
    <p:extLst>
      <p:ext uri="{BB962C8B-B14F-4D97-AF65-F5344CB8AC3E}">
        <p14:creationId xmlns:p14="http://schemas.microsoft.com/office/powerpoint/2010/main" val="138958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solidFill>
                  <a:srgbClr val="FF0000"/>
                </a:solidFill>
              </a:rPr>
              <a:t>WHAT TO SAY:</a:t>
            </a:r>
            <a:r>
              <a:rPr lang="en-US" b="1" baseline="0" dirty="0" smtClean="0">
                <a:solidFill>
                  <a:srgbClr val="FF0000"/>
                </a:solidFill>
              </a:rPr>
              <a:t> </a:t>
            </a:r>
          </a:p>
          <a:p>
            <a:r>
              <a:rPr lang="en-US" sz="1200" kern="1200" dirty="0" smtClean="0">
                <a:solidFill>
                  <a:schemeClr val="tx1"/>
                </a:solidFill>
                <a:effectLst/>
                <a:latin typeface="+mn-lt"/>
                <a:ea typeface="+mn-ea"/>
                <a:cs typeface="+mn-cs"/>
              </a:rPr>
              <a:t>Last question. What are three key factors for implementing Success Coaching?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7</a:t>
            </a:fld>
            <a:endParaRPr lang="en-US" dirty="0"/>
          </a:p>
        </p:txBody>
      </p:sp>
    </p:spTree>
    <p:extLst>
      <p:ext uri="{BB962C8B-B14F-4D97-AF65-F5344CB8AC3E}">
        <p14:creationId xmlns:p14="http://schemas.microsoft.com/office/powerpoint/2010/main" val="1389588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key factors for implementing Success Coaching are:</a:t>
            </a:r>
          </a:p>
          <a:p>
            <a:pPr marL="628650" lvl="1" indent="-171450">
              <a:buFont typeface="Arial" charset="0"/>
              <a:buChar char="•"/>
            </a:pPr>
            <a:endParaRPr lang="en-US" sz="1200" kern="1200" dirty="0" smtClean="0">
              <a:solidFill>
                <a:schemeClr val="tx1"/>
              </a:solidFill>
              <a:effectLst/>
              <a:latin typeface="+mn-lt"/>
              <a:ea typeface="+mn-ea"/>
              <a:cs typeface="+mn-cs"/>
            </a:endParaRPr>
          </a:p>
          <a:p>
            <a:pPr marL="628650" lvl="1" indent="-171450">
              <a:buFont typeface="Arial"/>
              <a:buChar char="•"/>
            </a:pPr>
            <a:r>
              <a:rPr lang="en-US" sz="1200" kern="1200" dirty="0" smtClean="0">
                <a:solidFill>
                  <a:schemeClr val="tx1"/>
                </a:solidFill>
                <a:effectLst/>
                <a:latin typeface="+mn-lt"/>
                <a:ea typeface="+mn-ea"/>
                <a:cs typeface="+mn-cs"/>
              </a:rPr>
              <a:t>A strong</a:t>
            </a:r>
            <a:r>
              <a:rPr lang="en-US" sz="1200" kern="1200" baseline="0" dirty="0" smtClean="0">
                <a:solidFill>
                  <a:schemeClr val="tx1"/>
                </a:solidFill>
                <a:effectLst/>
                <a:latin typeface="+mn-lt"/>
                <a:ea typeface="+mn-ea"/>
                <a:cs typeface="+mn-cs"/>
              </a:rPr>
              <a:t> relationship with school staff</a:t>
            </a:r>
            <a:endParaRPr lang="en-US" sz="1200" kern="1200" dirty="0" smtClean="0">
              <a:solidFill>
                <a:schemeClr val="tx1"/>
              </a:solidFill>
              <a:effectLst/>
              <a:latin typeface="+mn-lt"/>
              <a:ea typeface="+mn-ea"/>
              <a:cs typeface="+mn-cs"/>
            </a:endParaRPr>
          </a:p>
          <a:p>
            <a:pPr marL="628650" lvl="1" indent="-171450">
              <a:buFont typeface="Arial"/>
              <a:buChar char="•"/>
            </a:pPr>
            <a:r>
              <a:rPr lang="en-US" sz="1200" kern="1200" dirty="0" smtClean="0">
                <a:solidFill>
                  <a:schemeClr val="tx1"/>
                </a:solidFill>
                <a:effectLst/>
                <a:latin typeface="+mn-lt"/>
                <a:ea typeface="+mn-ea"/>
                <a:cs typeface="+mn-cs"/>
              </a:rPr>
              <a:t>One-on-one structure meetings focused on individualized support for each student’s academic success.</a:t>
            </a:r>
          </a:p>
          <a:p>
            <a:pPr marL="628650" lvl="1" indent="-171450">
              <a:buFont typeface="Arial"/>
              <a:buChar char="•"/>
            </a:pPr>
            <a:r>
              <a:rPr lang="en-US" sz="1200" kern="1200" dirty="0" smtClean="0">
                <a:solidFill>
                  <a:schemeClr val="tx1"/>
                </a:solidFill>
                <a:effectLst/>
                <a:latin typeface="+mn-lt"/>
                <a:ea typeface="+mn-ea"/>
                <a:cs typeface="+mn-cs"/>
              </a:rPr>
              <a:t>An adult role model who offers support, advice, guidance, reinforcement, and constructive coaching aimed at </a:t>
            </a:r>
            <a:r>
              <a:rPr lang="en-US" sz="1200" b="1" u="sng" kern="1200" dirty="0" smtClean="0">
                <a:solidFill>
                  <a:schemeClr val="tx1"/>
                </a:solidFill>
                <a:effectLst/>
                <a:latin typeface="+mn-lt"/>
                <a:ea typeface="+mn-ea"/>
                <a:cs typeface="+mn-cs"/>
              </a:rPr>
              <a:t>achieving a youth’s goals, with emphasis on graduation and college access. </a:t>
            </a:r>
            <a:r>
              <a:rPr lang="en-US" sz="1200" kern="1200" dirty="0" smtClean="0">
                <a:solidFill>
                  <a:schemeClr val="tx1"/>
                </a:solidFill>
                <a:effectLst/>
                <a:latin typeface="+mn-lt"/>
                <a:ea typeface="+mn-ea"/>
                <a:cs typeface="+mn-cs"/>
              </a:rPr>
              <a:t> </a:t>
            </a:r>
          </a:p>
          <a:p>
            <a:pPr marL="628650" lvl="1" indent="-171450">
              <a:buFont typeface="Arial"/>
              <a:buChar char="•"/>
            </a:pPr>
            <a:r>
              <a:rPr lang="en-US" sz="1200" kern="1200" dirty="0" smtClean="0">
                <a:solidFill>
                  <a:schemeClr val="tx1"/>
                </a:solidFill>
                <a:effectLst/>
                <a:latin typeface="+mn-lt"/>
                <a:ea typeface="+mn-ea"/>
                <a:cs typeface="+mn-cs"/>
              </a:rPr>
              <a:t>Meetings</a:t>
            </a:r>
            <a:r>
              <a:rPr lang="en-US" sz="1200" kern="1200" baseline="0" dirty="0" smtClean="0">
                <a:solidFill>
                  <a:schemeClr val="tx1"/>
                </a:solidFill>
                <a:effectLst/>
                <a:latin typeface="+mn-lt"/>
                <a:ea typeface="+mn-ea"/>
                <a:cs typeface="+mn-cs"/>
              </a:rPr>
              <a:t> mostly happen d</a:t>
            </a:r>
            <a:r>
              <a:rPr lang="en-US" sz="1200" kern="1200" dirty="0" smtClean="0">
                <a:solidFill>
                  <a:schemeClr val="tx1"/>
                </a:solidFill>
                <a:effectLst/>
                <a:latin typeface="+mn-lt"/>
                <a:ea typeface="+mn-ea"/>
                <a:cs typeface="+mn-cs"/>
              </a:rPr>
              <a:t>uring school hours</a:t>
            </a:r>
          </a:p>
          <a:p>
            <a:pPr marL="628650" lvl="1" indent="-171450">
              <a:buFont typeface="Arial" charset="0"/>
              <a:buChar char="•"/>
            </a:pPr>
            <a:r>
              <a:rPr lang="en-US" sz="1200" kern="1200" dirty="0" smtClean="0">
                <a:solidFill>
                  <a:schemeClr val="tx1"/>
                </a:solidFill>
                <a:effectLst/>
                <a:latin typeface="+mn-lt"/>
                <a:ea typeface="+mn-ea"/>
                <a:cs typeface="+mn-cs"/>
              </a:rPr>
              <a:t>Focusing on specific tasks (for example goal-setting), academic performance, and giving feedback on observed performance. </a:t>
            </a:r>
          </a:p>
          <a:p>
            <a:pPr marL="171450" indent="-171450">
              <a:buFont typeface="Arial" charset="0"/>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Great job! Thank you for participating in our recap of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 Modules.</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8</a:t>
            </a:fld>
            <a:endParaRPr lang="en-US"/>
          </a:p>
        </p:txBody>
      </p:sp>
    </p:spTree>
    <p:extLst>
      <p:ext uri="{BB962C8B-B14F-4D97-AF65-F5344CB8AC3E}">
        <p14:creationId xmlns:p14="http://schemas.microsoft.com/office/powerpoint/2010/main" val="1389588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module will focus on the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Summer Academy which provides </a:t>
            </a:r>
            <a:r>
              <a:rPr lang="en-US" sz="1200" kern="1200" dirty="0" err="1" smtClean="0">
                <a:solidFill>
                  <a:schemeClr val="tx1"/>
                </a:solidFill>
                <a:effectLst/>
                <a:latin typeface="+mn-lt"/>
                <a:ea typeface="+mn-ea"/>
                <a:cs typeface="+mn-cs"/>
              </a:rPr>
              <a:t>Juntos</a:t>
            </a:r>
            <a:r>
              <a:rPr lang="en-US" sz="1200" kern="1200" dirty="0" smtClean="0">
                <a:solidFill>
                  <a:schemeClr val="tx1"/>
                </a:solidFill>
                <a:effectLst/>
                <a:latin typeface="+mn-lt"/>
                <a:ea typeface="+mn-ea"/>
                <a:cs typeface="+mn-cs"/>
              </a:rPr>
              <a:t> 4-Her with a college experience and completes the program year. The module will also cover the importance of engaging</a:t>
            </a:r>
            <a:r>
              <a:rPr lang="en-US" sz="1200" kern="1200" baseline="0" dirty="0" smtClean="0">
                <a:solidFill>
                  <a:schemeClr val="tx1"/>
                </a:solidFill>
                <a:effectLst/>
                <a:latin typeface="+mn-lt"/>
                <a:ea typeface="+mn-ea"/>
                <a:cs typeface="+mn-cs"/>
              </a:rPr>
              <a:t> these 4-Her in other 4-H summer programing.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17999"/>
              </a:lnSpc>
              <a:spcBef>
                <a:spcPts val="0"/>
              </a:spcBef>
              <a:spcAft>
                <a:spcPts val="0"/>
              </a:spcAft>
              <a:buClrTx/>
              <a:buSzTx/>
              <a:buFontTx/>
              <a:buNone/>
              <a:tabLst/>
              <a:defRPr/>
            </a:pPr>
            <a:endParaRPr lang="en-US" baseline="0"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9</a:t>
            </a:fld>
            <a:endParaRPr lang="en-US"/>
          </a:p>
        </p:txBody>
      </p:sp>
    </p:spTree>
    <p:extLst>
      <p:ext uri="{BB962C8B-B14F-4D97-AF65-F5344CB8AC3E}">
        <p14:creationId xmlns:p14="http://schemas.microsoft.com/office/powerpoint/2010/main" val="68331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Vertical Photo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 y="0"/>
            <a:ext cx="6870192" cy="68580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126" y="2088759"/>
            <a:ext cx="2805247" cy="2680482"/>
          </a:xfrm>
          <a:prstGeom prst="rect">
            <a:avLst/>
          </a:prstGeom>
        </p:spPr>
      </p:pic>
    </p:spTree>
    <p:extLst>
      <p:ext uri="{BB962C8B-B14F-4D97-AF65-F5344CB8AC3E}">
        <p14:creationId xmlns:p14="http://schemas.microsoft.com/office/powerpoint/2010/main" val="108988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3"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8" name="Content Placeholder 3"/>
          <p:cNvSpPr>
            <a:spLocks noGrp="1"/>
          </p:cNvSpPr>
          <p:nvPr>
            <p:ph sz="half" idx="2"/>
          </p:nvPr>
        </p:nvSpPr>
        <p:spPr>
          <a:xfrm>
            <a:off x="5083444" y="1623924"/>
            <a:ext cx="6270357" cy="42034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idx="10"/>
          </p:nvPr>
        </p:nvSpPr>
        <p:spPr>
          <a:xfrm>
            <a:off x="2868479"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5" name="Picture Placeholder 2"/>
          <p:cNvSpPr>
            <a:spLocks noGrp="1"/>
          </p:cNvSpPr>
          <p:nvPr>
            <p:ph type="pic" idx="11"/>
          </p:nvPr>
        </p:nvSpPr>
        <p:spPr>
          <a:xfrm>
            <a:off x="838203" y="3810155"/>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6" name="Picture Placeholder 2"/>
          <p:cNvSpPr>
            <a:spLocks noGrp="1"/>
          </p:cNvSpPr>
          <p:nvPr>
            <p:ph type="pic" idx="12"/>
          </p:nvPr>
        </p:nvSpPr>
        <p:spPr>
          <a:xfrm>
            <a:off x="2868479" y="3810155"/>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pic>
        <p:nvPicPr>
          <p:cNvPr id="14"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7" name="Straight Connector 16"/>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4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9"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0" name="TextBox 9"/>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5"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6" name="Straight Connector 5"/>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80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4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600779"/>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600779"/>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9"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0" name="Straight Connector 9"/>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0"/>
          </a:xfrm>
        </p:spPr>
        <p:txBody>
          <a:bodyPr anchor="ctr">
            <a:normAutofit/>
          </a:bodyPr>
          <a:lstStyle>
            <a:lvl1pPr marL="0" indent="0">
              <a:buNone/>
              <a:defRPr sz="2400" cap="all" baseline="0">
                <a:solidFill>
                  <a:schemeClr val="accent1">
                    <a:lumMod val="40000"/>
                    <a:lumOff val="6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6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2">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2"/>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2"/>
          </a:xfrm>
        </p:spPr>
        <p:txBody>
          <a:bodyPr anchor="ctr">
            <a:normAutofit/>
          </a:bodyPr>
          <a:lstStyle>
            <a:lvl1pPr marL="0" indent="0">
              <a:buNone/>
              <a:defRPr sz="2400" cap="all" baseline="0">
                <a:solidFill>
                  <a:schemeClr val="accent2">
                    <a:lumMod val="40000"/>
                    <a:lumOff val="6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43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3">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4"/>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2"/>
          </a:xfrm>
        </p:spPr>
        <p:txBody>
          <a:bodyPr anchor="ctr">
            <a:normAutofit/>
          </a:bodyPr>
          <a:lstStyle>
            <a:lvl1pPr marL="0" indent="0">
              <a:buNone/>
              <a:defRPr sz="2400" cap="all" baseline="0">
                <a:solidFill>
                  <a:schemeClr val="accent4">
                    <a:lumMod val="40000"/>
                    <a:lumOff val="6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6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4">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5">
              <a:lumMod val="90000"/>
            </a:schemeClr>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2"/>
          </a:xfrm>
        </p:spPr>
        <p:txBody>
          <a:bodyPr anchor="ctr">
            <a:normAutofit/>
          </a:bodyPr>
          <a:lstStyle>
            <a:lvl1pPr marL="0" indent="0">
              <a:buNone/>
              <a:defRPr sz="2400" cap="all" baseline="0">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8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561243"/>
            <a:ext cx="5157787" cy="823912"/>
          </a:xfrm>
        </p:spPr>
        <p:txBody>
          <a:bodyPr anchor="ctr">
            <a:normAutofit/>
          </a:bodyPr>
          <a:lstStyle>
            <a:lvl1pPr marL="0" indent="0">
              <a:buNone/>
              <a:defRPr sz="2000" b="1" cap="all" baseline="0">
                <a:solidFill>
                  <a:schemeClr val="tx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9" y="2385156"/>
            <a:ext cx="5157787" cy="33710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172202" y="1561243"/>
            <a:ext cx="5183188" cy="823912"/>
          </a:xfrm>
        </p:spPr>
        <p:txBody>
          <a:bodyPr anchor="ctr">
            <a:normAutofit/>
          </a:bodyPr>
          <a:lstStyle>
            <a:lvl1pPr marL="0" indent="0">
              <a:buNone/>
              <a:defRPr sz="2000" b="1" cap="all" baseline="0">
                <a:solidFill>
                  <a:schemeClr val="tx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2" y="2385156"/>
            <a:ext cx="5183188" cy="33710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4" name="Slide Number Placeholder 5"/>
          <p:cNvSpPr>
            <a:spLocks noGrp="1"/>
          </p:cNvSpPr>
          <p:nvPr>
            <p:ph type="sldNum" sz="quarter" idx="10"/>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5" name="TextBox 14"/>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6" name="Straight Connector 15"/>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38200" y="444642"/>
            <a:ext cx="10515600" cy="972213"/>
          </a:xfrm>
        </p:spPr>
        <p:txBody>
          <a:bodyPr/>
          <a:lstStyle/>
          <a:p>
            <a:r>
              <a:rPr lang="en-US" dirty="0" smtClean="0"/>
              <a:t>Click To Edit Master Title Style</a:t>
            </a:r>
            <a:endParaRPr lang="en-US" dirty="0"/>
          </a:p>
        </p:txBody>
      </p:sp>
      <p:pic>
        <p:nvPicPr>
          <p:cNvPr id="11"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2" name="Straight Connector 11"/>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7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Vertical Photos with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 y="0"/>
            <a:ext cx="6870192" cy="68580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126" y="1308471"/>
            <a:ext cx="2805247" cy="2680482"/>
          </a:xfrm>
          <a:prstGeom prst="rect">
            <a:avLst/>
          </a:prstGeom>
        </p:spPr>
      </p:pic>
      <p:sp>
        <p:nvSpPr>
          <p:cNvPr id="14" name="Title 1"/>
          <p:cNvSpPr>
            <a:spLocks noGrp="1"/>
          </p:cNvSpPr>
          <p:nvPr>
            <p:ph type="ctrTitle" hasCustomPrompt="1"/>
          </p:nvPr>
        </p:nvSpPr>
        <p:spPr>
          <a:xfrm>
            <a:off x="7336244" y="4279392"/>
            <a:ext cx="4393008" cy="659782"/>
          </a:xfrm>
        </p:spPr>
        <p:txBody>
          <a:bodyPr anchor="b">
            <a:normAutofit/>
          </a:bodyPr>
          <a:lstStyle>
            <a:lvl1pPr algn="ctr">
              <a:defRPr sz="1800" baseline="0">
                <a:solidFill>
                  <a:schemeClr val="tx1"/>
                </a:solidFill>
              </a:defRPr>
            </a:lvl1pPr>
          </a:lstStyle>
          <a:p>
            <a:r>
              <a:rPr lang="en-US" dirty="0" smtClean="0"/>
              <a:t>Presentation Title Goes Here</a:t>
            </a:r>
            <a:endParaRPr lang="en-US" dirty="0"/>
          </a:p>
        </p:txBody>
      </p:sp>
      <p:sp>
        <p:nvSpPr>
          <p:cNvPr id="15" name="Subtitle 2"/>
          <p:cNvSpPr>
            <a:spLocks noGrp="1"/>
          </p:cNvSpPr>
          <p:nvPr>
            <p:ph type="subTitle" idx="1" hasCustomPrompt="1"/>
          </p:nvPr>
        </p:nvSpPr>
        <p:spPr>
          <a:xfrm>
            <a:off x="7336246" y="4992124"/>
            <a:ext cx="4393009" cy="278155"/>
          </a:xfrm>
        </p:spPr>
        <p:txBody>
          <a:bodyPr/>
          <a:lstStyle>
            <a:lvl1pPr marL="0" indent="0" algn="ctr">
              <a:buNone/>
              <a:defRPr sz="1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September 28, 2017</a:t>
            </a:fld>
            <a:endParaRPr lang="en-US" dirty="0"/>
          </a:p>
        </p:txBody>
      </p:sp>
      <p:cxnSp>
        <p:nvCxnSpPr>
          <p:cNvPr id="16" name="Straight Connector 15"/>
          <p:cNvCxnSpPr/>
          <p:nvPr userDrawn="1"/>
        </p:nvCxnSpPr>
        <p:spPr>
          <a:xfrm>
            <a:off x="7336246" y="4257243"/>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5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4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48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rot="5400000">
            <a:off x="298519" y="5789683"/>
            <a:ext cx="396711" cy="377853"/>
          </a:xfrm>
          <a:prstGeom prst="rect">
            <a:avLst/>
          </a:prstGeom>
        </p:spPr>
        <p:txBody>
          <a:bodyPr vert="horz" lIns="0" tIns="45720" rIns="0" bIns="45720" rtlCol="0" anchor="ctr"/>
          <a:lstStyle>
            <a:lvl1pPr algn="r">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0" name="TextBox 9"/>
          <p:cNvSpPr txBox="1"/>
          <p:nvPr userDrawn="1"/>
        </p:nvSpPr>
        <p:spPr>
          <a:xfrm rot="5400000">
            <a:off x="-1901194" y="3193261"/>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spTree>
    <p:extLst>
      <p:ext uri="{BB962C8B-B14F-4D97-AF65-F5344CB8AC3E}">
        <p14:creationId xmlns:p14="http://schemas.microsoft.com/office/powerpoint/2010/main" val="101279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sz="180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sp>
        <p:nvSpPr>
          <p:cNvPr id="18" name="Title 1"/>
          <p:cNvSpPr txBox="1">
            <a:spLocks/>
          </p:cNvSpPr>
          <p:nvPr userDrawn="1"/>
        </p:nvSpPr>
        <p:spPr>
          <a:xfrm>
            <a:off x="891915" y="2844800"/>
            <a:ext cx="11154941" cy="2176697"/>
          </a:xfrm>
          <a:prstGeom prst="rect">
            <a:avLst/>
          </a:prstGeom>
        </p:spPr>
        <p:txBody>
          <a:bodyPr vert="horz" lIns="0" tIns="45720" rIns="0" bIns="45720" rtlCol="0" anchor="b">
            <a:no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lnSpc>
                <a:spcPts val="6200"/>
              </a:lnSpc>
            </a:pPr>
            <a:r>
              <a:rPr lang="en-US" sz="5400" dirty="0" smtClean="0">
                <a:solidFill>
                  <a:schemeClr val="bg1"/>
                </a:solidFill>
                <a:sym typeface="Rockwell"/>
              </a:rPr>
              <a:t>Thank you for taking the time </a:t>
            </a:r>
            <a:br>
              <a:rPr lang="en-US" sz="5400" dirty="0" smtClean="0">
                <a:solidFill>
                  <a:schemeClr val="bg1"/>
                </a:solidFill>
                <a:sym typeface="Rockwell"/>
              </a:rPr>
            </a:br>
            <a:r>
              <a:rPr lang="en-US" sz="5400" dirty="0" smtClean="0">
                <a:solidFill>
                  <a:schemeClr val="bg1"/>
                </a:solidFill>
                <a:sym typeface="Rockwell"/>
              </a:rPr>
              <a:t>to learn about </a:t>
            </a:r>
            <a:r>
              <a:rPr lang="en-US" sz="5400" dirty="0" err="1" smtClean="0">
                <a:solidFill>
                  <a:schemeClr val="bg1"/>
                </a:solidFill>
                <a:sym typeface="Rockwell"/>
              </a:rPr>
              <a:t>Juntos</a:t>
            </a:r>
            <a:r>
              <a:rPr lang="en-US" sz="5400" dirty="0" smtClean="0">
                <a:solidFill>
                  <a:schemeClr val="bg1"/>
                </a:solidFill>
                <a:sym typeface="Rockwell"/>
              </a:rPr>
              <a:t> 4-H! </a:t>
            </a:r>
            <a:endParaRPr lang="en-US" sz="5400" dirty="0">
              <a:solidFill>
                <a:schemeClr val="bg1"/>
              </a:solidFill>
            </a:endParaRPr>
          </a:p>
        </p:txBody>
      </p:sp>
      <p:pic>
        <p:nvPicPr>
          <p:cNvPr id="8"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14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Box 7"/>
          <p:cNvSpPr txBox="1"/>
          <p:nvPr userDrawn="1"/>
        </p:nvSpPr>
        <p:spPr>
          <a:xfrm>
            <a:off x="5808689" y="4"/>
            <a:ext cx="6383313" cy="6857999"/>
          </a:xfrm>
          <a:prstGeom prst="rect">
            <a:avLst/>
          </a:prstGeom>
          <a:noFill/>
        </p:spPr>
        <p:txBody>
          <a:bodyPr wrap="square" rtlCol="0">
            <a:noAutofit/>
          </a:bodyPr>
          <a:lstStyle/>
          <a:p>
            <a:endParaRPr lang="en-US" sz="1800"/>
          </a:p>
        </p:txBody>
      </p:sp>
    </p:spTree>
    <p:extLst>
      <p:ext uri="{BB962C8B-B14F-4D97-AF65-F5344CB8AC3E}">
        <p14:creationId xmlns:p14="http://schemas.microsoft.com/office/powerpoint/2010/main" val="190280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Vertical with 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0126" y="2088759"/>
            <a:ext cx="2805247" cy="2680482"/>
          </a:xfrm>
          <a:prstGeom prst="rect">
            <a:avLst/>
          </a:prstGeom>
        </p:spPr>
      </p:pic>
      <p:sp>
        <p:nvSpPr>
          <p:cNvPr id="4" name="TextBox 3"/>
          <p:cNvSpPr txBox="1"/>
          <p:nvPr userDrawn="1"/>
        </p:nvSpPr>
        <p:spPr>
          <a:xfrm>
            <a:off x="1" y="4"/>
            <a:ext cx="6873499" cy="6857999"/>
          </a:xfrm>
          <a:prstGeom prst="rect">
            <a:avLst/>
          </a:prstGeom>
          <a:solidFill>
            <a:schemeClr val="accent1"/>
          </a:solidFill>
        </p:spPr>
        <p:txBody>
          <a:bodyPr wrap="square" rtlCol="0">
            <a:noAutofit/>
          </a:bodyPr>
          <a:lstStyle/>
          <a:p>
            <a:r>
              <a:rPr lang="en-US" sz="1800" dirty="0" smtClean="0"/>
              <a:t> </a:t>
            </a:r>
            <a:endParaRPr lang="en-US" sz="1800" dirty="0"/>
          </a:p>
        </p:txBody>
      </p:sp>
      <p:sp>
        <p:nvSpPr>
          <p:cNvPr id="5" name="Title 1"/>
          <p:cNvSpPr>
            <a:spLocks noGrp="1"/>
          </p:cNvSpPr>
          <p:nvPr>
            <p:ph type="ctrTitle" hasCustomPrompt="1"/>
          </p:nvPr>
        </p:nvSpPr>
        <p:spPr>
          <a:xfrm>
            <a:off x="817069" y="2088763"/>
            <a:ext cx="5212552" cy="1861449"/>
          </a:xfrm>
        </p:spPr>
        <p:txBody>
          <a:bodyPr anchor="b">
            <a:normAutofit/>
          </a:bodyPr>
          <a:lstStyle>
            <a:lvl1pPr algn="l">
              <a:defRPr sz="4800">
                <a:solidFill>
                  <a:schemeClr val="bg1"/>
                </a:solidFill>
              </a:defRPr>
            </a:lvl1pPr>
          </a:lstStyle>
          <a:p>
            <a:r>
              <a:rPr lang="en-US" dirty="0" smtClean="0"/>
              <a:t>Title Slide</a:t>
            </a:r>
            <a:endParaRPr lang="en-US" dirty="0"/>
          </a:p>
        </p:txBody>
      </p:sp>
      <p:sp>
        <p:nvSpPr>
          <p:cNvPr id="7" name="Subtitle 2"/>
          <p:cNvSpPr>
            <a:spLocks noGrp="1"/>
          </p:cNvSpPr>
          <p:nvPr>
            <p:ph type="subTitle" idx="1" hasCustomPrompt="1"/>
          </p:nvPr>
        </p:nvSpPr>
        <p:spPr>
          <a:xfrm>
            <a:off x="817070" y="3950211"/>
            <a:ext cx="5212553" cy="456837"/>
          </a:xfrm>
        </p:spPr>
        <p:txBody>
          <a:bodyPr/>
          <a:lstStyle>
            <a:lvl1pPr marL="0" indent="0" algn="l">
              <a:buNone/>
              <a:defRPr sz="24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September 28, 2017</a:t>
            </a:fld>
            <a:endParaRPr lang="en-US" dirty="0"/>
          </a:p>
        </p:txBody>
      </p:sp>
    </p:spTree>
    <p:extLst>
      <p:ext uri="{BB962C8B-B14F-4D97-AF65-F5344CB8AC3E}">
        <p14:creationId xmlns:p14="http://schemas.microsoft.com/office/powerpoint/2010/main" val="200184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Horizontal Photo">
    <p:spTree>
      <p:nvGrpSpPr>
        <p:cNvPr id="1" name=""/>
        <p:cNvGrpSpPr/>
        <p:nvPr/>
      </p:nvGrpSpPr>
      <p:grpSpPr>
        <a:xfrm>
          <a:off x="0" y="0"/>
          <a:ext cx="0" cy="0"/>
          <a:chOff x="0" y="0"/>
          <a:chExt cx="0" cy="0"/>
        </a:xfrm>
      </p:grpSpPr>
      <p:sp>
        <p:nvSpPr>
          <p:cNvPr id="4" name="TextBox 3"/>
          <p:cNvSpPr txBox="1"/>
          <p:nvPr userDrawn="1"/>
        </p:nvSpPr>
        <p:spPr>
          <a:xfrm>
            <a:off x="2" y="4"/>
            <a:ext cx="12192001" cy="4821395"/>
          </a:xfrm>
          <a:prstGeom prst="rect">
            <a:avLst/>
          </a:prstGeom>
          <a:solidFill>
            <a:schemeClr val="accent1"/>
          </a:solidFill>
        </p:spPr>
        <p:txBody>
          <a:bodyPr wrap="square" rtlCol="0">
            <a:noAutofit/>
          </a:bodyPr>
          <a:lstStyle/>
          <a:p>
            <a:r>
              <a:rPr lang="en-US" sz="1800" dirty="0" smtClean="0"/>
              <a:t> </a:t>
            </a:r>
            <a:endParaRPr lang="en-US" sz="1800" dirty="0"/>
          </a:p>
        </p:txBody>
      </p:sp>
      <p:sp>
        <p:nvSpPr>
          <p:cNvPr id="9" name="Title 1"/>
          <p:cNvSpPr>
            <a:spLocks noGrp="1"/>
          </p:cNvSpPr>
          <p:nvPr>
            <p:ph type="ctrTitle" hasCustomPrompt="1"/>
          </p:nvPr>
        </p:nvSpPr>
        <p:spPr>
          <a:xfrm>
            <a:off x="874486" y="5609958"/>
            <a:ext cx="7342924" cy="659782"/>
          </a:xfrm>
        </p:spPr>
        <p:txBody>
          <a:bodyPr anchor="b">
            <a:normAutofit/>
          </a:bodyPr>
          <a:lstStyle>
            <a:lvl1pPr algn="l">
              <a:defRPr sz="3200" baseline="0">
                <a:solidFill>
                  <a:schemeClr val="tx1"/>
                </a:solidFill>
              </a:defRPr>
            </a:lvl1pPr>
          </a:lstStyle>
          <a:p>
            <a:r>
              <a:rPr lang="en-US" dirty="0" smtClean="0"/>
              <a:t>Presentation Title Goes Here</a:t>
            </a:r>
            <a:endParaRPr lang="en-US" dirty="0"/>
          </a:p>
        </p:txBody>
      </p:sp>
      <p:sp>
        <p:nvSpPr>
          <p:cNvPr id="11" name="Subtitle 2"/>
          <p:cNvSpPr>
            <a:spLocks noGrp="1"/>
          </p:cNvSpPr>
          <p:nvPr>
            <p:ph type="subTitle" idx="1" hasCustomPrompt="1"/>
          </p:nvPr>
        </p:nvSpPr>
        <p:spPr>
          <a:xfrm>
            <a:off x="874485" y="6269744"/>
            <a:ext cx="7342927" cy="278155"/>
          </a:xfrm>
        </p:spPr>
        <p:txBody>
          <a:bodyPr>
            <a:noAutofit/>
          </a:bodyPr>
          <a:lstStyle>
            <a:lvl1pPr marL="0" indent="0" algn="l">
              <a:buNone/>
              <a:defRPr sz="18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September 28, 2017</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pic>
        <p:nvPicPr>
          <p:cNvPr id="8"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2" name="Straight Connector 11"/>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t="-1" r="-1"/>
          <a:stretch/>
        </p:blipFill>
        <p:spPr bwMode="auto">
          <a:xfrm>
            <a:off x="2" y="5"/>
            <a:ext cx="12191997" cy="5218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auto">
          <a:xfrm>
            <a:off x="1541" y="4"/>
            <a:ext cx="12188919" cy="5218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3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Horizontal">
    <p:spTree>
      <p:nvGrpSpPr>
        <p:cNvPr id="1" name=""/>
        <p:cNvGrpSpPr/>
        <p:nvPr/>
      </p:nvGrpSpPr>
      <p:grpSpPr>
        <a:xfrm>
          <a:off x="0" y="0"/>
          <a:ext cx="0" cy="0"/>
          <a:chOff x="0" y="0"/>
          <a:chExt cx="0" cy="0"/>
        </a:xfrm>
      </p:grpSpPr>
      <p:sp>
        <p:nvSpPr>
          <p:cNvPr id="4" name="TextBox 3"/>
          <p:cNvSpPr txBox="1"/>
          <p:nvPr userDrawn="1"/>
        </p:nvSpPr>
        <p:spPr>
          <a:xfrm>
            <a:off x="2" y="0"/>
            <a:ext cx="12192001" cy="4888992"/>
          </a:xfrm>
          <a:prstGeom prst="rect">
            <a:avLst/>
          </a:prstGeom>
          <a:solidFill>
            <a:schemeClr val="accent1"/>
          </a:solidFill>
        </p:spPr>
        <p:txBody>
          <a:bodyPr wrap="square" rtlCol="0">
            <a:noAutofit/>
          </a:bodyPr>
          <a:lstStyle/>
          <a:p>
            <a:r>
              <a:rPr lang="en-US" sz="1800" dirty="0" smtClean="0"/>
              <a:t> </a:t>
            </a:r>
            <a:endParaRPr lang="en-US" sz="1800" dirty="0"/>
          </a:p>
        </p:txBody>
      </p:sp>
      <p:sp>
        <p:nvSpPr>
          <p:cNvPr id="2" name="Title 1"/>
          <p:cNvSpPr>
            <a:spLocks noGrp="1"/>
          </p:cNvSpPr>
          <p:nvPr>
            <p:ph type="ctrTitle" hasCustomPrompt="1"/>
          </p:nvPr>
        </p:nvSpPr>
        <p:spPr>
          <a:xfrm>
            <a:off x="1022853" y="1358234"/>
            <a:ext cx="10145019" cy="2387600"/>
          </a:xfrm>
        </p:spPr>
        <p:txBody>
          <a:bodyPr anchor="b">
            <a:normAutofit/>
          </a:bodyPr>
          <a:lstStyle>
            <a:lvl1pPr algn="l">
              <a:defRPr sz="4800">
                <a:solidFill>
                  <a:schemeClr val="bg1"/>
                </a:solidFill>
              </a:defRPr>
            </a:lvl1pPr>
          </a:lstStyle>
          <a:p>
            <a:r>
              <a:rPr lang="en-US" dirty="0" smtClean="0"/>
              <a:t>Title Slide</a:t>
            </a:r>
            <a:endParaRPr lang="en-US" dirty="0"/>
          </a:p>
        </p:txBody>
      </p:sp>
      <p:sp>
        <p:nvSpPr>
          <p:cNvPr id="3" name="Subtitle 2"/>
          <p:cNvSpPr>
            <a:spLocks noGrp="1"/>
          </p:cNvSpPr>
          <p:nvPr>
            <p:ph type="subTitle" idx="1" hasCustomPrompt="1"/>
          </p:nvPr>
        </p:nvSpPr>
        <p:spPr>
          <a:xfrm>
            <a:off x="1022856" y="3745836"/>
            <a:ext cx="5212553" cy="456837"/>
          </a:xfrm>
        </p:spPr>
        <p:txBody>
          <a:bodyPr/>
          <a:lstStyle>
            <a:lvl1pPr marL="0" indent="0" algn="l">
              <a:buNone/>
              <a:defRPr sz="24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September 28, 2017</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4660" y="5104068"/>
            <a:ext cx="1553157" cy="1484080"/>
          </a:xfrm>
          <a:prstGeom prst="rect">
            <a:avLst/>
          </a:prstGeom>
        </p:spPr>
      </p:pic>
    </p:spTree>
    <p:extLst>
      <p:ext uri="{BB962C8B-B14F-4D97-AF65-F5344CB8AC3E}">
        <p14:creationId xmlns:p14="http://schemas.microsoft.com/office/powerpoint/2010/main" val="6143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2" name="Title 1"/>
          <p:cNvSpPr>
            <a:spLocks noGrp="1"/>
          </p:cNvSpPr>
          <p:nvPr>
            <p:ph type="title"/>
          </p:nvPr>
        </p:nvSpPr>
        <p:spPr>
          <a:xfrm>
            <a:off x="838200" y="444642"/>
            <a:ext cx="10515600" cy="972213"/>
          </a:xfrm>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7" name="TextBox 6"/>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1" name="Straight Connector 10"/>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2" name="Straight Connector 11"/>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527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3" y="1609390"/>
            <a:ext cx="3888783" cy="421797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8" name="Content Placeholder 3"/>
          <p:cNvSpPr>
            <a:spLocks noGrp="1"/>
          </p:cNvSpPr>
          <p:nvPr>
            <p:ph sz="half" idx="2"/>
          </p:nvPr>
        </p:nvSpPr>
        <p:spPr>
          <a:xfrm>
            <a:off x="5083444" y="1623924"/>
            <a:ext cx="6270357" cy="42034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11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3"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8" name="Content Placeholder 3"/>
          <p:cNvSpPr>
            <a:spLocks noGrp="1"/>
          </p:cNvSpPr>
          <p:nvPr>
            <p:ph sz="half" idx="2"/>
          </p:nvPr>
        </p:nvSpPr>
        <p:spPr>
          <a:xfrm>
            <a:off x="5083444" y="1623924"/>
            <a:ext cx="6270357" cy="42034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idx="10"/>
          </p:nvPr>
        </p:nvSpPr>
        <p:spPr>
          <a:xfrm>
            <a:off x="2868479"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4" name="Picture Placeholder 2"/>
          <p:cNvSpPr>
            <a:spLocks noGrp="1"/>
          </p:cNvSpPr>
          <p:nvPr>
            <p:ph type="pic" idx="11"/>
          </p:nvPr>
        </p:nvSpPr>
        <p:spPr>
          <a:xfrm>
            <a:off x="838201" y="3814506"/>
            <a:ext cx="3890059"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pic>
        <p:nvPicPr>
          <p:cNvPr id="15"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6" name="Straight Connector 15"/>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43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Tow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noChangeAspect="1"/>
          </p:cNvSpPr>
          <p:nvPr>
            <p:ph type="pic" idx="1"/>
          </p:nvPr>
        </p:nvSpPr>
        <p:spPr>
          <a:xfrm>
            <a:off x="838200" y="1609389"/>
            <a:ext cx="3044125" cy="1707248"/>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8" name="Content Placeholder 3"/>
          <p:cNvSpPr>
            <a:spLocks noGrp="1"/>
          </p:cNvSpPr>
          <p:nvPr>
            <p:ph sz="half" idx="2"/>
          </p:nvPr>
        </p:nvSpPr>
        <p:spPr>
          <a:xfrm>
            <a:off x="838200" y="3316640"/>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189" indent="0">
              <a:buNone/>
              <a:defRPr sz="1400"/>
            </a:lvl2pPr>
            <a:lvl3pPr marL="914377" indent="0">
              <a:buNone/>
              <a:defRPr sz="1200"/>
            </a:lvl3pPr>
            <a:lvl4pPr marL="1371566" indent="0">
              <a:buNone/>
              <a:defRPr sz="1100"/>
            </a:lvl4pPr>
            <a:lvl5pPr marL="1828754" indent="0">
              <a:buNone/>
              <a:defRPr sz="1051"/>
            </a:lvl5pPr>
          </a:lstStyle>
          <a:p>
            <a:pPr lvl="0"/>
            <a:r>
              <a:rPr lang="en-US" dirty="0" smtClean="0"/>
              <a:t>Click to edit Master text styles</a:t>
            </a:r>
            <a:endParaRPr lang="en-US" dirty="0"/>
          </a:p>
        </p:txBody>
      </p:sp>
      <p:sp>
        <p:nvSpPr>
          <p:cNvPr id="12" name="Picture Placeholder 2"/>
          <p:cNvSpPr>
            <a:spLocks noGrp="1" noChangeAspect="1"/>
          </p:cNvSpPr>
          <p:nvPr>
            <p:ph type="pic" idx="10"/>
          </p:nvPr>
        </p:nvSpPr>
        <p:spPr>
          <a:xfrm>
            <a:off x="4563723" y="1609389"/>
            <a:ext cx="3044125" cy="1707248"/>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5" name="Picture Placeholder 2"/>
          <p:cNvSpPr>
            <a:spLocks noGrp="1" noChangeAspect="1"/>
          </p:cNvSpPr>
          <p:nvPr>
            <p:ph type="pic" idx="11"/>
          </p:nvPr>
        </p:nvSpPr>
        <p:spPr>
          <a:xfrm>
            <a:off x="8289244" y="1609389"/>
            <a:ext cx="3044125" cy="1707248"/>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6" name="Content Placeholder 3"/>
          <p:cNvSpPr>
            <a:spLocks noGrp="1"/>
          </p:cNvSpPr>
          <p:nvPr>
            <p:ph sz="half" idx="12"/>
          </p:nvPr>
        </p:nvSpPr>
        <p:spPr>
          <a:xfrm>
            <a:off x="4563723" y="3316640"/>
            <a:ext cx="3044125" cy="2224007"/>
          </a:xfrm>
          <a:solidFill>
            <a:schemeClr val="tx1">
              <a:lumMod val="20000"/>
              <a:lumOff val="80000"/>
            </a:schemeClr>
          </a:solidFill>
          <a:ln>
            <a:noFill/>
          </a:ln>
        </p:spPr>
        <p:txBody>
          <a:bodyPr lIns="182880" tIns="182880" rIns="182880" bIns="182880">
            <a:normAutofit/>
          </a:bodyPr>
          <a:lstStyle>
            <a:lvl1pPr marL="0" indent="0">
              <a:buNone/>
              <a:defRPr sz="1800"/>
            </a:lvl1pPr>
            <a:lvl2pPr marL="457189" indent="0">
              <a:buNone/>
              <a:defRPr sz="1400"/>
            </a:lvl2pPr>
            <a:lvl3pPr marL="914377" indent="0">
              <a:buNone/>
              <a:defRPr sz="1200"/>
            </a:lvl3pPr>
            <a:lvl4pPr marL="1371566" indent="0">
              <a:buNone/>
              <a:defRPr sz="1100"/>
            </a:lvl4pPr>
            <a:lvl5pPr marL="1828754" indent="0">
              <a:buNone/>
              <a:defRPr sz="1051"/>
            </a:lvl5pPr>
          </a:lstStyle>
          <a:p>
            <a:pPr lvl="0"/>
            <a:r>
              <a:rPr lang="en-US" dirty="0" smtClean="0"/>
              <a:t>Click to edit Master text styles</a:t>
            </a:r>
            <a:endParaRPr lang="en-US" dirty="0"/>
          </a:p>
        </p:txBody>
      </p:sp>
      <p:sp>
        <p:nvSpPr>
          <p:cNvPr id="17" name="Content Placeholder 3"/>
          <p:cNvSpPr>
            <a:spLocks noGrp="1"/>
          </p:cNvSpPr>
          <p:nvPr>
            <p:ph sz="half" idx="13"/>
          </p:nvPr>
        </p:nvSpPr>
        <p:spPr>
          <a:xfrm>
            <a:off x="8289244" y="3316640"/>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189" indent="0">
              <a:buNone/>
              <a:defRPr sz="1400"/>
            </a:lvl2pPr>
            <a:lvl3pPr marL="914377" indent="0">
              <a:buNone/>
              <a:defRPr sz="1200"/>
            </a:lvl3pPr>
            <a:lvl4pPr marL="1371566" indent="0">
              <a:buNone/>
              <a:defRPr sz="1100"/>
            </a:lvl4pPr>
            <a:lvl5pPr marL="1828754" indent="0">
              <a:buNone/>
              <a:defRPr sz="1051"/>
            </a:lvl5pPr>
          </a:lstStyle>
          <a:p>
            <a:pPr lvl="0"/>
            <a:r>
              <a:rPr lang="en-US" dirty="0" smtClean="0"/>
              <a:t>Click to edit Master text styles</a:t>
            </a:r>
            <a:endParaRPr lang="en-US" dirty="0"/>
          </a:p>
        </p:txBody>
      </p:sp>
      <p:pic>
        <p:nvPicPr>
          <p:cNvPr id="14" name="image2.tif" descr="Juntos logo.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18" name="Straight Connector 17"/>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4642"/>
            <a:ext cx="10515600" cy="9722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586874"/>
            <a:ext cx="10515600" cy="41693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644023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4" r:id="rId3"/>
    <p:sldLayoutId id="2147483676" r:id="rId4"/>
    <p:sldLayoutId id="2147483686" r:id="rId5"/>
    <p:sldLayoutId id="2147483662" r:id="rId6"/>
    <p:sldLayoutId id="2147483666" r:id="rId7"/>
    <p:sldLayoutId id="2147483678" r:id="rId8"/>
    <p:sldLayoutId id="2147483680" r:id="rId9"/>
    <p:sldLayoutId id="2147483679" r:id="rId10"/>
    <p:sldLayoutId id="2147483667" r:id="rId11"/>
    <p:sldLayoutId id="2147483677" r:id="rId12"/>
    <p:sldLayoutId id="2147483664" r:id="rId13"/>
    <p:sldLayoutId id="2147483663" r:id="rId14"/>
    <p:sldLayoutId id="2147483672" r:id="rId15"/>
    <p:sldLayoutId id="2147483673" r:id="rId16"/>
    <p:sldLayoutId id="2147483674" r:id="rId17"/>
    <p:sldLayoutId id="2147483665" r:id="rId18"/>
    <p:sldLayoutId id="2147483668" r:id="rId19"/>
    <p:sldLayoutId id="2147483669" r:id="rId20"/>
    <p:sldLayoutId id="2147483670" r:id="rId21"/>
    <p:sldLayoutId id="2147483671" r:id="rId22"/>
    <p:sldLayoutId id="2147483675" r:id="rId23"/>
    <p:sldLayoutId id="2147483687"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9.xml"/><Relationship Id="rId5" Type="http://schemas.openxmlformats.org/officeDocument/2006/relationships/image" Target="../media/image32.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3.jpe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5272" y="5514619"/>
            <a:ext cx="8363215" cy="1025907"/>
          </a:xfrm>
        </p:spPr>
        <p:txBody>
          <a:bodyPr>
            <a:noAutofit/>
          </a:bodyPr>
          <a:lstStyle/>
          <a:p>
            <a:r>
              <a:rPr lang="en-US" dirty="0" err="1" smtClean="0"/>
              <a:t>Juntos</a:t>
            </a:r>
            <a:r>
              <a:rPr lang="en-US" dirty="0" smtClean="0"/>
              <a:t> 4-H Summer Academy </a:t>
            </a:r>
            <a:endParaRPr lang="en-US" dirty="0"/>
          </a:p>
        </p:txBody>
      </p:sp>
      <p:pic>
        <p:nvPicPr>
          <p:cNvPr id="5" name="Picture 4" descr="P114023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213683"/>
          </a:xfrm>
          <a:prstGeom prst="rect">
            <a:avLst/>
          </a:prstGeom>
        </p:spPr>
      </p:pic>
    </p:spTree>
    <p:extLst>
      <p:ext uri="{BB962C8B-B14F-4D97-AF65-F5344CB8AC3E}">
        <p14:creationId xmlns:p14="http://schemas.microsoft.com/office/powerpoint/2010/main" val="10162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70799"/>
            <a:ext cx="10769600" cy="4169350"/>
          </a:xfrm>
        </p:spPr>
        <p:txBody>
          <a:bodyPr>
            <a:normAutofit/>
          </a:bodyPr>
          <a:lstStyle/>
          <a:p>
            <a:pPr marL="514350" indent="-514350">
              <a:buFont typeface="+mj-lt"/>
              <a:buAutoNum type="arabicPeriod"/>
            </a:pPr>
            <a:r>
              <a:rPr lang="en-US" sz="2800" dirty="0" smtClean="0"/>
              <a:t>Cultural Considerations </a:t>
            </a:r>
          </a:p>
          <a:p>
            <a:pPr marL="514350" indent="-514350">
              <a:buFont typeface="+mj-lt"/>
              <a:buAutoNum type="arabicPeriod"/>
            </a:pPr>
            <a:endParaRPr lang="en-US" sz="2800" dirty="0"/>
          </a:p>
          <a:p>
            <a:pPr marL="514350" indent="-514350">
              <a:buFont typeface="+mj-lt"/>
              <a:buAutoNum type="arabicPeriod"/>
            </a:pPr>
            <a:r>
              <a:rPr lang="en-US" sz="2800" dirty="0">
                <a:solidFill>
                  <a:srgbClr val="37424A"/>
                </a:solidFill>
              </a:rPr>
              <a:t>Planning </a:t>
            </a:r>
            <a:r>
              <a:rPr lang="en-US" sz="2800" dirty="0" smtClean="0">
                <a:solidFill>
                  <a:srgbClr val="37424A"/>
                </a:solidFill>
              </a:rPr>
              <a:t>and Costs for </a:t>
            </a:r>
            <a:r>
              <a:rPr lang="en-US" sz="2800" dirty="0" err="1" smtClean="0">
                <a:solidFill>
                  <a:srgbClr val="37424A"/>
                </a:solidFill>
              </a:rPr>
              <a:t>Juntos</a:t>
            </a:r>
            <a:r>
              <a:rPr lang="en-US" sz="2800" dirty="0">
                <a:solidFill>
                  <a:srgbClr val="37424A"/>
                </a:solidFill>
              </a:rPr>
              <a:t> </a:t>
            </a:r>
            <a:r>
              <a:rPr lang="en-US" sz="2800" dirty="0" smtClean="0">
                <a:solidFill>
                  <a:srgbClr val="37424A"/>
                </a:solidFill>
              </a:rPr>
              <a:t>Summer Academy</a:t>
            </a:r>
          </a:p>
          <a:p>
            <a:pPr marL="514350" indent="-514350">
              <a:buFont typeface="+mj-lt"/>
              <a:buAutoNum type="arabicPeriod"/>
            </a:pPr>
            <a:endParaRPr lang="en-US" sz="2800" dirty="0">
              <a:solidFill>
                <a:srgbClr val="37424A"/>
              </a:solidFill>
            </a:endParaRPr>
          </a:p>
          <a:p>
            <a:pPr marL="514350" indent="-514350">
              <a:buFont typeface="+mj-lt"/>
              <a:buAutoNum type="arabicPeriod"/>
            </a:pPr>
            <a:r>
              <a:rPr lang="en-US" sz="2800" dirty="0">
                <a:solidFill>
                  <a:srgbClr val="37424A"/>
                </a:solidFill>
              </a:rPr>
              <a:t>Implementing </a:t>
            </a:r>
            <a:r>
              <a:rPr lang="en-US" sz="2800" dirty="0" smtClean="0">
                <a:solidFill>
                  <a:srgbClr val="37424A"/>
                </a:solidFill>
              </a:rPr>
              <a:t>Juntos Summer Academy</a:t>
            </a:r>
          </a:p>
          <a:p>
            <a:pPr marL="514350" indent="-514350">
              <a:buFont typeface="+mj-lt"/>
              <a:buAutoNum type="arabicPeriod"/>
            </a:pPr>
            <a:endParaRPr lang="en-US" sz="2800" dirty="0" smtClean="0">
              <a:solidFill>
                <a:srgbClr val="37424A"/>
              </a:solidFill>
            </a:endParaRPr>
          </a:p>
          <a:p>
            <a:pPr marL="514350" indent="-514350">
              <a:buFont typeface="+mj-lt"/>
              <a:buAutoNum type="arabicPeriod"/>
            </a:pPr>
            <a:r>
              <a:rPr lang="en-US" sz="2800" dirty="0" smtClean="0">
                <a:solidFill>
                  <a:srgbClr val="37424A"/>
                </a:solidFill>
              </a:rPr>
              <a:t>Research Considerations for Juntos Summer Academy</a:t>
            </a:r>
            <a:endParaRPr lang="en-US" sz="2800" dirty="0">
              <a:solidFill>
                <a:srgbClr val="37424A"/>
              </a:solidFill>
            </a:endParaRPr>
          </a:p>
          <a:p>
            <a:endParaRPr lang="en-US" sz="2800"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10</a:t>
            </a:fld>
            <a:endParaRPr lang="en-US" sz="800" dirty="0">
              <a:solidFill>
                <a:schemeClr val="tx1">
                  <a:lumMod val="40000"/>
                  <a:lumOff val="60000"/>
                </a:schemeClr>
              </a:solidFill>
            </a:endParaRPr>
          </a:p>
        </p:txBody>
      </p:sp>
      <p:sp>
        <p:nvSpPr>
          <p:cNvPr id="5" name="Title 1"/>
          <p:cNvSpPr>
            <a:spLocks noGrp="1"/>
          </p:cNvSpPr>
          <p:nvPr>
            <p:ph type="title"/>
          </p:nvPr>
        </p:nvSpPr>
        <p:spPr>
          <a:xfrm>
            <a:off x="838200" y="444642"/>
            <a:ext cx="10515600" cy="972213"/>
          </a:xfrm>
        </p:spPr>
        <p:txBody>
          <a:bodyPr>
            <a:normAutofit/>
          </a:bodyPr>
          <a:lstStyle/>
          <a:p>
            <a:r>
              <a:rPr lang="en-US" sz="4000" dirty="0"/>
              <a:t>Module </a:t>
            </a:r>
            <a:r>
              <a:rPr lang="en-US" sz="4000" dirty="0" smtClean="0"/>
              <a:t>5: Agenda</a:t>
            </a:r>
            <a:endParaRPr lang="en-US" sz="4000" dirty="0"/>
          </a:p>
        </p:txBody>
      </p:sp>
    </p:spTree>
    <p:extLst>
      <p:ext uri="{BB962C8B-B14F-4D97-AF65-F5344CB8AC3E}">
        <p14:creationId xmlns:p14="http://schemas.microsoft.com/office/powerpoint/2010/main" val="20316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Juntos</a:t>
            </a:r>
            <a:r>
              <a:rPr lang="en-US" sz="4000" dirty="0" smtClean="0"/>
              <a:t> 4-H Summer Academy</a:t>
            </a:r>
            <a:endParaRPr lang="en-US" sz="4000"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11</a:t>
            </a:fld>
            <a:endParaRPr lang="en-US" sz="800" dirty="0">
              <a:solidFill>
                <a:schemeClr val="tx1">
                  <a:lumMod val="40000"/>
                  <a:lumOff val="60000"/>
                </a:schemeClr>
              </a:solidFill>
            </a:endParaRPr>
          </a:p>
        </p:txBody>
      </p:sp>
      <p:sp>
        <p:nvSpPr>
          <p:cNvPr id="3" name="Content Placeholder 2"/>
          <p:cNvSpPr>
            <a:spLocks noGrp="1"/>
          </p:cNvSpPr>
          <p:nvPr>
            <p:ph idx="1"/>
          </p:nvPr>
        </p:nvSpPr>
        <p:spPr>
          <a:xfrm>
            <a:off x="838200" y="1163541"/>
            <a:ext cx="10515600" cy="4543970"/>
          </a:xfrm>
        </p:spPr>
        <p:txBody>
          <a:bodyPr>
            <a:normAutofit/>
          </a:bodyPr>
          <a:lstStyle/>
          <a:p>
            <a:pPr marL="0" indent="0" defTabSz="326532" fontAlgn="auto" hangingPunct="0">
              <a:spcBef>
                <a:spcPts val="0"/>
              </a:spcBef>
              <a:spcAft>
                <a:spcPts val="0"/>
              </a:spcAft>
              <a:buNone/>
              <a:defRPr/>
            </a:pPr>
            <a:endParaRPr lang="en-US" sz="3600" kern="0" dirty="0" smtClean="0">
              <a:ln w="12700">
                <a:noFill/>
                <a:prstDash val="solid"/>
              </a:ln>
              <a:latin typeface="Coolvetica"/>
              <a:ea typeface="Coolvetica"/>
              <a:cs typeface="Coolvetica"/>
              <a:sym typeface="Rockwell"/>
            </a:endParaRPr>
          </a:p>
          <a:p>
            <a:pPr marL="0" indent="0" defTabSz="326532" fontAlgn="auto" hangingPunct="0">
              <a:spcBef>
                <a:spcPts val="0"/>
              </a:spcBef>
              <a:spcAft>
                <a:spcPts val="0"/>
              </a:spcAft>
              <a:buNone/>
              <a:defRPr/>
            </a:pPr>
            <a:r>
              <a:rPr lang="en-US" sz="2800" b="1" kern="0" dirty="0" smtClean="0">
                <a:ln w="12700">
                  <a:noFill/>
                  <a:prstDash val="solid"/>
                </a:ln>
                <a:solidFill>
                  <a:srgbClr val="2B8A53"/>
                </a:solidFill>
                <a:latin typeface="+mj-lt"/>
                <a:ea typeface="Coolvetica"/>
                <a:cs typeface="Coolvetica"/>
                <a:sym typeface="Rockwell"/>
              </a:rPr>
              <a:t>Goal: </a:t>
            </a:r>
            <a:r>
              <a:rPr lang="en-US" sz="2800" kern="0" dirty="0" smtClean="0">
                <a:ln w="12700">
                  <a:noFill/>
                  <a:prstDash val="solid"/>
                </a:ln>
                <a:latin typeface="+mj-lt"/>
                <a:ea typeface="Coolvetica"/>
                <a:cs typeface="Coolvetica"/>
                <a:sym typeface="Rockwell"/>
              </a:rPr>
              <a:t>To </a:t>
            </a:r>
            <a:r>
              <a:rPr lang="en-US" sz="2800" kern="0" dirty="0">
                <a:ln w="12700">
                  <a:noFill/>
                  <a:prstDash val="solid"/>
                </a:ln>
                <a:latin typeface="+mj-lt"/>
                <a:ea typeface="Coolvetica"/>
                <a:cs typeface="Coolvetica"/>
                <a:sym typeface="Rockwell"/>
              </a:rPr>
              <a:t>give </a:t>
            </a:r>
            <a:r>
              <a:rPr lang="en-US" sz="2800" kern="0" dirty="0" err="1">
                <a:ln w="12700">
                  <a:noFill/>
                  <a:prstDash val="solid"/>
                </a:ln>
                <a:latin typeface="+mj-lt"/>
                <a:ea typeface="Coolvetica"/>
                <a:cs typeface="Coolvetica"/>
                <a:sym typeface="Rockwell"/>
              </a:rPr>
              <a:t>Juntos</a:t>
            </a:r>
            <a:r>
              <a:rPr lang="en-US" sz="2800" kern="0" dirty="0">
                <a:ln w="12700">
                  <a:noFill/>
                  <a:prstDash val="solid"/>
                </a:ln>
                <a:latin typeface="+mj-lt"/>
                <a:ea typeface="Coolvetica"/>
                <a:cs typeface="Coolvetica"/>
                <a:sym typeface="Rockwell"/>
              </a:rPr>
              <a:t> 4-H youth </a:t>
            </a:r>
            <a:r>
              <a:rPr lang="en-US" sz="2800" kern="0" dirty="0" smtClean="0">
                <a:ln w="12700">
                  <a:noFill/>
                  <a:prstDash val="solid"/>
                </a:ln>
                <a:latin typeface="+mj-lt"/>
                <a:ea typeface="Coolvetica"/>
                <a:cs typeface="Coolvetica"/>
                <a:sym typeface="Rockwell"/>
              </a:rPr>
              <a:t>a college experience</a:t>
            </a:r>
          </a:p>
          <a:p>
            <a:pPr marL="0" indent="0" defTabSz="326532" fontAlgn="auto" hangingPunct="0">
              <a:spcBef>
                <a:spcPts val="0"/>
              </a:spcBef>
              <a:spcAft>
                <a:spcPts val="0"/>
              </a:spcAft>
              <a:buNone/>
              <a:defRPr/>
            </a:pPr>
            <a:endParaRPr lang="en-US" sz="2800" kern="0" dirty="0">
              <a:ln w="12700">
                <a:noFill/>
                <a:prstDash val="solid"/>
              </a:ln>
              <a:latin typeface="+mj-lt"/>
              <a:ea typeface="Coolvetica"/>
              <a:cs typeface="Coolvetica"/>
              <a:sym typeface="Rockwell"/>
            </a:endParaRPr>
          </a:p>
          <a:p>
            <a:pPr marL="0" indent="0" defTabSz="326532" fontAlgn="auto" hangingPunct="0">
              <a:spcBef>
                <a:spcPts val="0"/>
              </a:spcBef>
              <a:spcAft>
                <a:spcPts val="0"/>
              </a:spcAft>
              <a:buNone/>
              <a:defRPr/>
            </a:pPr>
            <a:r>
              <a:rPr lang="en-US" sz="2800" b="1" kern="0" dirty="0" smtClean="0">
                <a:ln w="12700">
                  <a:noFill/>
                  <a:prstDash val="solid"/>
                </a:ln>
                <a:solidFill>
                  <a:srgbClr val="2B8A53"/>
                </a:solidFill>
                <a:ea typeface="Coolvetica"/>
                <a:cs typeface="Coolvetica"/>
                <a:sym typeface="Rockwell"/>
              </a:rPr>
              <a:t>Length:  </a:t>
            </a:r>
            <a:r>
              <a:rPr lang="en-US" sz="2800" kern="0" dirty="0" smtClean="0">
                <a:ln w="12700">
                  <a:noFill/>
                  <a:prstDash val="solid"/>
                </a:ln>
                <a:ea typeface="Coolvetica"/>
                <a:cs typeface="Coolvetica"/>
                <a:sym typeface="Rockwell"/>
              </a:rPr>
              <a:t>Two to five days</a:t>
            </a:r>
          </a:p>
          <a:p>
            <a:pPr marL="0" indent="0" defTabSz="326532" fontAlgn="auto" hangingPunct="0">
              <a:spcBef>
                <a:spcPts val="0"/>
              </a:spcBef>
              <a:spcAft>
                <a:spcPts val="0"/>
              </a:spcAft>
              <a:buNone/>
              <a:defRPr/>
            </a:pPr>
            <a:endParaRPr lang="en-US" sz="2800" kern="0" dirty="0">
              <a:ln w="12700">
                <a:noFill/>
                <a:prstDash val="solid"/>
              </a:ln>
              <a:latin typeface="+mj-lt"/>
              <a:ea typeface="Coolvetica"/>
              <a:cs typeface="Coolvetica"/>
              <a:sym typeface="Rockwell"/>
            </a:endParaRPr>
          </a:p>
          <a:p>
            <a:pPr marL="0" indent="0" defTabSz="326532" fontAlgn="auto" hangingPunct="0">
              <a:spcBef>
                <a:spcPts val="0"/>
              </a:spcBef>
              <a:spcAft>
                <a:spcPts val="0"/>
              </a:spcAft>
              <a:buNone/>
              <a:defRPr/>
            </a:pPr>
            <a:r>
              <a:rPr lang="en-US" sz="2800" b="1" kern="0" dirty="0" smtClean="0">
                <a:ln w="12700">
                  <a:noFill/>
                  <a:prstDash val="solid"/>
                </a:ln>
                <a:solidFill>
                  <a:schemeClr val="accent1"/>
                </a:solidFill>
                <a:latin typeface="+mj-lt"/>
                <a:ea typeface="Coolvetica"/>
                <a:cs typeface="Coolvetica"/>
                <a:sym typeface="Rockwell"/>
              </a:rPr>
              <a:t>Partnership: </a:t>
            </a:r>
            <a:r>
              <a:rPr lang="en-US" sz="2800" kern="0" dirty="0" smtClean="0">
                <a:ln w="12700">
                  <a:noFill/>
                  <a:prstDash val="solid"/>
                </a:ln>
                <a:latin typeface="+mj-lt"/>
                <a:ea typeface="Coolvetica"/>
                <a:cs typeface="Coolvetica"/>
                <a:sym typeface="Rockwell"/>
              </a:rPr>
              <a:t>University (Higher Education) partners and planning committee</a:t>
            </a:r>
          </a:p>
          <a:p>
            <a:pPr marL="0" indent="0" defTabSz="326532" fontAlgn="auto" hangingPunct="0">
              <a:spcBef>
                <a:spcPts val="0"/>
              </a:spcBef>
              <a:spcAft>
                <a:spcPts val="0"/>
              </a:spcAft>
              <a:buNone/>
              <a:defRPr/>
            </a:pPr>
            <a:endParaRPr lang="en-US" sz="2800" b="1" kern="0" dirty="0">
              <a:ln w="12700">
                <a:noFill/>
                <a:prstDash val="solid"/>
              </a:ln>
              <a:solidFill>
                <a:schemeClr val="accent1"/>
              </a:solidFill>
              <a:latin typeface="+mj-lt"/>
              <a:ea typeface="Coolvetica"/>
              <a:cs typeface="Coolvetica"/>
              <a:sym typeface="Rockwell"/>
            </a:endParaRPr>
          </a:p>
          <a:p>
            <a:pPr marL="0" indent="0" defTabSz="326532" fontAlgn="auto" hangingPunct="0">
              <a:spcBef>
                <a:spcPts val="0"/>
              </a:spcBef>
              <a:spcAft>
                <a:spcPts val="0"/>
              </a:spcAft>
              <a:buNone/>
              <a:defRPr/>
            </a:pPr>
            <a:r>
              <a:rPr lang="en-US" sz="2800" b="1" kern="0" dirty="0" smtClean="0">
                <a:ln w="12700">
                  <a:noFill/>
                  <a:prstDash val="solid"/>
                </a:ln>
                <a:solidFill>
                  <a:schemeClr val="accent1"/>
                </a:solidFill>
                <a:latin typeface="+mj-lt"/>
                <a:ea typeface="Coolvetica"/>
                <a:cs typeface="Coolvetica"/>
                <a:sym typeface="Rockwell"/>
              </a:rPr>
              <a:t>Summer Academy </a:t>
            </a:r>
            <a:r>
              <a:rPr lang="en-US" sz="2800" kern="0" dirty="0" smtClean="0">
                <a:ln w="12700">
                  <a:noFill/>
                  <a:prstDash val="solid"/>
                </a:ln>
                <a:solidFill>
                  <a:srgbClr val="37424A"/>
                </a:solidFill>
                <a:latin typeface="+mj-lt"/>
                <a:ea typeface="Coolvetica"/>
                <a:cs typeface="Coolvetica"/>
                <a:sym typeface="Rockwell"/>
              </a:rPr>
              <a:t>is how </a:t>
            </a:r>
            <a:r>
              <a:rPr lang="en-US" sz="2800" kern="0" dirty="0" err="1" smtClean="0">
                <a:ln w="12700">
                  <a:noFill/>
                  <a:prstDash val="solid"/>
                </a:ln>
                <a:solidFill>
                  <a:srgbClr val="37424A"/>
                </a:solidFill>
                <a:latin typeface="+mj-lt"/>
                <a:ea typeface="Coolvetica"/>
                <a:cs typeface="Coolvetica"/>
                <a:sym typeface="Rockwell"/>
              </a:rPr>
              <a:t>Juntos</a:t>
            </a:r>
            <a:r>
              <a:rPr lang="en-US" sz="2800" kern="0" dirty="0" smtClean="0">
                <a:ln w="12700">
                  <a:noFill/>
                  <a:prstDash val="solid"/>
                </a:ln>
                <a:solidFill>
                  <a:srgbClr val="37424A"/>
                </a:solidFill>
                <a:latin typeface="+mj-lt"/>
                <a:ea typeface="Coolvetica"/>
                <a:cs typeface="Coolvetica"/>
                <a:sym typeface="Rockwell"/>
              </a:rPr>
              <a:t> 4-H concludes the school year (August –July) </a:t>
            </a:r>
            <a:endParaRPr lang="en-US" sz="2800" kern="0" dirty="0">
              <a:ln w="12700">
                <a:noFill/>
                <a:prstDash val="solid"/>
              </a:ln>
              <a:solidFill>
                <a:srgbClr val="37424A"/>
              </a:solidFill>
              <a:latin typeface="+mj-lt"/>
              <a:ea typeface="Coolvetica"/>
              <a:cs typeface="Coolvetica"/>
              <a:sym typeface="Rockwell"/>
            </a:endParaRPr>
          </a:p>
        </p:txBody>
      </p:sp>
    </p:spTree>
    <p:extLst>
      <p:ext uri="{BB962C8B-B14F-4D97-AF65-F5344CB8AC3E}">
        <p14:creationId xmlns:p14="http://schemas.microsoft.com/office/powerpoint/2010/main" val="31203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55975"/>
            <a:ext cx="5656773" cy="2852737"/>
          </a:xfrm>
        </p:spPr>
        <p:txBody>
          <a:bodyPr>
            <a:normAutofit/>
          </a:bodyPr>
          <a:lstStyle/>
          <a:p>
            <a:pPr algn="ctr"/>
            <a:r>
              <a:rPr lang="en-US" sz="4800" dirty="0" smtClean="0"/>
              <a:t>Activity</a:t>
            </a:r>
            <a:endParaRPr lang="en-US" sz="4800" dirty="0"/>
          </a:p>
        </p:txBody>
      </p:sp>
      <p:sp>
        <p:nvSpPr>
          <p:cNvPr id="5" name="TextBox 4"/>
          <p:cNvSpPr txBox="1"/>
          <p:nvPr/>
        </p:nvSpPr>
        <p:spPr>
          <a:xfrm>
            <a:off x="1" y="3119894"/>
            <a:ext cx="5656774" cy="548888"/>
          </a:xfrm>
          <a:prstGeom prst="rect">
            <a:avLst/>
          </a:prstGeom>
          <a:noFill/>
        </p:spPr>
        <p:txBody>
          <a:bodyPr wrap="square" rtlCol="0">
            <a:spAutoFit/>
          </a:bodyPr>
          <a:lstStyle/>
          <a:p>
            <a:pPr algn="ctr">
              <a:lnSpc>
                <a:spcPct val="80000"/>
              </a:lnSpc>
            </a:pPr>
            <a:r>
              <a:rPr lang="en-US" sz="3600" dirty="0" smtClean="0">
                <a:solidFill>
                  <a:schemeClr val="bg1"/>
                </a:solidFill>
              </a:rPr>
              <a:t>Why Academy?</a:t>
            </a:r>
            <a:endParaRPr lang="en-US" sz="3600"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6775" y="0"/>
            <a:ext cx="6535225" cy="5718518"/>
          </a:xfrm>
          <a:prstGeom prst="rect">
            <a:avLst/>
          </a:prstGeom>
        </p:spPr>
      </p:pic>
      <p:sp>
        <p:nvSpPr>
          <p:cNvPr id="8" name="Slide Number Placeholder 3"/>
          <p:cNvSpPr>
            <a:spLocks noGrp="1"/>
          </p:cNvSpPr>
          <p:nvPr>
            <p:ph type="sldNum" sz="quarter" idx="4"/>
          </p:nvPr>
        </p:nvSpPr>
        <p:spPr>
          <a:xfrm>
            <a:off x="844449" y="6294093"/>
            <a:ext cx="396711" cy="377853"/>
          </a:xfrm>
        </p:spPr>
        <p:txBody>
          <a:bodyPr/>
          <a:lstStyle/>
          <a:p>
            <a:r>
              <a:rPr lang="en-US" dirty="0" smtClean="0"/>
              <a:t>11</a:t>
            </a:r>
            <a:endParaRPr lang="en-US" sz="800" dirty="0">
              <a:solidFill>
                <a:schemeClr val="tx1">
                  <a:lumMod val="40000"/>
                  <a:lumOff val="60000"/>
                </a:schemeClr>
              </a:solidFill>
            </a:endParaRPr>
          </a:p>
        </p:txBody>
      </p:sp>
    </p:spTree>
    <p:extLst>
      <p:ext uri="{BB962C8B-B14F-4D97-AF65-F5344CB8AC3E}">
        <p14:creationId xmlns:p14="http://schemas.microsoft.com/office/powerpoint/2010/main" val="17276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13</a:t>
            </a:fld>
            <a:endParaRPr lang="en-US" sz="800" dirty="0">
              <a:solidFill>
                <a:schemeClr val="tx1">
                  <a:lumMod val="40000"/>
                  <a:lumOff val="60000"/>
                </a:schemeClr>
              </a:solidFill>
            </a:endParaRPr>
          </a:p>
        </p:txBody>
      </p:sp>
      <p:sp>
        <p:nvSpPr>
          <p:cNvPr id="6" name="Title 1"/>
          <p:cNvSpPr txBox="1">
            <a:spLocks/>
          </p:cNvSpPr>
          <p:nvPr/>
        </p:nvSpPr>
        <p:spPr>
          <a:xfrm>
            <a:off x="0" y="1662695"/>
            <a:ext cx="5778372" cy="1286597"/>
          </a:xfrm>
          <a:prstGeom prst="rect">
            <a:avLst/>
          </a:prstGeom>
        </p:spPr>
        <p:txBody>
          <a:bodyPr vert="horz" lIns="91440" tIns="45720" rIns="91440" bIns="45720" rtlCol="0" anchor="b">
            <a:normAutofit lnSpcReduction="10000"/>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sz="4800" dirty="0" smtClean="0"/>
              <a:t>Juntos 4-H </a:t>
            </a:r>
          </a:p>
          <a:p>
            <a:pPr algn="ctr"/>
            <a:r>
              <a:rPr lang="en-US" sz="4800" dirty="0" smtClean="0"/>
              <a:t>Summer Academy</a:t>
            </a:r>
            <a:endParaRPr lang="en-US" sz="4800" dirty="0"/>
          </a:p>
        </p:txBody>
      </p:sp>
      <p:sp>
        <p:nvSpPr>
          <p:cNvPr id="5" name="TextBox 4"/>
          <p:cNvSpPr txBox="1"/>
          <p:nvPr/>
        </p:nvSpPr>
        <p:spPr>
          <a:xfrm>
            <a:off x="1" y="2949292"/>
            <a:ext cx="5778371" cy="553998"/>
          </a:xfrm>
          <a:prstGeom prst="rect">
            <a:avLst/>
          </a:prstGeom>
          <a:noFill/>
        </p:spPr>
        <p:txBody>
          <a:bodyPr wrap="square" rtlCol="0">
            <a:spAutoFit/>
          </a:bodyPr>
          <a:lstStyle/>
          <a:p>
            <a:pPr algn="ctr">
              <a:lnSpc>
                <a:spcPct val="80000"/>
              </a:lnSpc>
            </a:pPr>
            <a:r>
              <a:rPr lang="en-US" sz="3600" dirty="0">
                <a:solidFill>
                  <a:schemeClr val="bg1"/>
                </a:solidFill>
              </a:rPr>
              <a:t>Cultural </a:t>
            </a:r>
            <a:r>
              <a:rPr lang="en-US" sz="3600" dirty="0" smtClean="0">
                <a:solidFill>
                  <a:schemeClr val="bg1"/>
                </a:solidFill>
              </a:rPr>
              <a:t>Considerations</a:t>
            </a:r>
            <a:endParaRPr lang="en-US" sz="3600" dirty="0">
              <a:solidFill>
                <a:schemeClr val="bg1"/>
              </a:solidFill>
            </a:endParaRPr>
          </a:p>
        </p:txBody>
      </p:sp>
      <p:pic>
        <p:nvPicPr>
          <p:cNvPr id="8" name="Picture 7" descr="IMG_805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9684" y="241378"/>
            <a:ext cx="3021263" cy="2695309"/>
          </a:xfrm>
          <a:prstGeom prst="rect">
            <a:avLst/>
          </a:prstGeom>
        </p:spPr>
      </p:pic>
      <p:pic>
        <p:nvPicPr>
          <p:cNvPr id="3" name="Picture 2" descr="P119010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78372" y="-2"/>
            <a:ext cx="6413629" cy="5668213"/>
          </a:xfrm>
          <a:prstGeom prst="rect">
            <a:avLst/>
          </a:prstGeom>
        </p:spPr>
      </p:pic>
    </p:spTree>
    <p:extLst>
      <p:ext uri="{BB962C8B-B14F-4D97-AF65-F5344CB8AC3E}">
        <p14:creationId xmlns:p14="http://schemas.microsoft.com/office/powerpoint/2010/main" val="16968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Cultural Consideration #1 </a:t>
            </a:r>
            <a:endParaRPr lang="en-US" sz="4000" dirty="0"/>
          </a:p>
        </p:txBody>
      </p:sp>
      <p:sp>
        <p:nvSpPr>
          <p:cNvPr id="6" name="Content Placeholder 5"/>
          <p:cNvSpPr>
            <a:spLocks noGrp="1"/>
          </p:cNvSpPr>
          <p:nvPr>
            <p:ph idx="1"/>
          </p:nvPr>
        </p:nvSpPr>
        <p:spPr>
          <a:xfrm>
            <a:off x="838199" y="1586874"/>
            <a:ext cx="10515601" cy="4169350"/>
          </a:xfrm>
        </p:spPr>
        <p:txBody>
          <a:bodyPr>
            <a:normAutofit/>
          </a:bodyPr>
          <a:lstStyle/>
          <a:p>
            <a:endParaRPr lang="en-US" dirty="0"/>
          </a:p>
          <a:p>
            <a:pPr marL="0" indent="0">
              <a:buNone/>
            </a:pPr>
            <a:r>
              <a:rPr lang="en-US" sz="2800" dirty="0" smtClean="0"/>
              <a:t>Summer camps </a:t>
            </a:r>
            <a:r>
              <a:rPr lang="en-US" sz="2800" dirty="0"/>
              <a:t>are not a norm in most </a:t>
            </a:r>
            <a:r>
              <a:rPr lang="en-US" sz="2800" dirty="0" smtClean="0"/>
              <a:t>Latin American countries. </a:t>
            </a:r>
            <a:endParaRPr lang="en-US" sz="2800" dirty="0"/>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14</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90379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Cultural Consideration #2</a:t>
            </a:r>
            <a:endParaRPr lang="en-US" sz="4000" dirty="0"/>
          </a:p>
        </p:txBody>
      </p:sp>
      <p:sp>
        <p:nvSpPr>
          <p:cNvPr id="6" name="Content Placeholder 5"/>
          <p:cNvSpPr>
            <a:spLocks noGrp="1"/>
          </p:cNvSpPr>
          <p:nvPr>
            <p:ph idx="1"/>
          </p:nvPr>
        </p:nvSpPr>
        <p:spPr>
          <a:xfrm>
            <a:off x="838199" y="1586874"/>
            <a:ext cx="10515601" cy="4169350"/>
          </a:xfrm>
        </p:spPr>
        <p:txBody>
          <a:bodyPr>
            <a:normAutofit/>
          </a:bodyPr>
          <a:lstStyle/>
          <a:p>
            <a:pPr marL="0" indent="0">
              <a:buNone/>
            </a:pPr>
            <a:endParaRPr lang="en-US" dirty="0" smtClean="0"/>
          </a:p>
          <a:p>
            <a:pPr marL="0" indent="0">
              <a:buNone/>
            </a:pPr>
            <a:r>
              <a:rPr lang="en-US" sz="2800" dirty="0" smtClean="0"/>
              <a:t>In </a:t>
            </a:r>
            <a:r>
              <a:rPr lang="en-US" sz="2800" dirty="0"/>
              <a:t>many Latin </a:t>
            </a:r>
            <a:r>
              <a:rPr lang="en-US" sz="2800" dirty="0" smtClean="0"/>
              <a:t>American countries, </a:t>
            </a:r>
            <a:r>
              <a:rPr lang="en-US" sz="2800" dirty="0" smtClean="0">
                <a:solidFill>
                  <a:srgbClr val="37424A"/>
                </a:solidFill>
              </a:rPr>
              <a:t>leaving home for college </a:t>
            </a:r>
            <a:r>
              <a:rPr lang="en-US" sz="2800" dirty="0">
                <a:solidFill>
                  <a:srgbClr val="37424A"/>
                </a:solidFill>
              </a:rPr>
              <a:t> </a:t>
            </a:r>
            <a:r>
              <a:rPr lang="en-US" sz="2800" dirty="0" smtClean="0">
                <a:solidFill>
                  <a:srgbClr val="37424A"/>
                </a:solidFill>
              </a:rPr>
              <a:t> (and living in a dorm) </a:t>
            </a:r>
            <a:r>
              <a:rPr lang="en-US" sz="2800" dirty="0"/>
              <a:t>is not the norm. </a:t>
            </a:r>
          </a:p>
        </p:txBody>
      </p:sp>
      <p:sp>
        <p:nvSpPr>
          <p:cNvPr id="4" name="Slide Number Placeholder 3"/>
          <p:cNvSpPr>
            <a:spLocks noGrp="1"/>
          </p:cNvSpPr>
          <p:nvPr>
            <p:ph type="sldNum" sz="quarter" idx="4"/>
          </p:nvPr>
        </p:nvSpPr>
        <p:spPr/>
        <p:txBody>
          <a:bodyPr/>
          <a:lstStyle/>
          <a:p>
            <a:fld id="{C8BFE72D-DEE3-1A40-BBC5-5AA7D885F44F}" type="slidenum">
              <a:rPr lang="en-US" smtClean="0"/>
              <a:pPr/>
              <a:t>15</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345605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Cultural Consideration #3 </a:t>
            </a:r>
            <a:endParaRPr lang="en-US" sz="4000" dirty="0"/>
          </a:p>
        </p:txBody>
      </p:sp>
      <p:sp>
        <p:nvSpPr>
          <p:cNvPr id="6" name="Content Placeholder 5"/>
          <p:cNvSpPr>
            <a:spLocks noGrp="1"/>
          </p:cNvSpPr>
          <p:nvPr>
            <p:ph idx="1"/>
          </p:nvPr>
        </p:nvSpPr>
        <p:spPr>
          <a:xfrm>
            <a:off x="838199" y="1586874"/>
            <a:ext cx="10515601" cy="4169350"/>
          </a:xfrm>
        </p:spPr>
        <p:txBody>
          <a:bodyPr>
            <a:normAutofit/>
          </a:bodyPr>
          <a:lstStyle/>
          <a:p>
            <a:endParaRPr lang="en-US" dirty="0"/>
          </a:p>
          <a:p>
            <a:pPr marL="0" indent="0">
              <a:buNone/>
            </a:pPr>
            <a:r>
              <a:rPr lang="en-US" sz="2800" dirty="0" smtClean="0"/>
              <a:t>Many Latino parents are </a:t>
            </a:r>
            <a:r>
              <a:rPr lang="en-US" sz="2800" dirty="0" smtClean="0">
                <a:solidFill>
                  <a:srgbClr val="37424A"/>
                </a:solidFill>
              </a:rPr>
              <a:t>not accustomed to allowing their children to spend </a:t>
            </a:r>
            <a:r>
              <a:rPr lang="en-US" sz="2800" dirty="0">
                <a:solidFill>
                  <a:srgbClr val="37424A"/>
                </a:solidFill>
              </a:rPr>
              <a:t>the night outside of their </a:t>
            </a:r>
            <a:r>
              <a:rPr lang="en-US" sz="2800" dirty="0" smtClean="0">
                <a:solidFill>
                  <a:srgbClr val="37424A"/>
                </a:solidFill>
              </a:rPr>
              <a:t>home.  </a:t>
            </a:r>
            <a:endParaRPr lang="en-US" sz="2800" dirty="0">
              <a:solidFill>
                <a:srgbClr val="37424A"/>
              </a:solidFill>
            </a:endParaRPr>
          </a:p>
          <a:p>
            <a:pPr marL="0" indent="0">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16</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345605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Cultural Consideration #4</a:t>
            </a:r>
            <a:endParaRPr lang="en-US" sz="4000" dirty="0"/>
          </a:p>
        </p:txBody>
      </p:sp>
      <p:sp>
        <p:nvSpPr>
          <p:cNvPr id="6" name="Content Placeholder 5"/>
          <p:cNvSpPr>
            <a:spLocks noGrp="1"/>
          </p:cNvSpPr>
          <p:nvPr>
            <p:ph idx="1"/>
          </p:nvPr>
        </p:nvSpPr>
        <p:spPr>
          <a:xfrm>
            <a:off x="838199" y="1586874"/>
            <a:ext cx="10515601" cy="4169350"/>
          </a:xfrm>
        </p:spPr>
        <p:txBody>
          <a:bodyPr>
            <a:normAutofit/>
          </a:bodyPr>
          <a:lstStyle/>
          <a:p>
            <a:endParaRPr lang="en-US" dirty="0" smtClean="0"/>
          </a:p>
          <a:p>
            <a:pPr marL="0" indent="0">
              <a:buNone/>
            </a:pPr>
            <a:r>
              <a:rPr lang="en-US" sz="2800" dirty="0" smtClean="0"/>
              <a:t>Many Latino youth are expected </a:t>
            </a:r>
            <a:r>
              <a:rPr lang="en-US" sz="2800" dirty="0"/>
              <a:t>to live at home until the day they get </a:t>
            </a:r>
            <a:r>
              <a:rPr lang="en-US" sz="2800" dirty="0" smtClean="0"/>
              <a:t>married.</a:t>
            </a:r>
            <a:endParaRPr lang="en-US" sz="2800" dirty="0"/>
          </a:p>
          <a:p>
            <a:pPr marL="0" indent="0">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17</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345605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18</a:t>
            </a:fld>
            <a:endParaRPr lang="en-US" sz="800" dirty="0">
              <a:solidFill>
                <a:schemeClr val="tx1">
                  <a:lumMod val="40000"/>
                  <a:lumOff val="60000"/>
                </a:schemeClr>
              </a:solidFill>
            </a:endParaRPr>
          </a:p>
        </p:txBody>
      </p:sp>
      <p:sp>
        <p:nvSpPr>
          <p:cNvPr id="7" name="Title 1"/>
          <p:cNvSpPr txBox="1">
            <a:spLocks/>
          </p:cNvSpPr>
          <p:nvPr/>
        </p:nvSpPr>
        <p:spPr>
          <a:xfrm>
            <a:off x="0" y="1146257"/>
            <a:ext cx="5520690" cy="2350515"/>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sz="4400" dirty="0"/>
              <a:t>Planning for </a:t>
            </a:r>
            <a:br>
              <a:rPr lang="en-US" sz="4400" dirty="0"/>
            </a:br>
            <a:r>
              <a:rPr lang="en-US" sz="4400" dirty="0" err="1" smtClean="0"/>
              <a:t>Juntos</a:t>
            </a:r>
            <a:r>
              <a:rPr lang="en-US" sz="4400" dirty="0" smtClean="0"/>
              <a:t> Academy</a:t>
            </a:r>
            <a:endParaRPr lang="en-US" sz="4400" dirty="0"/>
          </a:p>
        </p:txBody>
      </p:sp>
      <p:pic>
        <p:nvPicPr>
          <p:cNvPr id="2" name="Picture 1" descr="P120008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0104" y="0"/>
            <a:ext cx="7071896" cy="5721683"/>
          </a:xfrm>
          <a:prstGeom prst="rect">
            <a:avLst/>
          </a:prstGeom>
        </p:spPr>
      </p:pic>
    </p:spTree>
    <p:extLst>
      <p:ext uri="{BB962C8B-B14F-4D97-AF65-F5344CB8AC3E}">
        <p14:creationId xmlns:p14="http://schemas.microsoft.com/office/powerpoint/2010/main" val="292752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838200" y="1784702"/>
            <a:ext cx="5181600" cy="4073005"/>
          </a:xfrm>
          <a:prstGeom prst="rect">
            <a:avLst/>
          </a:prstGeom>
        </p:spPr>
        <p:txBody>
          <a:bodyPr/>
          <a:lst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LucidaGrande" charset="0"/>
              <a:buNone/>
            </a:pPr>
            <a:r>
              <a:rPr lang="en-US" b="1" dirty="0" smtClean="0"/>
              <a:t>Fall (August-December</a:t>
            </a:r>
            <a:r>
              <a:rPr lang="en-US" dirty="0" smtClean="0"/>
              <a:t>) </a:t>
            </a:r>
          </a:p>
          <a:p>
            <a:r>
              <a:rPr lang="en-US" dirty="0" smtClean="0"/>
              <a:t>Highlight Academy from the beginning</a:t>
            </a:r>
          </a:p>
          <a:p>
            <a:endParaRPr lang="en-US" sz="1800" dirty="0" smtClean="0"/>
          </a:p>
          <a:p>
            <a:r>
              <a:rPr lang="en-US" dirty="0" smtClean="0"/>
              <a:t>Clubs can create a selection process</a:t>
            </a:r>
          </a:p>
          <a:p>
            <a:endParaRPr lang="en-US" sz="1800" dirty="0" smtClean="0"/>
          </a:p>
          <a:p>
            <a:r>
              <a:rPr lang="en-US" dirty="0" smtClean="0"/>
              <a:t>Get to know the interest of the youth</a:t>
            </a:r>
          </a:p>
          <a:p>
            <a:pPr>
              <a:buFontTx/>
              <a:buChar char="-"/>
            </a:pPr>
            <a:endParaRPr lang="en-US" dirty="0" smtClean="0"/>
          </a:p>
          <a:p>
            <a:pPr>
              <a:buFontTx/>
              <a:buChar char="-"/>
            </a:pPr>
            <a:endParaRPr lang="en-US" dirty="0" smtClean="0"/>
          </a:p>
          <a:p>
            <a:pPr>
              <a:buFontTx/>
              <a:buChar char="-"/>
            </a:pPr>
            <a:endParaRPr lang="en-US" dirty="0" smtClean="0"/>
          </a:p>
          <a:p>
            <a:pPr>
              <a:buFontTx/>
              <a:buChar char="-"/>
            </a:pPr>
            <a:endParaRPr lang="en-US" dirty="0"/>
          </a:p>
        </p:txBody>
      </p:sp>
      <p:sp>
        <p:nvSpPr>
          <p:cNvPr id="15" name="Content Placeholder 3"/>
          <p:cNvSpPr txBox="1">
            <a:spLocks/>
          </p:cNvSpPr>
          <p:nvPr/>
        </p:nvSpPr>
        <p:spPr>
          <a:xfrm>
            <a:off x="5706533" y="1784703"/>
            <a:ext cx="5647267" cy="4073005"/>
          </a:xfrm>
          <a:prstGeom prst="rect">
            <a:avLst/>
          </a:prstGeom>
        </p:spPr>
        <p:txBody>
          <a:bodyPr/>
          <a:lst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LucidaGrande" charset="0"/>
              <a:buNone/>
            </a:pPr>
            <a:r>
              <a:rPr lang="en-US" b="1" dirty="0" smtClean="0"/>
              <a:t>Spring (Jan-July)</a:t>
            </a:r>
          </a:p>
          <a:p>
            <a:pPr>
              <a:lnSpc>
                <a:spcPct val="100000"/>
              </a:lnSpc>
            </a:pPr>
            <a:r>
              <a:rPr lang="en-US" dirty="0" smtClean="0"/>
              <a:t>Meet and plan with local 4-H agent</a:t>
            </a:r>
          </a:p>
          <a:p>
            <a:pPr>
              <a:lnSpc>
                <a:spcPct val="100000"/>
              </a:lnSpc>
            </a:pPr>
            <a:endParaRPr lang="en-US" sz="1600" dirty="0" smtClean="0"/>
          </a:p>
          <a:p>
            <a:pPr>
              <a:lnSpc>
                <a:spcPct val="100000"/>
              </a:lnSpc>
            </a:pPr>
            <a:r>
              <a:rPr lang="en-US" dirty="0" smtClean="0"/>
              <a:t>Update and communicate with family</a:t>
            </a:r>
          </a:p>
          <a:p>
            <a:pPr>
              <a:lnSpc>
                <a:spcPct val="100000"/>
              </a:lnSpc>
            </a:pPr>
            <a:endParaRPr lang="en-US" sz="1800" dirty="0"/>
          </a:p>
          <a:p>
            <a:pPr>
              <a:lnSpc>
                <a:spcPct val="100000"/>
              </a:lnSpc>
            </a:pPr>
            <a:r>
              <a:rPr lang="en-US" dirty="0" smtClean="0"/>
              <a:t>Be creative in introducing the event</a:t>
            </a:r>
          </a:p>
          <a:p>
            <a:pPr>
              <a:lnSpc>
                <a:spcPct val="100000"/>
              </a:lnSpc>
            </a:pPr>
            <a:endParaRPr lang="en-US" sz="1800" dirty="0" smtClean="0"/>
          </a:p>
          <a:p>
            <a:pPr>
              <a:lnSpc>
                <a:spcPct val="100000"/>
              </a:lnSpc>
            </a:pPr>
            <a:r>
              <a:rPr lang="en-US" dirty="0" smtClean="0"/>
              <a:t>Collect all registration documents</a:t>
            </a:r>
          </a:p>
          <a:p>
            <a:pPr marL="0" indent="0">
              <a:buNone/>
            </a:pPr>
            <a:endParaRPr lang="en-US" dirty="0" smtClean="0"/>
          </a:p>
        </p:txBody>
      </p:sp>
      <p:sp>
        <p:nvSpPr>
          <p:cNvPr id="2" name="Title 1"/>
          <p:cNvSpPr>
            <a:spLocks noGrp="1"/>
          </p:cNvSpPr>
          <p:nvPr>
            <p:ph type="title"/>
          </p:nvPr>
        </p:nvSpPr>
        <p:spPr/>
        <p:txBody>
          <a:bodyPr>
            <a:normAutofit/>
          </a:bodyPr>
          <a:lstStyle/>
          <a:p>
            <a:r>
              <a:rPr lang="en-US" sz="4000" dirty="0" smtClean="0"/>
              <a:t>Ensuring Youth Participation in Academy</a:t>
            </a:r>
            <a:endParaRPr lang="en-US" sz="4000" dirty="0"/>
          </a:p>
        </p:txBody>
      </p:sp>
    </p:spTree>
    <p:extLst>
      <p:ext uri="{BB962C8B-B14F-4D97-AF65-F5344CB8AC3E}">
        <p14:creationId xmlns:p14="http://schemas.microsoft.com/office/powerpoint/2010/main" val="135474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2</a:t>
            </a:fld>
            <a:endParaRPr lang="en-US" sz="800" dirty="0">
              <a:solidFill>
                <a:schemeClr val="tx1">
                  <a:lumMod val="40000"/>
                  <a:lumOff val="60000"/>
                </a:schemeClr>
              </a:solidFill>
            </a:endParaRPr>
          </a:p>
        </p:txBody>
      </p:sp>
      <p:sp>
        <p:nvSpPr>
          <p:cNvPr id="2" name="Title 1"/>
          <p:cNvSpPr>
            <a:spLocks noGrp="1"/>
          </p:cNvSpPr>
          <p:nvPr>
            <p:ph type="title" idx="4294967295"/>
          </p:nvPr>
        </p:nvSpPr>
        <p:spPr>
          <a:xfrm>
            <a:off x="844449" y="1879072"/>
            <a:ext cx="10515600" cy="971550"/>
          </a:xfrm>
        </p:spPr>
        <p:txBody>
          <a:bodyPr>
            <a:normAutofit/>
          </a:bodyPr>
          <a:lstStyle/>
          <a:p>
            <a:pPr algn="ctr"/>
            <a:r>
              <a:rPr lang="en-US" sz="4000" dirty="0" smtClean="0"/>
              <a:t>Recap </a:t>
            </a:r>
            <a:r>
              <a:rPr lang="en-US" sz="4000" dirty="0"/>
              <a:t>F</a:t>
            </a:r>
            <a:r>
              <a:rPr lang="en-US" sz="4000" dirty="0" smtClean="0"/>
              <a:t>rom Past Modules</a:t>
            </a:r>
            <a:endParaRPr lang="en-US" sz="4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7977" y="2628900"/>
            <a:ext cx="2828544" cy="2185416"/>
          </a:xfrm>
          <a:prstGeom prst="rect">
            <a:avLst/>
          </a:prstGeom>
        </p:spPr>
      </p:pic>
    </p:spTree>
    <p:extLst>
      <p:ext uri="{BB962C8B-B14F-4D97-AF65-F5344CB8AC3E}">
        <p14:creationId xmlns:p14="http://schemas.microsoft.com/office/powerpoint/2010/main" val="11210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Planning for Summer Academy </a:t>
            </a:r>
            <a:endParaRPr lang="en-US" sz="4000"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b="1" dirty="0" smtClean="0"/>
              <a:t>Fall (August-December</a:t>
            </a:r>
            <a:r>
              <a:rPr lang="en-US" dirty="0" smtClean="0"/>
              <a:t>)  </a:t>
            </a:r>
          </a:p>
          <a:p>
            <a:pPr marL="0" indent="0">
              <a:buNone/>
            </a:pPr>
            <a:endParaRPr lang="en-US" dirty="0" smtClean="0"/>
          </a:p>
          <a:p>
            <a:pPr>
              <a:lnSpc>
                <a:spcPct val="120000"/>
              </a:lnSpc>
            </a:pPr>
            <a:r>
              <a:rPr lang="en-US" dirty="0" smtClean="0"/>
              <a:t>Identify host campus &amp; potential presenters</a:t>
            </a:r>
          </a:p>
          <a:p>
            <a:pPr>
              <a:lnSpc>
                <a:spcPct val="120000"/>
              </a:lnSpc>
            </a:pPr>
            <a:endParaRPr lang="en-US" sz="1200" dirty="0" smtClean="0"/>
          </a:p>
          <a:p>
            <a:pPr>
              <a:lnSpc>
                <a:spcPct val="120000"/>
              </a:lnSpc>
            </a:pPr>
            <a:r>
              <a:rPr lang="en-US" dirty="0" smtClean="0"/>
              <a:t>Identify Planning committee members &amp; community partners</a:t>
            </a:r>
          </a:p>
          <a:p>
            <a:pPr>
              <a:lnSpc>
                <a:spcPct val="120000"/>
              </a:lnSpc>
            </a:pPr>
            <a:endParaRPr lang="en-US" sz="1500" dirty="0" smtClean="0"/>
          </a:p>
          <a:p>
            <a:pPr>
              <a:lnSpc>
                <a:spcPct val="120000"/>
              </a:lnSpc>
            </a:pPr>
            <a:r>
              <a:rPr lang="en-US" dirty="0" smtClean="0"/>
              <a:t>Identify transportation needed</a:t>
            </a:r>
          </a:p>
          <a:p>
            <a:pPr>
              <a:buFontTx/>
              <a:buChar char="-"/>
            </a:pPr>
            <a:endParaRPr lang="en-US" dirty="0" smtClean="0"/>
          </a:p>
          <a:p>
            <a:pPr>
              <a:buFontTx/>
              <a:buChar char="-"/>
            </a:pPr>
            <a:endParaRPr lang="en-US" dirty="0" smtClean="0"/>
          </a:p>
          <a:p>
            <a:pPr>
              <a:buFontTx/>
              <a:buChar char="-"/>
            </a:pPr>
            <a:endParaRPr lang="en-US" dirty="0" smtClean="0"/>
          </a:p>
          <a:p>
            <a:pPr>
              <a:buFontTx/>
              <a:buChar char="-"/>
            </a:pPr>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r>
              <a:rPr lang="en-US" b="1" dirty="0" smtClean="0"/>
              <a:t>Spring Jan- May</a:t>
            </a:r>
          </a:p>
          <a:p>
            <a:pPr marL="0" indent="0">
              <a:buNone/>
            </a:pPr>
            <a:endParaRPr lang="en-US" b="1" dirty="0" smtClean="0"/>
          </a:p>
          <a:p>
            <a:r>
              <a:rPr lang="en-US" dirty="0" smtClean="0"/>
              <a:t>Confirm location and date</a:t>
            </a:r>
          </a:p>
          <a:p>
            <a:endParaRPr lang="en-US" dirty="0" smtClean="0"/>
          </a:p>
          <a:p>
            <a:r>
              <a:rPr lang="en-US" dirty="0" smtClean="0"/>
              <a:t>Meet with planning </a:t>
            </a:r>
            <a:r>
              <a:rPr lang="en-US" dirty="0"/>
              <a:t>c</a:t>
            </a:r>
            <a:r>
              <a:rPr lang="en-US" dirty="0" smtClean="0"/>
              <a:t>ommittee</a:t>
            </a:r>
          </a:p>
          <a:p>
            <a:endParaRPr lang="en-US" dirty="0"/>
          </a:p>
          <a:p>
            <a:r>
              <a:rPr lang="en-US" dirty="0"/>
              <a:t>M</a:t>
            </a:r>
            <a:r>
              <a:rPr lang="en-US" dirty="0" smtClean="0"/>
              <a:t>eet with community partners</a:t>
            </a:r>
          </a:p>
          <a:p>
            <a:endParaRPr lang="en-US" dirty="0" smtClean="0"/>
          </a:p>
          <a:p>
            <a:r>
              <a:rPr lang="en-US" dirty="0" smtClean="0"/>
              <a:t>Plan Academy schedule</a:t>
            </a:r>
          </a:p>
          <a:p>
            <a:endParaRPr lang="en-US" dirty="0" smtClean="0"/>
          </a:p>
          <a:p>
            <a:r>
              <a:rPr lang="en-US" dirty="0" smtClean="0"/>
              <a:t>Select youth and team </a:t>
            </a:r>
            <a:r>
              <a:rPr lang="en-US" dirty="0"/>
              <a:t>c</a:t>
            </a:r>
            <a:r>
              <a:rPr lang="en-US" dirty="0" smtClean="0"/>
              <a:t>aptains</a:t>
            </a:r>
          </a:p>
          <a:p>
            <a:pPr>
              <a:buFontTx/>
              <a:buChar char="-"/>
            </a:pPr>
            <a:endParaRPr lang="en-US" dirty="0" smtClean="0"/>
          </a:p>
          <a:p>
            <a:pPr marL="0" indent="0">
              <a:buNone/>
            </a:pPr>
            <a:endParaRPr lang="en-US" dirty="0"/>
          </a:p>
        </p:txBody>
      </p:sp>
    </p:spTree>
    <p:extLst>
      <p:ext uri="{BB962C8B-B14F-4D97-AF65-F5344CB8AC3E}">
        <p14:creationId xmlns:p14="http://schemas.microsoft.com/office/powerpoint/2010/main" val="83902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Planning for Summer Academy</a:t>
            </a:r>
            <a:endParaRPr lang="en-US" sz="4000" dirty="0"/>
          </a:p>
        </p:txBody>
      </p:sp>
      <p:sp>
        <p:nvSpPr>
          <p:cNvPr id="3" name="Content Placeholder 2"/>
          <p:cNvSpPr>
            <a:spLocks noGrp="1"/>
          </p:cNvSpPr>
          <p:nvPr>
            <p:ph sz="half" idx="1"/>
          </p:nvPr>
        </p:nvSpPr>
        <p:spPr>
          <a:xfrm>
            <a:off x="838200" y="1600779"/>
            <a:ext cx="10515600" cy="4315108"/>
          </a:xfrm>
        </p:spPr>
        <p:txBody>
          <a:bodyPr>
            <a:normAutofit/>
          </a:bodyPr>
          <a:lstStyle/>
          <a:p>
            <a:pPr marL="0" indent="0">
              <a:buNone/>
            </a:pPr>
            <a:r>
              <a:rPr lang="en-US" b="1" dirty="0" smtClean="0"/>
              <a:t>Summer time (June-August)</a:t>
            </a:r>
            <a:r>
              <a:rPr lang="en-US" dirty="0" smtClean="0"/>
              <a:t>  </a:t>
            </a:r>
          </a:p>
          <a:p>
            <a:pPr marL="0" indent="0">
              <a:buNone/>
            </a:pPr>
            <a:endParaRPr lang="en-US" b="1" dirty="0" smtClean="0"/>
          </a:p>
          <a:p>
            <a:r>
              <a:rPr lang="en-US" dirty="0" smtClean="0"/>
              <a:t>Academy happens in June </a:t>
            </a:r>
            <a:r>
              <a:rPr lang="en-US" dirty="0"/>
              <a:t>or </a:t>
            </a:r>
            <a:r>
              <a:rPr lang="en-US" dirty="0" smtClean="0"/>
              <a:t>July</a:t>
            </a:r>
          </a:p>
          <a:p>
            <a:endParaRPr lang="en-US" dirty="0" smtClean="0"/>
          </a:p>
          <a:p>
            <a:r>
              <a:rPr lang="en-US" dirty="0" smtClean="0"/>
              <a:t>Communication before Academy </a:t>
            </a:r>
          </a:p>
          <a:p>
            <a:endParaRPr lang="en-US" dirty="0"/>
          </a:p>
          <a:p>
            <a:r>
              <a:rPr lang="en-US" dirty="0" smtClean="0"/>
              <a:t>Debriefing </a:t>
            </a:r>
            <a:r>
              <a:rPr lang="en-US" dirty="0"/>
              <a:t>meeting </a:t>
            </a:r>
            <a:endParaRPr lang="en-US" dirty="0" smtClean="0"/>
          </a:p>
          <a:p>
            <a:endParaRPr lang="en-US" dirty="0"/>
          </a:p>
          <a:p>
            <a:r>
              <a:rPr lang="en-US" dirty="0" smtClean="0"/>
              <a:t>Share the Academy experience with current and new parents </a:t>
            </a:r>
            <a:endParaRPr lang="en-US" dirty="0"/>
          </a:p>
          <a:p>
            <a:pPr>
              <a:buFontTx/>
              <a:buChar char="-"/>
            </a:pPr>
            <a:endParaRPr lang="en-US" dirty="0" smtClean="0"/>
          </a:p>
          <a:p>
            <a:pPr>
              <a:buFontTx/>
              <a:buChar char="-"/>
            </a:pPr>
            <a:endParaRPr lang="en-US" dirty="0" smtClean="0"/>
          </a:p>
          <a:p>
            <a:pPr>
              <a:buFontTx/>
              <a:buChar char="-"/>
            </a:pPr>
            <a:endParaRPr lang="en-US" dirty="0" smtClean="0"/>
          </a:p>
          <a:p>
            <a:pPr>
              <a:buFontTx/>
              <a:buChar char="-"/>
            </a:pPr>
            <a:endParaRPr lang="en-US" dirty="0"/>
          </a:p>
        </p:txBody>
      </p:sp>
    </p:spTree>
    <p:extLst>
      <p:ext uri="{BB962C8B-B14F-4D97-AF65-F5344CB8AC3E}">
        <p14:creationId xmlns:p14="http://schemas.microsoft.com/office/powerpoint/2010/main" val="42786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1674"/>
            <a:ext cx="10515600" cy="4169350"/>
          </a:xfrm>
        </p:spPr>
        <p:txBody>
          <a:bodyPr>
            <a:normAutofit/>
          </a:bodyPr>
          <a:lstStyle/>
          <a:p>
            <a:r>
              <a:rPr lang="en-US" sz="2800" dirty="0" smtClean="0"/>
              <a:t>Building </a:t>
            </a:r>
            <a:r>
              <a:rPr lang="en-US" sz="2800" dirty="0"/>
              <a:t>relationships </a:t>
            </a:r>
            <a:r>
              <a:rPr lang="en-US" sz="2800" dirty="0" smtClean="0"/>
              <a:t>with host campus </a:t>
            </a:r>
          </a:p>
          <a:p>
            <a:endParaRPr lang="en-US" sz="2800" dirty="0" smtClean="0"/>
          </a:p>
          <a:p>
            <a:r>
              <a:rPr lang="en-US" sz="2800" dirty="0"/>
              <a:t>S</a:t>
            </a:r>
            <a:r>
              <a:rPr lang="en-US" sz="2800" dirty="0" smtClean="0"/>
              <a:t>tart with a small number of students</a:t>
            </a:r>
          </a:p>
          <a:p>
            <a:endParaRPr lang="en-US" sz="2800" dirty="0" smtClean="0"/>
          </a:p>
          <a:p>
            <a:r>
              <a:rPr lang="en-US" sz="2800" dirty="0" smtClean="0"/>
              <a:t>Identify the the best dates for Academy</a:t>
            </a:r>
          </a:p>
          <a:p>
            <a:endParaRPr lang="en-US" sz="3200" dirty="0"/>
          </a:p>
          <a:p>
            <a:pPr marL="0" indent="0">
              <a:buNone/>
            </a:pPr>
            <a:r>
              <a:rPr lang="en-US" sz="3200" dirty="0"/>
              <a:t> </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22</a:t>
            </a:fld>
            <a:endParaRPr lang="en-US" sz="800" dirty="0">
              <a:solidFill>
                <a:schemeClr val="tx1">
                  <a:lumMod val="40000"/>
                  <a:lumOff val="60000"/>
                </a:schemeClr>
              </a:solidFill>
            </a:endParaRPr>
          </a:p>
        </p:txBody>
      </p:sp>
      <p:sp>
        <p:nvSpPr>
          <p:cNvPr id="5" name="Title 4"/>
          <p:cNvSpPr>
            <a:spLocks noGrp="1"/>
          </p:cNvSpPr>
          <p:nvPr>
            <p:ph type="title"/>
          </p:nvPr>
        </p:nvSpPr>
        <p:spPr/>
        <p:txBody>
          <a:bodyPr>
            <a:noAutofit/>
          </a:bodyPr>
          <a:lstStyle/>
          <a:p>
            <a:r>
              <a:rPr lang="en-US" sz="4000" dirty="0" smtClean="0"/>
              <a:t>Goals for first </a:t>
            </a:r>
            <a:r>
              <a:rPr lang="en-US" sz="4000" dirty="0"/>
              <a:t>year </a:t>
            </a:r>
            <a:r>
              <a:rPr lang="en-US" sz="4000" dirty="0" smtClean="0"/>
              <a:t>Academy</a:t>
            </a:r>
            <a:endParaRPr lang="en-US" sz="4000" b="0" dirty="0"/>
          </a:p>
        </p:txBody>
      </p:sp>
    </p:spTree>
    <p:extLst>
      <p:ext uri="{BB962C8B-B14F-4D97-AF65-F5344CB8AC3E}">
        <p14:creationId xmlns:p14="http://schemas.microsoft.com/office/powerpoint/2010/main" val="13108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53368"/>
            <a:ext cx="10515600" cy="3899656"/>
          </a:xfrm>
        </p:spPr>
        <p:txBody>
          <a:bodyPr>
            <a:normAutofit/>
          </a:bodyPr>
          <a:lstStyle/>
          <a:p>
            <a:pPr marL="0" indent="0">
              <a:buNone/>
            </a:pPr>
            <a:endParaRPr lang="en-US" sz="800" dirty="0"/>
          </a:p>
          <a:p>
            <a:r>
              <a:rPr lang="en-US" sz="2800" dirty="0" smtClean="0"/>
              <a:t> Establish a strong partners list to support following years</a:t>
            </a:r>
          </a:p>
          <a:p>
            <a:r>
              <a:rPr lang="en-US" sz="2800" dirty="0" smtClean="0"/>
              <a:t> Identify </a:t>
            </a:r>
            <a:r>
              <a:rPr lang="en-US" sz="2800" dirty="0"/>
              <a:t>the person(s) managing </a:t>
            </a:r>
            <a:r>
              <a:rPr lang="en-US" sz="2800" dirty="0" smtClean="0"/>
              <a:t>Academy</a:t>
            </a:r>
          </a:p>
          <a:p>
            <a:r>
              <a:rPr lang="en-US" sz="2800" dirty="0" smtClean="0"/>
              <a:t> Grow </a:t>
            </a:r>
            <a:r>
              <a:rPr lang="en-US" sz="2800" dirty="0"/>
              <a:t>partnership with Latino </a:t>
            </a:r>
            <a:r>
              <a:rPr lang="en-US" sz="2800" dirty="0" smtClean="0"/>
              <a:t>college </a:t>
            </a:r>
            <a:r>
              <a:rPr lang="en-US" sz="2800" dirty="0"/>
              <a:t>s</a:t>
            </a:r>
            <a:r>
              <a:rPr lang="en-US" sz="2800" dirty="0" smtClean="0"/>
              <a:t>tudent population</a:t>
            </a:r>
          </a:p>
          <a:p>
            <a:r>
              <a:rPr lang="en-US" sz="2800" dirty="0" smtClean="0"/>
              <a:t> Gain campus support around the sustainability of Academy?</a:t>
            </a:r>
            <a:endParaRPr lang="en-US" sz="800" dirty="0"/>
          </a:p>
          <a:p>
            <a:r>
              <a:rPr lang="en-US" sz="2800" dirty="0" smtClean="0"/>
              <a:t> Grow your attendance numbers</a:t>
            </a:r>
          </a:p>
        </p:txBody>
      </p:sp>
      <p:sp>
        <p:nvSpPr>
          <p:cNvPr id="4" name="Slide Number Placeholder 3"/>
          <p:cNvSpPr>
            <a:spLocks noGrp="1"/>
          </p:cNvSpPr>
          <p:nvPr>
            <p:ph type="sldNum" sz="quarter" idx="4"/>
          </p:nvPr>
        </p:nvSpPr>
        <p:spPr/>
        <p:txBody>
          <a:bodyPr/>
          <a:lstStyle/>
          <a:p>
            <a:fld id="{C8BFE72D-DEE3-1A40-BBC5-5AA7D885F44F}" type="slidenum">
              <a:rPr lang="en-US" smtClean="0"/>
              <a:pPr/>
              <a:t>23</a:t>
            </a:fld>
            <a:endParaRPr lang="en-US" sz="800" dirty="0">
              <a:solidFill>
                <a:schemeClr val="tx1">
                  <a:lumMod val="40000"/>
                  <a:lumOff val="60000"/>
                </a:schemeClr>
              </a:solidFill>
            </a:endParaRPr>
          </a:p>
        </p:txBody>
      </p:sp>
      <p:sp>
        <p:nvSpPr>
          <p:cNvPr id="5" name="Title 4"/>
          <p:cNvSpPr>
            <a:spLocks noGrp="1"/>
          </p:cNvSpPr>
          <p:nvPr>
            <p:ph type="title"/>
          </p:nvPr>
        </p:nvSpPr>
        <p:spPr>
          <a:xfrm>
            <a:off x="838200" y="457342"/>
            <a:ext cx="11834838" cy="972213"/>
          </a:xfrm>
        </p:spPr>
        <p:txBody>
          <a:bodyPr>
            <a:noAutofit/>
          </a:bodyPr>
          <a:lstStyle/>
          <a:p>
            <a:r>
              <a:rPr lang="en-US" sz="4000" dirty="0" smtClean="0"/>
              <a:t>Goals after the first year </a:t>
            </a:r>
            <a:endParaRPr lang="en-US" sz="4000" b="0" dirty="0">
              <a:solidFill>
                <a:schemeClr val="tx1"/>
              </a:solidFill>
            </a:endParaRPr>
          </a:p>
        </p:txBody>
      </p:sp>
    </p:spTree>
    <p:extLst>
      <p:ext uri="{BB962C8B-B14F-4D97-AF65-F5344CB8AC3E}">
        <p14:creationId xmlns:p14="http://schemas.microsoft.com/office/powerpoint/2010/main" val="306081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Local 4-H Summer Programming</a:t>
            </a:r>
            <a:endParaRPr lang="en-US" sz="4000"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24</a:t>
            </a:fld>
            <a:endParaRPr lang="en-US" sz="800" dirty="0">
              <a:solidFill>
                <a:schemeClr val="tx1">
                  <a:lumMod val="40000"/>
                  <a:lumOff val="60000"/>
                </a:schemeClr>
              </a:solidFill>
            </a:endParaRPr>
          </a:p>
        </p:txBody>
      </p:sp>
      <p:sp>
        <p:nvSpPr>
          <p:cNvPr id="3" name="Content Placeholder 2"/>
          <p:cNvSpPr>
            <a:spLocks noGrp="1"/>
          </p:cNvSpPr>
          <p:nvPr>
            <p:ph idx="1"/>
          </p:nvPr>
        </p:nvSpPr>
        <p:spPr/>
        <p:txBody>
          <a:bodyPr>
            <a:normAutofit/>
          </a:bodyPr>
          <a:lstStyle/>
          <a:p>
            <a:pPr marL="0" indent="0" defTabSz="326532">
              <a:buNone/>
              <a:defRPr/>
            </a:pPr>
            <a:r>
              <a:rPr lang="en-US" sz="2800" dirty="0" smtClean="0">
                <a:sym typeface="Rockwell"/>
              </a:rPr>
              <a:t>A Summer </a:t>
            </a:r>
            <a:r>
              <a:rPr lang="en-US" sz="2800" dirty="0">
                <a:sym typeface="Rockwell"/>
              </a:rPr>
              <a:t>program schedule provides</a:t>
            </a:r>
            <a:r>
              <a:rPr lang="en-US" sz="2800" dirty="0" smtClean="0">
                <a:sym typeface="Rockwell"/>
              </a:rPr>
              <a:t>: </a:t>
            </a:r>
            <a:endParaRPr lang="en-US" sz="2800" dirty="0">
              <a:sym typeface="Rockwell"/>
            </a:endParaRPr>
          </a:p>
          <a:p>
            <a:pPr marL="244899" indent="-244899" defTabSz="326532">
              <a:buFont typeface="Arial"/>
              <a:buChar char="•"/>
              <a:defRPr/>
            </a:pPr>
            <a:endParaRPr lang="en-US" dirty="0">
              <a:sym typeface="Rockwell"/>
            </a:endParaRPr>
          </a:p>
          <a:p>
            <a:pPr marL="244899" indent="-244899" defTabSz="326532">
              <a:buFont typeface="Arial"/>
              <a:buChar char="•"/>
              <a:defRPr/>
            </a:pPr>
            <a:endParaRPr lang="en-US" dirty="0">
              <a:sym typeface="Rockwell"/>
            </a:endParaRPr>
          </a:p>
        </p:txBody>
      </p:sp>
      <p:graphicFrame>
        <p:nvGraphicFramePr>
          <p:cNvPr id="6" name="Diagram 5"/>
          <p:cNvGraphicFramePr/>
          <p:nvPr>
            <p:extLst>
              <p:ext uri="{D42A27DB-BD31-4B8C-83A1-F6EECF244321}">
                <p14:modId xmlns:p14="http://schemas.microsoft.com/office/powerpoint/2010/main" val="1111420622"/>
              </p:ext>
            </p:extLst>
          </p:nvPr>
        </p:nvGraphicFramePr>
        <p:xfrm>
          <a:off x="905880" y="2184400"/>
          <a:ext cx="10524120" cy="3571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79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6050"/>
            <a:ext cx="5943601" cy="2690425"/>
          </a:xfrm>
        </p:spPr>
        <p:txBody>
          <a:bodyPr>
            <a:normAutofit/>
          </a:bodyPr>
          <a:lstStyle/>
          <a:p>
            <a:pPr algn="ctr">
              <a:lnSpc>
                <a:spcPct val="100000"/>
              </a:lnSpc>
            </a:pPr>
            <a:r>
              <a:rPr lang="en-US" sz="4800" dirty="0" err="1" smtClean="0">
                <a:solidFill>
                  <a:schemeClr val="tx1"/>
                </a:solidFill>
              </a:rPr>
              <a:t>Juntos</a:t>
            </a:r>
            <a:r>
              <a:rPr lang="en-US" sz="4800" dirty="0" smtClean="0">
                <a:solidFill>
                  <a:schemeClr val="tx1"/>
                </a:solidFill>
              </a:rPr>
              <a:t> </a:t>
            </a:r>
            <a:br>
              <a:rPr lang="en-US" sz="4800" dirty="0" smtClean="0">
                <a:solidFill>
                  <a:schemeClr val="tx1"/>
                </a:solidFill>
              </a:rPr>
            </a:br>
            <a:r>
              <a:rPr lang="en-US" sz="4800" dirty="0" smtClean="0">
                <a:solidFill>
                  <a:schemeClr val="tx1"/>
                </a:solidFill>
              </a:rPr>
              <a:t>Means Together</a:t>
            </a:r>
            <a:endParaRPr lang="en-US" sz="4800" dirty="0">
              <a:solidFill>
                <a:schemeClr val="tx1"/>
              </a:solidFill>
            </a:endParaRPr>
          </a:p>
        </p:txBody>
      </p:sp>
      <p:sp>
        <p:nvSpPr>
          <p:cNvPr id="3" name="Content Placeholder 2"/>
          <p:cNvSpPr>
            <a:spLocks noGrp="1"/>
          </p:cNvSpPr>
          <p:nvPr>
            <p:ph type="body" idx="1"/>
          </p:nvPr>
        </p:nvSpPr>
        <p:spPr/>
        <p:txBody>
          <a:bodyPr>
            <a:normAutofit/>
          </a:bodyPr>
          <a:lstStyle/>
          <a:p>
            <a:pPr marL="0" indent="0" defTabSz="914400">
              <a:lnSpc>
                <a:spcPct val="100000"/>
              </a:lnSpc>
              <a:spcBef>
                <a:spcPts val="0"/>
              </a:spcBef>
              <a:buClrTx/>
              <a:buNone/>
            </a:pPr>
            <a:endParaRPr lang="en-US" dirty="0"/>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a:prstGeom prst="rect">
            <a:avLst/>
          </a:prstGeom>
        </p:spPr>
        <p:txBody>
          <a:bodyPr/>
          <a:lstStyle/>
          <a:p>
            <a:fld id="{C8BFE72D-DEE3-1A40-BBC5-5AA7D885F44F}" type="slidenum">
              <a:rPr lang="en-US" smtClean="0"/>
              <a:pPr/>
              <a:t>25</a:t>
            </a:fld>
            <a:endParaRPr lang="en-US" sz="800" dirty="0">
              <a:solidFill>
                <a:schemeClr val="tx1">
                  <a:lumMod val="40000"/>
                  <a:lumOff val="60000"/>
                </a:schemeClr>
              </a:solidFill>
            </a:endParaRPr>
          </a:p>
        </p:txBody>
      </p:sp>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1" y="-1"/>
            <a:ext cx="6248399" cy="570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rgbClr val="000000"/>
                </a:solidFill>
                <a:round/>
                <a:headEnd/>
                <a:tailEnd/>
              </a14:hiddenLine>
            </a:ext>
          </a:extLst>
        </p:spPr>
      </p:pic>
    </p:spTree>
    <p:extLst>
      <p:ext uri="{BB962C8B-B14F-4D97-AF65-F5344CB8AC3E}">
        <p14:creationId xmlns:p14="http://schemas.microsoft.com/office/powerpoint/2010/main" val="353540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26</a:t>
            </a:fld>
            <a:endParaRPr lang="en-US" sz="800" dirty="0">
              <a:solidFill>
                <a:schemeClr val="tx1">
                  <a:lumMod val="40000"/>
                  <a:lumOff val="60000"/>
                </a:schemeClr>
              </a:solidFill>
            </a:endParaRPr>
          </a:p>
        </p:txBody>
      </p:sp>
      <p:sp>
        <p:nvSpPr>
          <p:cNvPr id="8" name="Title 1"/>
          <p:cNvSpPr txBox="1">
            <a:spLocks/>
          </p:cNvSpPr>
          <p:nvPr/>
        </p:nvSpPr>
        <p:spPr>
          <a:xfrm>
            <a:off x="0" y="632992"/>
            <a:ext cx="6200078" cy="3088418"/>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sz="4800" dirty="0">
                <a:ea typeface="Coolvetica"/>
                <a:cs typeface="Coolvetica"/>
              </a:rPr>
              <a:t>Cost for </a:t>
            </a:r>
            <a:r>
              <a:rPr lang="en-US" sz="4800" dirty="0" smtClean="0">
                <a:ea typeface="Coolvetica"/>
                <a:cs typeface="Coolvetica"/>
              </a:rPr>
              <a:t/>
            </a:r>
            <a:br>
              <a:rPr lang="en-US" sz="4800" dirty="0" smtClean="0">
                <a:ea typeface="Coolvetica"/>
                <a:cs typeface="Coolvetica"/>
              </a:rPr>
            </a:br>
            <a:r>
              <a:rPr lang="en-US" sz="4800" dirty="0" err="1" smtClean="0">
                <a:ea typeface="Coolvetica"/>
                <a:cs typeface="Coolvetica"/>
              </a:rPr>
              <a:t>Juntos</a:t>
            </a:r>
            <a:r>
              <a:rPr lang="en-US" sz="4800" dirty="0" smtClean="0">
                <a:ea typeface="Coolvetica"/>
                <a:cs typeface="Coolvetica"/>
              </a:rPr>
              <a:t> </a:t>
            </a:r>
            <a:r>
              <a:rPr lang="en-US" sz="4800" dirty="0">
                <a:ea typeface="Coolvetica"/>
                <a:cs typeface="Coolvetica"/>
              </a:rPr>
              <a:t>4-H </a:t>
            </a:r>
            <a:endParaRPr lang="en-US" sz="4800" dirty="0" smtClean="0">
              <a:ea typeface="Coolvetica"/>
              <a:cs typeface="Coolvetica"/>
            </a:endParaRPr>
          </a:p>
          <a:p>
            <a:pPr algn="ctr">
              <a:lnSpc>
                <a:spcPct val="100000"/>
              </a:lnSpc>
            </a:pPr>
            <a:r>
              <a:rPr lang="en-US" sz="4800" dirty="0" smtClean="0">
                <a:ea typeface="Coolvetica"/>
                <a:cs typeface="Coolvetica"/>
              </a:rPr>
              <a:t>Summer Academy</a:t>
            </a:r>
            <a:endParaRPr lang="en-US" sz="4800" dirty="0">
              <a:ea typeface="Coolvetica"/>
              <a:cs typeface="Coolvetica"/>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0078" y="1"/>
            <a:ext cx="5991922" cy="5700712"/>
          </a:xfrm>
          <a:prstGeom prst="rect">
            <a:avLst/>
          </a:prstGeom>
        </p:spPr>
      </p:pic>
    </p:spTree>
    <p:extLst>
      <p:ext uri="{BB962C8B-B14F-4D97-AF65-F5344CB8AC3E}">
        <p14:creationId xmlns:p14="http://schemas.microsoft.com/office/powerpoint/2010/main" val="42131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cs typeface="Coolvetica"/>
              </a:rPr>
              <a:t>Without </a:t>
            </a:r>
            <a:r>
              <a:rPr lang="en-US" sz="4000" dirty="0" smtClean="0">
                <a:cs typeface="Coolvetica"/>
              </a:rPr>
              <a:t>Additional </a:t>
            </a:r>
            <a:r>
              <a:rPr lang="en-US" sz="4000" dirty="0">
                <a:cs typeface="Coolvetica"/>
              </a:rPr>
              <a:t>Funds</a:t>
            </a:r>
            <a:r>
              <a:rPr lang="en-US" sz="4000" dirty="0">
                <a:solidFill>
                  <a:srgbClr val="37424A"/>
                </a:solidFill>
                <a:cs typeface="Coolvetica"/>
              </a:rPr>
              <a:t/>
            </a:r>
            <a:br>
              <a:rPr lang="en-US" sz="4000" dirty="0">
                <a:solidFill>
                  <a:srgbClr val="37424A"/>
                </a:solidFill>
                <a:cs typeface="Coolvetica"/>
              </a:rPr>
            </a:br>
            <a:endParaRPr lang="en-US" sz="40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C8BFE72D-DEE3-1A40-BBC5-5AA7D885F44F}" type="slidenum">
              <a:rPr lang="en-US" smtClean="0"/>
              <a:pPr/>
              <a:t>27</a:t>
            </a:fld>
            <a:endParaRPr lang="en-US" sz="800" dirty="0">
              <a:solidFill>
                <a:schemeClr val="tx1">
                  <a:lumMod val="40000"/>
                  <a:lumOff val="6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831733570"/>
              </p:ext>
            </p:extLst>
          </p:nvPr>
        </p:nvGraphicFramePr>
        <p:xfrm>
          <a:off x="838200" y="1366268"/>
          <a:ext cx="10475434" cy="4404586"/>
        </p:xfrm>
        <a:graphic>
          <a:graphicData uri="http://schemas.openxmlformats.org/drawingml/2006/table">
            <a:tbl>
              <a:tblPr bandRow="1">
                <a:tableStyleId>{284E427A-3D55-4303-BF80-6455036E1DE7}</a:tableStyleId>
              </a:tblPr>
              <a:tblGrid>
                <a:gridCol w="10475434"/>
              </a:tblGrid>
              <a:tr h="949785">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400" strike="noStrike" dirty="0" err="1" smtClean="0">
                          <a:effectLst/>
                        </a:rPr>
                        <a:t>Juntos</a:t>
                      </a:r>
                      <a:r>
                        <a:rPr lang="en-US" sz="2400" strike="noStrike" baseline="0" dirty="0" smtClean="0">
                          <a:effectLst/>
                        </a:rPr>
                        <a:t> team to lead planning committee</a:t>
                      </a:r>
                      <a:endParaRPr lang="en-US" sz="2400" strike="noStrike" dirty="0" smtClean="0">
                        <a:solidFill>
                          <a:schemeClr val="bg1"/>
                        </a:solidFill>
                        <a:effectLst/>
                        <a:latin typeface="+mj-lt"/>
                        <a:cs typeface="Coolvetica"/>
                      </a:endParaRPr>
                    </a:p>
                  </a:txBody>
                  <a:tcPr marL="114300" marR="114300" marT="76200" marB="76200" anchor="ctr"/>
                </a:tc>
              </a:tr>
              <a:tr h="963520">
                <a:tc>
                  <a:txBody>
                    <a:bodyPr/>
                    <a:lstStyle/>
                    <a:p>
                      <a:pPr marL="0" marR="0" indent="0" algn="ctr" defTabSz="457200" rtl="0" eaLnBrk="1" fontAlgn="auto" latinLnBrk="0" hangingPunct="1">
                        <a:lnSpc>
                          <a:spcPct val="80000"/>
                        </a:lnSpc>
                        <a:spcBef>
                          <a:spcPts val="0"/>
                        </a:spcBef>
                        <a:spcAft>
                          <a:spcPts val="0"/>
                        </a:spcAft>
                        <a:buClrTx/>
                        <a:buSzTx/>
                        <a:buFontTx/>
                        <a:buNone/>
                        <a:tabLst/>
                        <a:defRPr/>
                      </a:pPr>
                      <a:r>
                        <a:rPr lang="en-US" sz="2400" baseline="0" dirty="0" smtClean="0">
                          <a:effectLst/>
                        </a:rPr>
                        <a:t>Volunteer college-age students to </a:t>
                      </a:r>
                      <a:r>
                        <a:rPr lang="en-US" sz="2400" kern="1200" baseline="0" dirty="0" smtClean="0">
                          <a:effectLst/>
                        </a:rPr>
                        <a:t>serve as camp counselors</a:t>
                      </a:r>
                      <a:endParaRPr lang="en-US" sz="2400" kern="1200" dirty="0" smtClean="0">
                        <a:solidFill>
                          <a:schemeClr val="bg1"/>
                        </a:solidFill>
                        <a:effectLst/>
                        <a:latin typeface="+mn-lt"/>
                        <a:ea typeface="+mn-ea"/>
                        <a:cs typeface="Coolvetica"/>
                      </a:endParaRPr>
                    </a:p>
                  </a:txBody>
                  <a:tcPr marL="114300" marR="114300" marT="76200" marB="76200" anchor="ctr"/>
                </a:tc>
              </a:tr>
              <a:tr h="938494">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400" dirty="0" smtClean="0">
                          <a:effectLst/>
                        </a:rPr>
                        <a:t>University Housing and meal costs provided by university</a:t>
                      </a:r>
                      <a:endParaRPr lang="en-US" sz="2400" dirty="0" smtClean="0">
                        <a:solidFill>
                          <a:schemeClr val="bg1"/>
                        </a:solidFill>
                        <a:effectLst/>
                        <a:latin typeface="+mj-lt"/>
                        <a:cs typeface="Coolvetica"/>
                      </a:endParaRPr>
                    </a:p>
                  </a:txBody>
                  <a:tcPr marL="114300" marR="114300" marT="76200" marB="76200" anchor="ctr"/>
                </a:tc>
              </a:tr>
              <a:tr h="815172">
                <a:tc>
                  <a:txBody>
                    <a:bodyPr/>
                    <a:lstStyle/>
                    <a:p>
                      <a:pPr algn="ctr">
                        <a:lnSpc>
                          <a:spcPct val="80000"/>
                        </a:lnSpc>
                      </a:pPr>
                      <a:r>
                        <a:rPr lang="en-US" sz="2400" dirty="0" smtClean="0">
                          <a:effectLst/>
                        </a:rPr>
                        <a:t>Transportation support provided</a:t>
                      </a:r>
                      <a:r>
                        <a:rPr lang="en-US" sz="2400" baseline="0" dirty="0" smtClean="0">
                          <a:effectLst/>
                        </a:rPr>
                        <a:t> by schools, families, and/or           cooperative extension</a:t>
                      </a:r>
                      <a:endParaRPr lang="en-US" sz="2400" dirty="0">
                        <a:solidFill>
                          <a:schemeClr val="bg1"/>
                        </a:solidFill>
                        <a:effectLst/>
                        <a:latin typeface="+mj-lt"/>
                        <a:cs typeface="Coolvetica"/>
                      </a:endParaRPr>
                    </a:p>
                  </a:txBody>
                  <a:tcPr marL="114300" marR="114300" marT="76200" marB="76200" anchor="ctr"/>
                </a:tc>
              </a:tr>
              <a:tr h="722985">
                <a:tc>
                  <a:txBody>
                    <a:bodyPr/>
                    <a:lstStyle/>
                    <a:p>
                      <a:pPr algn="ctr">
                        <a:lnSpc>
                          <a:spcPct val="80000"/>
                        </a:lnSpc>
                      </a:pPr>
                      <a:r>
                        <a:rPr lang="en-US" sz="2400" dirty="0" smtClean="0">
                          <a:effectLst/>
                        </a:rPr>
                        <a:t>Supplies and snacks </a:t>
                      </a:r>
                      <a:r>
                        <a:rPr lang="en-US" sz="2400" baseline="0" dirty="0" smtClean="0">
                          <a:effectLst/>
                        </a:rPr>
                        <a:t>provided by </a:t>
                      </a:r>
                      <a:r>
                        <a:rPr lang="en-US" sz="2400" dirty="0" smtClean="0">
                          <a:effectLst/>
                        </a:rPr>
                        <a:t>local or state</a:t>
                      </a:r>
                      <a:r>
                        <a:rPr lang="en-US" sz="2400" baseline="0" dirty="0" smtClean="0">
                          <a:effectLst/>
                        </a:rPr>
                        <a:t> extension and/or community partners</a:t>
                      </a:r>
                      <a:endParaRPr lang="en-US" sz="2400" dirty="0">
                        <a:solidFill>
                          <a:schemeClr val="bg1"/>
                        </a:solidFill>
                        <a:effectLst/>
                        <a:latin typeface="+mj-lt"/>
                        <a:cs typeface="Coolvetica"/>
                      </a:endParaRPr>
                    </a:p>
                  </a:txBody>
                  <a:tcPr marL="114300" marR="114300" marT="76200" marB="76200" anchor="ctr"/>
                </a:tc>
              </a:tr>
            </a:tbl>
          </a:graphicData>
        </a:graphic>
      </p:graphicFrame>
    </p:spTree>
    <p:extLst>
      <p:ext uri="{BB962C8B-B14F-4D97-AF65-F5344CB8AC3E}">
        <p14:creationId xmlns:p14="http://schemas.microsoft.com/office/powerpoint/2010/main" val="321439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28</a:t>
            </a:fld>
            <a:endParaRPr lang="en-US" sz="800" dirty="0">
              <a:solidFill>
                <a:schemeClr val="tx1">
                  <a:lumMod val="40000"/>
                  <a:lumOff val="6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728143032"/>
              </p:ext>
            </p:extLst>
          </p:nvPr>
        </p:nvGraphicFramePr>
        <p:xfrm>
          <a:off x="756372" y="1450136"/>
          <a:ext cx="10679255" cy="4455473"/>
        </p:xfrm>
        <a:graphic>
          <a:graphicData uri="http://schemas.openxmlformats.org/drawingml/2006/table">
            <a:tbl>
              <a:tblPr bandRow="1">
                <a:effectLst/>
                <a:tableStyleId>{D113A9D2-9D6B-4929-AA2D-F23B5EE8CBE7}</a:tableStyleId>
              </a:tblPr>
              <a:tblGrid>
                <a:gridCol w="10679255"/>
              </a:tblGrid>
              <a:tr h="963960">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400" strike="noStrike" kern="1200" dirty="0" err="1" smtClean="0">
                          <a:effectLst/>
                        </a:rPr>
                        <a:t>Juntos</a:t>
                      </a:r>
                      <a:r>
                        <a:rPr lang="en-US" sz="2400" strike="noStrike" kern="1200" baseline="0" dirty="0" smtClean="0">
                          <a:effectLst/>
                        </a:rPr>
                        <a:t> Team assign someone to lead academy planning </a:t>
                      </a:r>
                      <a:endParaRPr lang="en-US" sz="2400" strike="noStrike" kern="1200" dirty="0" smtClean="0">
                        <a:solidFill>
                          <a:schemeClr val="bg1"/>
                        </a:solidFill>
                        <a:effectLst/>
                        <a:latin typeface="+mn-lt"/>
                        <a:ea typeface="+mn-ea"/>
                        <a:cs typeface="Coolvetica"/>
                      </a:endParaRPr>
                    </a:p>
                  </a:txBody>
                  <a:tcPr marL="114300" marR="114300" marT="76200" marB="76200" anchor="ctr"/>
                </a:tc>
              </a:tr>
              <a:tr h="977900">
                <a:tc>
                  <a:txBody>
                    <a:bodyPr/>
                    <a:lstStyle/>
                    <a:p>
                      <a:pPr marL="0" marR="0" indent="0" algn="ctr" defTabSz="457200" rtl="0" eaLnBrk="1" fontAlgn="auto" latinLnBrk="0" hangingPunct="1">
                        <a:lnSpc>
                          <a:spcPct val="80000"/>
                        </a:lnSpc>
                        <a:spcBef>
                          <a:spcPts val="0"/>
                        </a:spcBef>
                        <a:spcAft>
                          <a:spcPts val="0"/>
                        </a:spcAft>
                        <a:buClrTx/>
                        <a:buSzTx/>
                        <a:buFontTx/>
                        <a:buNone/>
                        <a:tabLst/>
                        <a:defRPr/>
                      </a:pPr>
                      <a:r>
                        <a:rPr lang="en-US" sz="2400" kern="1200" baseline="0" dirty="0" smtClean="0">
                          <a:effectLst/>
                        </a:rPr>
                        <a:t>Paid college students to serve as camp counselors</a:t>
                      </a:r>
                      <a:endParaRPr lang="en-US" sz="2400" kern="1200" dirty="0" smtClean="0">
                        <a:solidFill>
                          <a:schemeClr val="bg1"/>
                        </a:solidFill>
                        <a:effectLst/>
                        <a:latin typeface="+mn-lt"/>
                        <a:ea typeface="+mn-ea"/>
                        <a:cs typeface="Coolvetica"/>
                      </a:endParaRPr>
                    </a:p>
                  </a:txBody>
                  <a:tcPr marL="114300" marR="114300" marT="76200" marB="76200" anchor="ctr"/>
                </a:tc>
              </a:tr>
              <a:tr h="952500">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400" kern="1200" dirty="0" smtClean="0">
                          <a:effectLst/>
                        </a:rPr>
                        <a:t>University housing and meal costs provided by grant</a:t>
                      </a:r>
                      <a:r>
                        <a:rPr lang="en-US" sz="2400" kern="1200" baseline="0" dirty="0" smtClean="0">
                          <a:effectLst/>
                        </a:rPr>
                        <a:t> funding                       and/or other additional sources</a:t>
                      </a:r>
                      <a:endParaRPr lang="en-US" sz="2400" kern="1200" dirty="0" smtClean="0">
                        <a:solidFill>
                          <a:schemeClr val="bg1"/>
                        </a:solidFill>
                        <a:effectLst/>
                        <a:latin typeface="+mn-lt"/>
                        <a:ea typeface="+mn-ea"/>
                        <a:cs typeface="Coolvetica"/>
                      </a:endParaRPr>
                    </a:p>
                  </a:txBody>
                  <a:tcPr marL="114300" marR="114300" marT="76200" marB="76200" anchor="ctr"/>
                </a:tc>
              </a:tr>
              <a:tr h="827338">
                <a:tc>
                  <a:txBody>
                    <a:bodyPr/>
                    <a:lstStyle/>
                    <a:p>
                      <a:pPr marL="0" marR="0" indent="0" algn="ctr" defTabSz="914377" rtl="0" eaLnBrk="1" fontAlgn="auto" latinLnBrk="0" hangingPunct="1">
                        <a:lnSpc>
                          <a:spcPct val="80000"/>
                        </a:lnSpc>
                        <a:spcBef>
                          <a:spcPts val="0"/>
                        </a:spcBef>
                        <a:spcAft>
                          <a:spcPts val="0"/>
                        </a:spcAft>
                        <a:buClrTx/>
                        <a:buSzTx/>
                        <a:buFontTx/>
                        <a:buNone/>
                        <a:tabLst/>
                        <a:defRPr/>
                      </a:pPr>
                      <a:r>
                        <a:rPr lang="en-US" sz="2400" kern="1200" dirty="0" smtClean="0">
                          <a:effectLst/>
                        </a:rPr>
                        <a:t>Transportation to/from campus provided</a:t>
                      </a:r>
                      <a:r>
                        <a:rPr lang="en-US" sz="2400" kern="1200" baseline="0" dirty="0" smtClean="0">
                          <a:effectLst/>
                        </a:rPr>
                        <a:t> by grant funding</a:t>
                      </a:r>
                      <a:endParaRPr lang="en-US" sz="2400" kern="1200" dirty="0" smtClean="0">
                        <a:solidFill>
                          <a:schemeClr val="bg1"/>
                        </a:solidFill>
                        <a:effectLst/>
                        <a:latin typeface="+mn-lt"/>
                        <a:ea typeface="+mn-ea"/>
                        <a:cs typeface="Coolvetica"/>
                      </a:endParaRPr>
                    </a:p>
                  </a:txBody>
                  <a:tcPr marL="114300" marR="114300" marT="76200" marB="76200" anchor="ctr"/>
                </a:tc>
              </a:tr>
              <a:tr h="733775">
                <a:tc>
                  <a:txBody>
                    <a:bodyPr/>
                    <a:lstStyle/>
                    <a:p>
                      <a:pPr algn="ctr">
                        <a:lnSpc>
                          <a:spcPct val="80000"/>
                        </a:lnSpc>
                      </a:pPr>
                      <a:r>
                        <a:rPr lang="en-US" sz="2400" kern="1200" dirty="0" smtClean="0">
                          <a:effectLst/>
                        </a:rPr>
                        <a:t>Necessary supplies and snacks </a:t>
                      </a:r>
                      <a:r>
                        <a:rPr lang="en-US" sz="2400" kern="1200" baseline="0" dirty="0" smtClean="0">
                          <a:effectLst/>
                        </a:rPr>
                        <a:t>provided by </a:t>
                      </a:r>
                      <a:r>
                        <a:rPr lang="en-US" sz="2400" kern="1200" dirty="0" smtClean="0">
                          <a:effectLst/>
                        </a:rPr>
                        <a:t>grant</a:t>
                      </a:r>
                      <a:r>
                        <a:rPr lang="en-US" sz="2400" kern="1200" baseline="0" dirty="0" smtClean="0">
                          <a:effectLst/>
                        </a:rPr>
                        <a:t> funding</a:t>
                      </a:r>
                      <a:endParaRPr lang="en-US" sz="2400" kern="1200" dirty="0">
                        <a:solidFill>
                          <a:schemeClr val="bg1"/>
                        </a:solidFill>
                        <a:effectLst/>
                        <a:latin typeface="+mn-lt"/>
                        <a:ea typeface="+mn-ea"/>
                        <a:cs typeface="Coolvetica"/>
                      </a:endParaRPr>
                    </a:p>
                  </a:txBody>
                  <a:tcPr marL="114300" marR="114300" marT="76200" marB="76200" anchor="ctr"/>
                </a:tc>
              </a:tr>
            </a:tbl>
          </a:graphicData>
        </a:graphic>
      </p:graphicFrame>
      <p:sp>
        <p:nvSpPr>
          <p:cNvPr id="5" name="Title 1"/>
          <p:cNvSpPr txBox="1">
            <a:spLocks/>
          </p:cNvSpPr>
          <p:nvPr/>
        </p:nvSpPr>
        <p:spPr>
          <a:xfrm>
            <a:off x="838200" y="444642"/>
            <a:ext cx="10515600" cy="972213"/>
          </a:xfrm>
          <a:prstGeom prst="rect">
            <a:avLst/>
          </a:prstGeom>
        </p:spPr>
        <p:txBody>
          <a:bodyPr>
            <a:noAutofit/>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sz="4000" dirty="0" smtClean="0">
                <a:cs typeface="Coolvetica"/>
              </a:rPr>
              <a:t>With Additional Funds</a:t>
            </a:r>
            <a:r>
              <a:rPr lang="en-US" sz="4000" dirty="0" smtClean="0">
                <a:solidFill>
                  <a:srgbClr val="37424A"/>
                </a:solidFill>
                <a:cs typeface="Coolvetica"/>
              </a:rPr>
              <a:t/>
            </a:r>
            <a:br>
              <a:rPr lang="en-US" sz="4000" dirty="0" smtClean="0">
                <a:solidFill>
                  <a:srgbClr val="37424A"/>
                </a:solidFill>
                <a:cs typeface="Coolvetica"/>
              </a:rPr>
            </a:br>
            <a:endParaRPr lang="en-US" sz="4000" dirty="0"/>
          </a:p>
        </p:txBody>
      </p:sp>
    </p:spTree>
    <p:extLst>
      <p:ext uri="{BB962C8B-B14F-4D97-AF65-F5344CB8AC3E}">
        <p14:creationId xmlns:p14="http://schemas.microsoft.com/office/powerpoint/2010/main" val="104631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29</a:t>
            </a:fld>
            <a:endParaRPr lang="en-US" sz="800" dirty="0">
              <a:solidFill>
                <a:schemeClr val="tx1">
                  <a:lumMod val="40000"/>
                  <a:lumOff val="60000"/>
                </a:schemeClr>
              </a:solidFill>
            </a:endParaRPr>
          </a:p>
        </p:txBody>
      </p:sp>
      <p:sp>
        <p:nvSpPr>
          <p:cNvPr id="5" name="Title 1"/>
          <p:cNvSpPr txBox="1">
            <a:spLocks/>
          </p:cNvSpPr>
          <p:nvPr/>
        </p:nvSpPr>
        <p:spPr>
          <a:xfrm>
            <a:off x="1548291" y="2310432"/>
            <a:ext cx="9278228" cy="1201789"/>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sz="4400" dirty="0">
                <a:ea typeface="Coolvetica"/>
                <a:cs typeface="Coolvetica"/>
              </a:rPr>
              <a:t>Sample budget </a:t>
            </a:r>
            <a:r>
              <a:rPr lang="en-US" sz="4400" dirty="0" smtClean="0">
                <a:ea typeface="Coolvetica"/>
                <a:cs typeface="Coolvetica"/>
              </a:rPr>
              <a:t>of a 3-day on-campus stay implementation of Academy with </a:t>
            </a:r>
            <a:r>
              <a:rPr lang="en-US" sz="4400" dirty="0">
                <a:ea typeface="Coolvetica"/>
                <a:cs typeface="Coolvetica"/>
              </a:rPr>
              <a:t>grant funds</a:t>
            </a:r>
          </a:p>
        </p:txBody>
      </p:sp>
      <p:sp>
        <p:nvSpPr>
          <p:cNvPr id="6" name="Rectangle 5"/>
          <p:cNvSpPr/>
          <p:nvPr/>
        </p:nvSpPr>
        <p:spPr>
          <a:xfrm>
            <a:off x="844449" y="3798927"/>
            <a:ext cx="10685912" cy="830997"/>
          </a:xfrm>
          <a:prstGeom prst="rect">
            <a:avLst/>
          </a:prstGeom>
        </p:spPr>
        <p:txBody>
          <a:bodyPr wrap="square">
            <a:spAutoFit/>
          </a:bodyPr>
          <a:lstStyle/>
          <a:p>
            <a:pPr algn="ctr"/>
            <a:r>
              <a:rPr lang="en-US" sz="2400" dirty="0">
                <a:solidFill>
                  <a:schemeClr val="bg1"/>
                </a:solidFill>
              </a:rPr>
              <a:t>Note: Budget based per student </a:t>
            </a:r>
            <a:r>
              <a:rPr lang="en-US" sz="2400" dirty="0" smtClean="0">
                <a:solidFill>
                  <a:schemeClr val="bg1"/>
                </a:solidFill>
              </a:rPr>
              <a:t>served</a:t>
            </a:r>
            <a:br>
              <a:rPr lang="en-US" sz="2400" dirty="0" smtClean="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344617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3</a:t>
            </a:fld>
            <a:endParaRPr lang="en-US" sz="800" dirty="0">
              <a:solidFill>
                <a:schemeClr val="tx1">
                  <a:lumMod val="40000"/>
                  <a:lumOff val="60000"/>
                </a:schemeClr>
              </a:solidFill>
            </a:endParaRPr>
          </a:p>
        </p:txBody>
      </p:sp>
      <p:sp>
        <p:nvSpPr>
          <p:cNvPr id="4" name="Title 3"/>
          <p:cNvSpPr>
            <a:spLocks noGrp="1"/>
          </p:cNvSpPr>
          <p:nvPr>
            <p:ph type="title" idx="4294967295"/>
          </p:nvPr>
        </p:nvSpPr>
        <p:spPr>
          <a:xfrm>
            <a:off x="626533" y="1416855"/>
            <a:ext cx="11074400" cy="973137"/>
          </a:xfrm>
        </p:spPr>
        <p:txBody>
          <a:bodyPr>
            <a:noAutofit/>
          </a:bodyPr>
          <a:lstStyle/>
          <a:p>
            <a:r>
              <a:rPr lang="en-US" sz="3800" dirty="0" smtClean="0"/>
              <a:t> What are the four components of Juntos 4-H?</a:t>
            </a:r>
            <a:endParaRPr lang="en-US" sz="3800" dirty="0"/>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3581" y="2116011"/>
            <a:ext cx="5151227" cy="3979989"/>
          </a:xfrm>
          <a:prstGeom prst="rect">
            <a:avLst/>
          </a:prstGeom>
        </p:spPr>
      </p:pic>
    </p:spTree>
    <p:extLst>
      <p:ext uri="{BB962C8B-B14F-4D97-AF65-F5344CB8AC3E}">
        <p14:creationId xmlns:p14="http://schemas.microsoft.com/office/powerpoint/2010/main" val="17468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Sample 3-day Budget</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30</a:t>
            </a:fld>
            <a:endParaRPr lang="en-US" sz="800" dirty="0">
              <a:solidFill>
                <a:schemeClr val="tx1">
                  <a:lumMod val="40000"/>
                  <a:lumOff val="60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67930583"/>
              </p:ext>
            </p:extLst>
          </p:nvPr>
        </p:nvGraphicFramePr>
        <p:xfrm>
          <a:off x="1947332" y="1586874"/>
          <a:ext cx="8805333" cy="4320129"/>
        </p:xfrm>
        <a:graphic>
          <a:graphicData uri="http://schemas.openxmlformats.org/drawingml/2006/table">
            <a:tbl>
              <a:tblPr lastRow="1" bandRow="1">
                <a:tableStyleId>{5940675A-B579-460E-94D1-54222C63F5DA}</a:tableStyleId>
              </a:tblPr>
              <a:tblGrid>
                <a:gridCol w="3753612"/>
                <a:gridCol w="5051721"/>
              </a:tblGrid>
              <a:tr h="1022793">
                <a:tc>
                  <a:txBody>
                    <a:bodyPr/>
                    <a:lstStyle/>
                    <a:p>
                      <a:pPr algn="ctr"/>
                      <a:r>
                        <a:rPr lang="en-US" sz="1900" kern="1200" dirty="0" smtClean="0">
                          <a:solidFill>
                            <a:schemeClr val="accent1"/>
                          </a:solidFill>
                          <a:effectLst/>
                        </a:rPr>
                        <a:t>Salary or Supplemental Pay</a:t>
                      </a:r>
                      <a:r>
                        <a:rPr lang="en-US" sz="1900" kern="1200" baseline="0" dirty="0" smtClean="0">
                          <a:solidFill>
                            <a:schemeClr val="accent1"/>
                          </a:solidFill>
                          <a:effectLst/>
                        </a:rPr>
                        <a:t> </a:t>
                      </a:r>
                      <a:r>
                        <a:rPr lang="en-US" sz="1900" kern="1200" dirty="0" smtClean="0">
                          <a:solidFill>
                            <a:schemeClr val="accent1"/>
                          </a:solidFill>
                          <a:effectLst/>
                        </a:rPr>
                        <a:t>for Academy Leadership </a:t>
                      </a:r>
                      <a:endParaRPr lang="en-US" sz="1900" dirty="0">
                        <a:solidFill>
                          <a:schemeClr val="accent1"/>
                        </a:solidFill>
                        <a:effectLst/>
                        <a:latin typeface="+mj-lt"/>
                        <a:cs typeface="Coolvetica"/>
                      </a:endParaRPr>
                    </a:p>
                  </a:txBody>
                  <a:tcPr marL="90246" marR="90246" marT="60165" marB="60165" anchor="ctr"/>
                </a:tc>
                <a:tc>
                  <a:txBody>
                    <a:bodyPr/>
                    <a:lstStyle/>
                    <a:p>
                      <a:pPr marL="342900" indent="-342900" algn="l">
                        <a:buFont typeface="Arial"/>
                        <a:buChar char="•"/>
                      </a:pPr>
                      <a:r>
                        <a:rPr lang="en-US" sz="1900" baseline="0" dirty="0" smtClean="0">
                          <a:solidFill>
                            <a:schemeClr val="accent1"/>
                          </a:solidFill>
                          <a:effectLst/>
                        </a:rPr>
                        <a:t>Number of hours depends on size and length of Academy </a:t>
                      </a:r>
                      <a:endParaRPr lang="en-US" sz="1900" strike="sngStrike" baseline="0" dirty="0" smtClean="0">
                        <a:solidFill>
                          <a:schemeClr val="accent1"/>
                        </a:solidFill>
                        <a:effectLst/>
                      </a:endParaRPr>
                    </a:p>
                    <a:p>
                      <a:pPr marL="457200" indent="-457200" algn="l">
                        <a:buFont typeface="Arial" charset="0"/>
                        <a:buChar char="•"/>
                      </a:pPr>
                      <a:r>
                        <a:rPr lang="en-US" sz="1900" baseline="0" dirty="0" smtClean="0">
                          <a:solidFill>
                            <a:schemeClr val="accent1"/>
                          </a:solidFill>
                          <a:effectLst/>
                        </a:rPr>
                        <a:t>$3,000 average cost for all students</a:t>
                      </a:r>
                      <a:endParaRPr lang="en-US" sz="1900" dirty="0">
                        <a:solidFill>
                          <a:schemeClr val="accent1"/>
                        </a:solidFill>
                        <a:effectLst/>
                        <a:latin typeface="+mj-lt"/>
                        <a:cs typeface="Coolvetica"/>
                      </a:endParaRPr>
                    </a:p>
                  </a:txBody>
                  <a:tcPr marL="90246" marR="90246" marT="60165" marB="60165" anchor="ctr"/>
                </a:tc>
              </a:tr>
              <a:tr h="711944">
                <a:tc>
                  <a:txBody>
                    <a:bodyPr/>
                    <a:lstStyle/>
                    <a:p>
                      <a:pPr algn="ctr"/>
                      <a:r>
                        <a:rPr lang="en-US" sz="1900" kern="1200" dirty="0" smtClean="0">
                          <a:solidFill>
                            <a:schemeClr val="accent1"/>
                          </a:solidFill>
                          <a:effectLst/>
                        </a:rPr>
                        <a:t>Hire or contract </a:t>
                      </a:r>
                      <a:r>
                        <a:rPr lang="en-US" sz="1900" kern="1200" baseline="0" dirty="0" smtClean="0">
                          <a:solidFill>
                            <a:schemeClr val="accent1"/>
                          </a:solidFill>
                          <a:effectLst/>
                        </a:rPr>
                        <a:t>college student camp counselors</a:t>
                      </a:r>
                      <a:endParaRPr lang="en-US" sz="1900" dirty="0">
                        <a:solidFill>
                          <a:schemeClr val="accent1"/>
                        </a:solidFill>
                        <a:effectLst/>
                        <a:latin typeface="+mj-lt"/>
                        <a:cs typeface="Coolvetica"/>
                      </a:endParaRPr>
                    </a:p>
                  </a:txBody>
                  <a:tcPr marL="90246" marR="90246" marT="60165" marB="60165" anchor="ctr"/>
                </a:tc>
                <a:tc>
                  <a:txBody>
                    <a:bodyPr/>
                    <a:lstStyle/>
                    <a:p>
                      <a:pPr marL="457200" indent="-457200" algn="l">
                        <a:buFont typeface="Arial" charset="0"/>
                        <a:buChar char="•"/>
                      </a:pPr>
                      <a:r>
                        <a:rPr lang="en-US" sz="1900" dirty="0" smtClean="0">
                          <a:solidFill>
                            <a:schemeClr val="accent1"/>
                          </a:solidFill>
                          <a:effectLst/>
                        </a:rPr>
                        <a:t>1:6</a:t>
                      </a:r>
                      <a:r>
                        <a:rPr lang="en-US" sz="1900" baseline="0" dirty="0" smtClean="0">
                          <a:solidFill>
                            <a:schemeClr val="accent1"/>
                          </a:solidFill>
                          <a:effectLst/>
                        </a:rPr>
                        <a:t> college student: participant ratio</a:t>
                      </a:r>
                    </a:p>
                    <a:p>
                      <a:pPr marL="457200" indent="-457200" algn="l">
                        <a:buFont typeface="Arial" charset="0"/>
                        <a:buChar char="•"/>
                      </a:pPr>
                      <a:r>
                        <a:rPr lang="en-US" sz="1900" baseline="0" dirty="0" smtClean="0">
                          <a:solidFill>
                            <a:schemeClr val="accent1"/>
                          </a:solidFill>
                          <a:effectLst/>
                        </a:rPr>
                        <a:t>$16/day per student </a:t>
                      </a:r>
                      <a:endParaRPr lang="en-US" sz="1900" dirty="0">
                        <a:solidFill>
                          <a:schemeClr val="accent1"/>
                        </a:solidFill>
                        <a:effectLst/>
                        <a:latin typeface="+mj-lt"/>
                        <a:cs typeface="Coolvetica"/>
                      </a:endParaRPr>
                    </a:p>
                  </a:txBody>
                  <a:tcPr marL="90246" marR="90246" marT="60165" marB="60165" anchor="ctr"/>
                </a:tc>
              </a:tr>
              <a:tr h="711944">
                <a:tc>
                  <a:txBody>
                    <a:bodyPr/>
                    <a:lstStyle/>
                    <a:p>
                      <a:pPr algn="ctr"/>
                      <a:r>
                        <a:rPr lang="en-US" sz="1900" kern="1200" dirty="0" smtClean="0">
                          <a:solidFill>
                            <a:schemeClr val="accent1"/>
                          </a:solidFill>
                          <a:effectLst/>
                        </a:rPr>
                        <a:t>University Housing and Meal Costs </a:t>
                      </a:r>
                      <a:endParaRPr lang="en-US" sz="1900" dirty="0">
                        <a:solidFill>
                          <a:schemeClr val="accent1"/>
                        </a:solidFill>
                        <a:effectLst/>
                        <a:latin typeface="+mj-lt"/>
                        <a:cs typeface="Coolvetica"/>
                      </a:endParaRPr>
                    </a:p>
                  </a:txBody>
                  <a:tcPr marL="90246" marR="90246" marT="60165" marB="60165" anchor="ctr"/>
                </a:tc>
                <a:tc>
                  <a:txBody>
                    <a:bodyPr/>
                    <a:lstStyle/>
                    <a:p>
                      <a:pPr marL="457200" indent="-457200" algn="l">
                        <a:buFont typeface="Arial" charset="0"/>
                        <a:buChar char="•"/>
                      </a:pPr>
                      <a:r>
                        <a:rPr lang="en-US" sz="1900" kern="1200" dirty="0" smtClean="0">
                          <a:solidFill>
                            <a:schemeClr val="accent1"/>
                          </a:solidFill>
                          <a:effectLst/>
                        </a:rPr>
                        <a:t>$34/night</a:t>
                      </a:r>
                      <a:r>
                        <a:rPr lang="en-US" sz="1900" kern="1200" baseline="0" dirty="0" smtClean="0">
                          <a:solidFill>
                            <a:schemeClr val="accent1"/>
                          </a:solidFill>
                          <a:effectLst/>
                        </a:rPr>
                        <a:t> </a:t>
                      </a:r>
                      <a:r>
                        <a:rPr lang="en-US" sz="1900" kern="1200" dirty="0" smtClean="0">
                          <a:solidFill>
                            <a:schemeClr val="accent1"/>
                          </a:solidFill>
                          <a:effectLst/>
                        </a:rPr>
                        <a:t>housing cost per student</a:t>
                      </a:r>
                      <a:endParaRPr lang="en-US" sz="1900" kern="1200" baseline="0" dirty="0" smtClean="0">
                        <a:solidFill>
                          <a:schemeClr val="accent1"/>
                        </a:solidFill>
                        <a:effectLst/>
                      </a:endParaRPr>
                    </a:p>
                    <a:p>
                      <a:pPr marL="457200" indent="-457200" algn="l">
                        <a:buFont typeface="Arial" charset="0"/>
                        <a:buChar char="•"/>
                      </a:pPr>
                      <a:r>
                        <a:rPr lang="en-US" sz="1900" kern="1200" baseline="0" dirty="0" smtClean="0">
                          <a:solidFill>
                            <a:schemeClr val="accent1"/>
                          </a:solidFill>
                          <a:effectLst/>
                        </a:rPr>
                        <a:t>$10/meal cost per student</a:t>
                      </a:r>
                      <a:endParaRPr lang="en-US" sz="1900" dirty="0">
                        <a:solidFill>
                          <a:schemeClr val="accent1"/>
                        </a:solidFill>
                        <a:effectLst/>
                        <a:latin typeface="+mj-lt"/>
                        <a:cs typeface="Coolvetica"/>
                      </a:endParaRPr>
                    </a:p>
                  </a:txBody>
                  <a:tcPr marL="90246" marR="90246" marT="60165" marB="60165" anchor="ctr"/>
                </a:tc>
              </a:tr>
              <a:tr h="521423">
                <a:tc>
                  <a:txBody>
                    <a:bodyPr/>
                    <a:lstStyle/>
                    <a:p>
                      <a:pPr algn="ctr"/>
                      <a:r>
                        <a:rPr lang="en-US" sz="1900" dirty="0" smtClean="0">
                          <a:solidFill>
                            <a:schemeClr val="accent1"/>
                          </a:solidFill>
                          <a:effectLst/>
                        </a:rPr>
                        <a:t>Transportation</a:t>
                      </a:r>
                      <a:endParaRPr lang="en-US" sz="1900" dirty="0">
                        <a:solidFill>
                          <a:schemeClr val="accent1"/>
                        </a:solidFill>
                        <a:effectLst/>
                        <a:latin typeface="+mj-lt"/>
                        <a:cs typeface="Coolvetica"/>
                      </a:endParaRPr>
                    </a:p>
                  </a:txBody>
                  <a:tcPr marL="90246" marR="90246" marT="60165" marB="60165" anchor="ctr"/>
                </a:tc>
                <a:tc>
                  <a:txBody>
                    <a:bodyPr/>
                    <a:lstStyle/>
                    <a:p>
                      <a:pPr marL="457200" indent="-457200" algn="l">
                        <a:buFont typeface="Arial" charset="0"/>
                        <a:buChar char="•"/>
                      </a:pPr>
                      <a:r>
                        <a:rPr lang="en-US" sz="1900" dirty="0" smtClean="0">
                          <a:solidFill>
                            <a:schemeClr val="accent1"/>
                          </a:solidFill>
                          <a:effectLst/>
                        </a:rPr>
                        <a:t>$5</a:t>
                      </a:r>
                      <a:r>
                        <a:rPr lang="en-US" sz="1900" baseline="0" dirty="0" smtClean="0">
                          <a:solidFill>
                            <a:schemeClr val="accent1"/>
                          </a:solidFill>
                          <a:effectLst/>
                        </a:rPr>
                        <a:t>/day per student</a:t>
                      </a:r>
                      <a:endParaRPr lang="en-US" sz="1900" dirty="0" smtClean="0">
                        <a:solidFill>
                          <a:schemeClr val="accent1"/>
                        </a:solidFill>
                        <a:effectLst/>
                        <a:latin typeface="+mj-lt"/>
                        <a:cs typeface="Coolvetica"/>
                      </a:endParaRPr>
                    </a:p>
                  </a:txBody>
                  <a:tcPr marL="90246" marR="90246" marT="60165" marB="60165" anchor="ctr"/>
                </a:tc>
              </a:tr>
              <a:tr h="591615">
                <a:tc>
                  <a:txBody>
                    <a:bodyPr/>
                    <a:lstStyle/>
                    <a:p>
                      <a:pPr algn="ctr"/>
                      <a:r>
                        <a:rPr lang="en-US" sz="1900" baseline="0" dirty="0" smtClean="0">
                          <a:solidFill>
                            <a:schemeClr val="accent1"/>
                          </a:solidFill>
                          <a:effectLst/>
                        </a:rPr>
                        <a:t>Supplies &amp; Snacks </a:t>
                      </a:r>
                      <a:endParaRPr lang="en-US" sz="1900" dirty="0">
                        <a:solidFill>
                          <a:schemeClr val="accent1"/>
                        </a:solidFill>
                        <a:effectLst/>
                        <a:latin typeface="+mj-lt"/>
                        <a:cs typeface="Coolvetica"/>
                      </a:endParaRPr>
                    </a:p>
                  </a:txBody>
                  <a:tcPr marL="90246" marR="90246" marT="60165" marB="60165" anchor="ctr"/>
                </a:tc>
                <a:tc>
                  <a:txBody>
                    <a:bodyPr/>
                    <a:lstStyle/>
                    <a:p>
                      <a:pPr marL="457200" indent="-457200" algn="l">
                        <a:buFont typeface="Arial" charset="0"/>
                        <a:buChar char="•"/>
                      </a:pPr>
                      <a:r>
                        <a:rPr lang="en-US" sz="1900" dirty="0" smtClean="0">
                          <a:solidFill>
                            <a:schemeClr val="accent1"/>
                          </a:solidFill>
                          <a:effectLst/>
                        </a:rPr>
                        <a:t>$13</a:t>
                      </a:r>
                      <a:r>
                        <a:rPr lang="en-US" sz="1900" baseline="0" dirty="0" smtClean="0">
                          <a:solidFill>
                            <a:schemeClr val="accent1"/>
                          </a:solidFill>
                          <a:effectLst/>
                        </a:rPr>
                        <a:t>/day per student</a:t>
                      </a:r>
                      <a:endParaRPr lang="en-US" sz="1900" dirty="0">
                        <a:solidFill>
                          <a:schemeClr val="accent1"/>
                        </a:solidFill>
                        <a:effectLst/>
                        <a:latin typeface="+mj-lt"/>
                        <a:cs typeface="Coolvetica"/>
                      </a:endParaRPr>
                    </a:p>
                  </a:txBody>
                  <a:tcPr marL="90246" marR="90246" marT="60165" marB="60165" anchor="ctr"/>
                </a:tc>
              </a:tr>
              <a:tr h="591615">
                <a:tc>
                  <a:txBody>
                    <a:bodyPr/>
                    <a:lstStyle/>
                    <a:p>
                      <a:pPr algn="ctr"/>
                      <a:r>
                        <a:rPr lang="en-US" sz="2100" b="1" dirty="0" smtClean="0">
                          <a:solidFill>
                            <a:schemeClr val="accent1"/>
                          </a:solidFill>
                          <a:effectLst/>
                        </a:rPr>
                        <a:t>TOTAL for 30 youth </a:t>
                      </a:r>
                      <a:br>
                        <a:rPr lang="en-US" sz="2100" b="1" dirty="0" smtClean="0">
                          <a:solidFill>
                            <a:schemeClr val="accent1"/>
                          </a:solidFill>
                          <a:effectLst/>
                        </a:rPr>
                      </a:br>
                      <a:r>
                        <a:rPr lang="en-US" sz="2100" b="1" baseline="0" dirty="0" smtClean="0">
                          <a:solidFill>
                            <a:schemeClr val="accent1"/>
                          </a:solidFill>
                          <a:effectLst/>
                        </a:rPr>
                        <a:t>for 3 days</a:t>
                      </a:r>
                      <a:endParaRPr lang="en-US" sz="2100" b="1" dirty="0">
                        <a:solidFill>
                          <a:schemeClr val="accent1"/>
                        </a:solidFill>
                        <a:effectLst/>
                        <a:latin typeface="+mj-lt"/>
                        <a:cs typeface="Coolvetica"/>
                      </a:endParaRPr>
                    </a:p>
                  </a:txBody>
                  <a:tcPr marL="90246" marR="90246" marT="60165" marB="60165" anchor="ctr"/>
                </a:tc>
                <a:tc>
                  <a:txBody>
                    <a:bodyPr/>
                    <a:lstStyle/>
                    <a:p>
                      <a:pPr marL="0" indent="0" algn="ctr">
                        <a:buFont typeface="Arial" charset="0"/>
                        <a:buNone/>
                      </a:pPr>
                      <a:r>
                        <a:rPr lang="en-US" sz="2600" b="1" dirty="0" smtClean="0">
                          <a:solidFill>
                            <a:schemeClr val="accent1"/>
                          </a:solidFill>
                          <a:effectLst/>
                        </a:rPr>
                        <a:t>$9,179 or $306/youth</a:t>
                      </a:r>
                      <a:endParaRPr lang="en-US" sz="2600" b="1" dirty="0">
                        <a:solidFill>
                          <a:schemeClr val="accent1"/>
                        </a:solidFill>
                        <a:effectLst/>
                        <a:latin typeface="+mj-lt"/>
                        <a:cs typeface="Coolvetica"/>
                      </a:endParaRPr>
                    </a:p>
                  </a:txBody>
                  <a:tcPr marL="90246" marR="90246" marT="60165" marB="60165" anchor="ctr"/>
                </a:tc>
              </a:tr>
            </a:tbl>
          </a:graphicData>
        </a:graphic>
      </p:graphicFrame>
    </p:spTree>
    <p:extLst>
      <p:ext uri="{BB962C8B-B14F-4D97-AF65-F5344CB8AC3E}">
        <p14:creationId xmlns:p14="http://schemas.microsoft.com/office/powerpoint/2010/main" val="115995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31</a:t>
            </a:fld>
            <a:endParaRPr lang="en-US" sz="800" dirty="0">
              <a:solidFill>
                <a:schemeClr val="tx1">
                  <a:lumMod val="40000"/>
                  <a:lumOff val="60000"/>
                </a:schemeClr>
              </a:solidFill>
            </a:endParaRPr>
          </a:p>
        </p:txBody>
      </p:sp>
      <p:sp>
        <p:nvSpPr>
          <p:cNvPr id="6" name="Rectangle 5"/>
          <p:cNvSpPr/>
          <p:nvPr/>
        </p:nvSpPr>
        <p:spPr>
          <a:xfrm>
            <a:off x="30376" y="2878430"/>
            <a:ext cx="5626399" cy="896656"/>
          </a:xfrm>
          <a:prstGeom prst="rect">
            <a:avLst/>
          </a:prstGeom>
        </p:spPr>
        <p:txBody>
          <a:bodyPr wrap="square">
            <a:spAutoFit/>
          </a:bodyPr>
          <a:lstStyle/>
          <a:p>
            <a:pPr algn="ctr">
              <a:lnSpc>
                <a:spcPct val="80000"/>
              </a:lnSpc>
            </a:pPr>
            <a:r>
              <a:rPr lang="en-US" sz="3200" b="1" dirty="0">
                <a:solidFill>
                  <a:schemeClr val="bg1"/>
                </a:solidFill>
              </a:rPr>
              <a:t>Implementing </a:t>
            </a:r>
            <a:r>
              <a:rPr lang="en-US" sz="3200" b="1" dirty="0" smtClean="0">
                <a:solidFill>
                  <a:schemeClr val="bg1"/>
                </a:solidFill>
              </a:rPr>
              <a:t>Summer Academy</a:t>
            </a:r>
          </a:p>
        </p:txBody>
      </p:sp>
      <p:sp>
        <p:nvSpPr>
          <p:cNvPr id="10" name="Title 1"/>
          <p:cNvSpPr txBox="1">
            <a:spLocks/>
          </p:cNvSpPr>
          <p:nvPr/>
        </p:nvSpPr>
        <p:spPr>
          <a:xfrm>
            <a:off x="0" y="1591833"/>
            <a:ext cx="5656775" cy="1286597"/>
          </a:xfrm>
          <a:prstGeom prst="rect">
            <a:avLst/>
          </a:prstGeom>
        </p:spPr>
        <p:txBody>
          <a:bodyPr vert="horz" lIns="91440" tIns="45720" rIns="91440" bIns="45720" rtlCol="0" anchor="b">
            <a:normAutofit lnSpcReduction="10000"/>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sz="4800" dirty="0" smtClean="0"/>
              <a:t>Juntos 4-H </a:t>
            </a:r>
          </a:p>
          <a:p>
            <a:pPr algn="ctr"/>
            <a:r>
              <a:rPr lang="en-US" sz="4800" dirty="0" smtClean="0"/>
              <a:t>Summer Academy</a:t>
            </a:r>
            <a:endParaRPr lang="en-US" sz="4800" dirty="0"/>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b="-340"/>
          <a:stretch/>
        </p:blipFill>
        <p:spPr>
          <a:xfrm>
            <a:off x="5765800" y="0"/>
            <a:ext cx="6426200" cy="5739619"/>
          </a:xfrm>
          <a:prstGeom prst="rect">
            <a:avLst/>
          </a:prstGeom>
        </p:spPr>
      </p:pic>
    </p:spTree>
    <p:extLst>
      <p:ext uri="{BB962C8B-B14F-4D97-AF65-F5344CB8AC3E}">
        <p14:creationId xmlns:p14="http://schemas.microsoft.com/office/powerpoint/2010/main" val="16857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Academy  Objectives</a:t>
            </a:r>
            <a:endParaRPr lang="en-US" sz="4000" dirty="0"/>
          </a:p>
        </p:txBody>
      </p:sp>
      <p:sp>
        <p:nvSpPr>
          <p:cNvPr id="3" name="Content Placeholder 2"/>
          <p:cNvSpPr>
            <a:spLocks noGrp="1"/>
          </p:cNvSpPr>
          <p:nvPr>
            <p:ph idx="1"/>
          </p:nvPr>
        </p:nvSpPr>
        <p:spPr>
          <a:xfrm>
            <a:off x="838200" y="1676399"/>
            <a:ext cx="10515600" cy="4039335"/>
          </a:xfrm>
        </p:spPr>
        <p:txBody>
          <a:bodyPr>
            <a:normAutofit/>
          </a:bodyPr>
          <a:lstStyle/>
          <a:p>
            <a:r>
              <a:rPr lang="en-US" sz="3200" dirty="0" smtClean="0"/>
              <a:t> Increase </a:t>
            </a:r>
            <a:r>
              <a:rPr lang="en-US" sz="3200" dirty="0"/>
              <a:t>youth’s aspirations </a:t>
            </a:r>
            <a:r>
              <a:rPr lang="en-US" sz="3200" dirty="0" smtClean="0"/>
              <a:t>and expectations </a:t>
            </a:r>
            <a:r>
              <a:rPr lang="en-US" sz="3200" dirty="0"/>
              <a:t>to go to </a:t>
            </a:r>
            <a:r>
              <a:rPr lang="en-US" sz="3200" dirty="0" smtClean="0"/>
              <a:t>college</a:t>
            </a:r>
          </a:p>
          <a:p>
            <a:pPr marL="0" indent="0">
              <a:buNone/>
            </a:pPr>
            <a:endParaRPr lang="en-US" sz="3200" dirty="0"/>
          </a:p>
          <a:p>
            <a:r>
              <a:rPr lang="en-US" sz="3200" dirty="0"/>
              <a:t> </a:t>
            </a:r>
            <a:r>
              <a:rPr lang="en-US" sz="3200" dirty="0" smtClean="0"/>
              <a:t>Increase </a:t>
            </a:r>
            <a:r>
              <a:rPr lang="en-US" sz="3200" dirty="0"/>
              <a:t>youth’s preparation </a:t>
            </a:r>
            <a:r>
              <a:rPr lang="en-US" sz="3200" dirty="0" smtClean="0"/>
              <a:t>for career and </a:t>
            </a:r>
            <a:r>
              <a:rPr lang="en-US" sz="3200" dirty="0"/>
              <a:t>higher education options</a:t>
            </a:r>
            <a:endParaRPr lang="en-US" sz="3200" dirty="0" smtClean="0"/>
          </a:p>
          <a:p>
            <a:endParaRPr lang="en-US" sz="3200" dirty="0" smtClean="0"/>
          </a:p>
          <a:p>
            <a:endParaRPr lang="en-US" sz="3200" dirty="0" smtClean="0"/>
          </a:p>
          <a:p>
            <a:pPr marL="0" indent="0">
              <a:buNone/>
            </a:pPr>
            <a:endParaRPr lang="en-US" sz="3200" dirty="0"/>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32</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398177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Identify a theme and goal(s) for each </a:t>
            </a:r>
            <a:r>
              <a:rPr lang="en-US" dirty="0"/>
              <a:t>A</a:t>
            </a:r>
            <a:r>
              <a:rPr lang="en-US" dirty="0" smtClean="0"/>
              <a:t>cademy</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33</a:t>
            </a:fld>
            <a:endParaRPr lang="en-US" sz="800" dirty="0">
              <a:solidFill>
                <a:schemeClr val="tx1">
                  <a:lumMod val="40000"/>
                  <a:lumOff val="6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1850" y="1941347"/>
            <a:ext cx="10491950" cy="3450459"/>
          </a:xfrm>
          <a:prstGeom prst="rect">
            <a:avLst/>
          </a:prstGeom>
        </p:spPr>
      </p:pic>
    </p:spTree>
    <p:extLst>
      <p:ext uri="{BB962C8B-B14F-4D97-AF65-F5344CB8AC3E}">
        <p14:creationId xmlns:p14="http://schemas.microsoft.com/office/powerpoint/2010/main" val="7380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Academy Must Haves </a:t>
            </a:r>
            <a:endParaRPr lang="en-US" sz="4000"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34</a:t>
            </a:fld>
            <a:endParaRPr lang="en-US" sz="800" dirty="0">
              <a:solidFill>
                <a:schemeClr val="tx1">
                  <a:lumMod val="40000"/>
                  <a:lumOff val="60000"/>
                </a:schemeClr>
              </a:solidFill>
            </a:endParaRPr>
          </a:p>
        </p:txBody>
      </p:sp>
      <p:sp>
        <p:nvSpPr>
          <p:cNvPr id="6" name="Text Placeholder 2"/>
          <p:cNvSpPr txBox="1">
            <a:spLocks/>
          </p:cNvSpPr>
          <p:nvPr/>
        </p:nvSpPr>
        <p:spPr>
          <a:xfrm>
            <a:off x="838200" y="1709414"/>
            <a:ext cx="10403290" cy="41086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smtClean="0">
                <a:latin typeface="Arial" charset="0"/>
                <a:ea typeface="Arial" charset="0"/>
                <a:cs typeface="Arial" charset="0"/>
              </a:rPr>
              <a:t>Introduction to diverse majors and careers </a:t>
            </a:r>
          </a:p>
          <a:p>
            <a:r>
              <a:rPr lang="en-US" sz="2800" dirty="0" smtClean="0">
                <a:latin typeface="Arial" charset="0"/>
                <a:ea typeface="Arial" charset="0"/>
                <a:cs typeface="Arial" charset="0"/>
              </a:rPr>
              <a:t>College student panel</a:t>
            </a:r>
          </a:p>
          <a:p>
            <a:r>
              <a:rPr lang="en-US" sz="2800" dirty="0" smtClean="0">
                <a:latin typeface="Arial" charset="0"/>
                <a:ea typeface="Arial" charset="0"/>
                <a:cs typeface="Arial" charset="0"/>
              </a:rPr>
              <a:t>Tours with an academic and campus life focus</a:t>
            </a:r>
          </a:p>
          <a:p>
            <a:r>
              <a:rPr lang="en-US" sz="2800" dirty="0" smtClean="0">
                <a:latin typeface="Arial" charset="0"/>
                <a:ea typeface="Arial" charset="0"/>
                <a:cs typeface="Arial" charset="0"/>
              </a:rPr>
              <a:t>Admissions </a:t>
            </a:r>
            <a:r>
              <a:rPr lang="en-US" sz="2800" dirty="0">
                <a:latin typeface="Arial" charset="0"/>
                <a:ea typeface="Arial" charset="0"/>
                <a:cs typeface="Arial" charset="0"/>
              </a:rPr>
              <a:t>and </a:t>
            </a:r>
            <a:r>
              <a:rPr lang="en-US" sz="2800" dirty="0" smtClean="0">
                <a:latin typeface="Arial" charset="0"/>
                <a:ea typeface="Arial" charset="0"/>
                <a:cs typeface="Arial" charset="0"/>
              </a:rPr>
              <a:t>paying </a:t>
            </a:r>
            <a:r>
              <a:rPr lang="en-US" sz="2800" dirty="0">
                <a:latin typeface="Arial" charset="0"/>
                <a:ea typeface="Arial" charset="0"/>
                <a:cs typeface="Arial" charset="0"/>
              </a:rPr>
              <a:t>for c</a:t>
            </a:r>
            <a:r>
              <a:rPr lang="en-US" sz="2800" dirty="0" smtClean="0">
                <a:latin typeface="Arial" charset="0"/>
                <a:ea typeface="Arial" charset="0"/>
                <a:cs typeface="Arial" charset="0"/>
              </a:rPr>
              <a:t>ollege</a:t>
            </a:r>
          </a:p>
          <a:p>
            <a:r>
              <a:rPr lang="en-US" sz="2800" dirty="0" smtClean="0">
                <a:latin typeface="Arial" charset="0"/>
                <a:ea typeface="Arial" charset="0"/>
                <a:cs typeface="Arial" charset="0"/>
              </a:rPr>
              <a:t>Exposure </a:t>
            </a:r>
            <a:r>
              <a:rPr lang="en-US" sz="2800" dirty="0">
                <a:latin typeface="Arial" charset="0"/>
                <a:ea typeface="Arial" charset="0"/>
                <a:cs typeface="Arial" charset="0"/>
              </a:rPr>
              <a:t>to </a:t>
            </a:r>
            <a:r>
              <a:rPr lang="en-US" sz="2800" dirty="0" smtClean="0">
                <a:latin typeface="Arial" charset="0"/>
                <a:ea typeface="Arial" charset="0"/>
                <a:cs typeface="Arial" charset="0"/>
              </a:rPr>
              <a:t>and networking with college professors</a:t>
            </a:r>
          </a:p>
          <a:p>
            <a:r>
              <a:rPr lang="en-US" sz="2800" dirty="0" smtClean="0">
                <a:latin typeface="Arial" charset="0"/>
                <a:ea typeface="Arial" charset="0"/>
                <a:cs typeface="Arial" charset="0"/>
              </a:rPr>
              <a:t>College </a:t>
            </a:r>
            <a:r>
              <a:rPr lang="en-US" sz="2800" dirty="0">
                <a:latin typeface="Arial" charset="0"/>
                <a:ea typeface="Arial" charset="0"/>
                <a:cs typeface="Arial" charset="0"/>
              </a:rPr>
              <a:t>student volunteers </a:t>
            </a:r>
            <a:endParaRPr lang="en-US" sz="2800" dirty="0" smtClean="0">
              <a:latin typeface="Arial" charset="0"/>
              <a:ea typeface="Arial" charset="0"/>
              <a:cs typeface="Arial" charset="0"/>
            </a:endParaRPr>
          </a:p>
          <a:p>
            <a:pPr marL="400050" indent="-400050">
              <a:buFont typeface="Arial"/>
              <a:buChar char="•"/>
            </a:pPr>
            <a:endParaRPr lang="en-US" sz="2800" dirty="0" smtClean="0">
              <a:latin typeface="Arial" charset="0"/>
              <a:ea typeface="Arial" charset="0"/>
              <a:cs typeface="Arial" charset="0"/>
            </a:endParaRPr>
          </a:p>
          <a:p>
            <a:pPr marL="400050" indent="-400050">
              <a:buFont typeface="Arial"/>
              <a:buChar char="•"/>
            </a:pPr>
            <a:endParaRPr lang="en-US" sz="2800" dirty="0" smtClean="0">
              <a:latin typeface="Arial" charset="0"/>
              <a:ea typeface="Arial" charset="0"/>
              <a:cs typeface="Arial" charset="0"/>
            </a:endParaRPr>
          </a:p>
          <a:p>
            <a:pPr marL="400050" indent="-400050">
              <a:buFont typeface="Arial"/>
              <a:buChar char="•"/>
            </a:pPr>
            <a:endParaRPr lang="en-US" sz="2800" dirty="0">
              <a:latin typeface="Arial" charset="0"/>
              <a:ea typeface="Arial" charset="0"/>
              <a:cs typeface="Arial" charset="0"/>
            </a:endParaRPr>
          </a:p>
        </p:txBody>
      </p:sp>
    </p:spTree>
    <p:extLst>
      <p:ext uri="{BB962C8B-B14F-4D97-AF65-F5344CB8AC3E}">
        <p14:creationId xmlns:p14="http://schemas.microsoft.com/office/powerpoint/2010/main" val="75174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College Experience </a:t>
            </a:r>
            <a:endParaRPr lang="en-US" sz="4000" dirty="0"/>
          </a:p>
        </p:txBody>
      </p:sp>
      <p:sp>
        <p:nvSpPr>
          <p:cNvPr id="5" name="Content Placeholder 4"/>
          <p:cNvSpPr>
            <a:spLocks noGrp="1"/>
          </p:cNvSpPr>
          <p:nvPr>
            <p:ph sz="half" idx="2"/>
          </p:nvPr>
        </p:nvSpPr>
        <p:spPr>
          <a:xfrm>
            <a:off x="5884333" y="2410014"/>
            <a:ext cx="5181600" cy="4073005"/>
          </a:xfrm>
        </p:spPr>
        <p:txBody>
          <a:bodyPr>
            <a:normAutofit/>
          </a:bodyPr>
          <a:lstStyle/>
          <a:p>
            <a:r>
              <a:rPr lang="en-US" sz="2800" dirty="0">
                <a:solidFill>
                  <a:srgbClr val="37424A"/>
                </a:solidFill>
                <a:latin typeface="Arial" charset="0"/>
                <a:ea typeface="Arial" charset="0"/>
                <a:cs typeface="Arial" charset="0"/>
              </a:rPr>
              <a:t>Night d</a:t>
            </a:r>
            <a:r>
              <a:rPr lang="en-US" sz="2800" dirty="0" smtClean="0">
                <a:solidFill>
                  <a:srgbClr val="37424A"/>
                </a:solidFill>
                <a:latin typeface="Arial" charset="0"/>
                <a:ea typeface="Arial" charset="0"/>
                <a:cs typeface="Arial" charset="0"/>
              </a:rPr>
              <a:t>iscussion </a:t>
            </a:r>
            <a:r>
              <a:rPr lang="en-US" sz="2800" dirty="0">
                <a:solidFill>
                  <a:srgbClr val="37424A"/>
                </a:solidFill>
                <a:latin typeface="Arial" charset="0"/>
                <a:ea typeface="Arial" charset="0"/>
                <a:cs typeface="Arial" charset="0"/>
              </a:rPr>
              <a:t>t</a:t>
            </a:r>
            <a:r>
              <a:rPr lang="en-US" sz="2800" dirty="0" smtClean="0">
                <a:solidFill>
                  <a:srgbClr val="37424A"/>
                </a:solidFill>
                <a:latin typeface="Arial" charset="0"/>
                <a:ea typeface="Arial" charset="0"/>
                <a:cs typeface="Arial" charset="0"/>
              </a:rPr>
              <a:t>opics</a:t>
            </a:r>
            <a:endParaRPr lang="en-US" sz="2800" dirty="0">
              <a:solidFill>
                <a:srgbClr val="37424A"/>
              </a:solidFill>
              <a:latin typeface="Arial" charset="0"/>
              <a:ea typeface="Arial" charset="0"/>
              <a:cs typeface="Arial" charset="0"/>
            </a:endParaRPr>
          </a:p>
          <a:p>
            <a:r>
              <a:rPr lang="en-US" sz="2800" dirty="0">
                <a:solidFill>
                  <a:srgbClr val="37424A"/>
                </a:solidFill>
                <a:latin typeface="Arial" charset="0"/>
                <a:ea typeface="Arial" charset="0"/>
                <a:cs typeface="Arial" charset="0"/>
              </a:rPr>
              <a:t>Latino </a:t>
            </a:r>
            <a:r>
              <a:rPr lang="en-US" sz="2800" dirty="0" smtClean="0">
                <a:solidFill>
                  <a:srgbClr val="37424A"/>
                </a:solidFill>
                <a:latin typeface="Arial" charset="0"/>
                <a:ea typeface="Arial" charset="0"/>
                <a:cs typeface="Arial" charset="0"/>
              </a:rPr>
              <a:t>professional </a:t>
            </a:r>
            <a:r>
              <a:rPr lang="en-US" sz="2800" dirty="0">
                <a:solidFill>
                  <a:srgbClr val="37424A"/>
                </a:solidFill>
                <a:latin typeface="Arial" charset="0"/>
                <a:ea typeface="Arial" charset="0"/>
                <a:cs typeface="Arial" charset="0"/>
              </a:rPr>
              <a:t>p</a:t>
            </a:r>
            <a:r>
              <a:rPr lang="en-US" sz="2800" dirty="0" smtClean="0">
                <a:solidFill>
                  <a:srgbClr val="37424A"/>
                </a:solidFill>
                <a:latin typeface="Arial" charset="0"/>
                <a:ea typeface="Arial" charset="0"/>
                <a:cs typeface="Arial" charset="0"/>
              </a:rPr>
              <a:t>anel </a:t>
            </a:r>
          </a:p>
          <a:p>
            <a:r>
              <a:rPr lang="en-US" sz="2800" dirty="0" smtClean="0">
                <a:solidFill>
                  <a:srgbClr val="37424A"/>
                </a:solidFill>
              </a:rPr>
              <a:t>Teamwork &amp; cultural </a:t>
            </a:r>
            <a:r>
              <a:rPr lang="en-US" sz="2800" dirty="0">
                <a:solidFill>
                  <a:srgbClr val="37424A"/>
                </a:solidFill>
              </a:rPr>
              <a:t>i</a:t>
            </a:r>
            <a:r>
              <a:rPr lang="en-US" sz="2800" dirty="0" smtClean="0">
                <a:solidFill>
                  <a:srgbClr val="37424A"/>
                </a:solidFill>
              </a:rPr>
              <a:t>dentity</a:t>
            </a:r>
            <a:endParaRPr lang="en-US" sz="2800" dirty="0">
              <a:solidFill>
                <a:srgbClr val="37424A"/>
              </a:solidFill>
              <a:latin typeface="Arial" charset="0"/>
              <a:ea typeface="Arial" charset="0"/>
              <a:cs typeface="Arial" charset="0"/>
            </a:endParaRPr>
          </a:p>
          <a:p>
            <a:r>
              <a:rPr lang="en-US" sz="2800" dirty="0" smtClean="0">
                <a:solidFill>
                  <a:srgbClr val="37424A"/>
                </a:solidFill>
                <a:latin typeface="Arial" charset="0"/>
                <a:ea typeface="Arial" charset="0"/>
                <a:cs typeface="Arial" charset="0"/>
              </a:rPr>
              <a:t>Exposure </a:t>
            </a:r>
            <a:r>
              <a:rPr lang="en-US" sz="2800" dirty="0">
                <a:solidFill>
                  <a:srgbClr val="37424A"/>
                </a:solidFill>
                <a:latin typeface="Arial" charset="0"/>
                <a:ea typeface="Arial" charset="0"/>
                <a:cs typeface="Arial" charset="0"/>
              </a:rPr>
              <a:t>to health </a:t>
            </a:r>
            <a:r>
              <a:rPr lang="en-US" sz="2800" dirty="0" smtClean="0">
                <a:solidFill>
                  <a:srgbClr val="37424A"/>
                </a:solidFill>
                <a:latin typeface="Arial" charset="0"/>
                <a:ea typeface="Arial" charset="0"/>
                <a:cs typeface="Arial" charset="0"/>
              </a:rPr>
              <a:t>and wellness (physical and mental)</a:t>
            </a:r>
            <a:endParaRPr lang="en-US" sz="2800" strike="sngStrike" dirty="0" smtClean="0">
              <a:solidFill>
                <a:srgbClr val="37424A"/>
              </a:solidFill>
              <a:latin typeface="Arial" charset="0"/>
              <a:ea typeface="Arial" charset="0"/>
              <a:cs typeface="Arial" charset="0"/>
            </a:endParaRPr>
          </a:p>
        </p:txBody>
      </p:sp>
      <p:sp>
        <p:nvSpPr>
          <p:cNvPr id="4" name="Slide Number Placeholder 3"/>
          <p:cNvSpPr>
            <a:spLocks noGrp="1"/>
          </p:cNvSpPr>
          <p:nvPr>
            <p:ph type="sldNum" sz="quarter" idx="4"/>
          </p:nvPr>
        </p:nvSpPr>
        <p:spPr/>
        <p:txBody>
          <a:bodyPr/>
          <a:lstStyle/>
          <a:p>
            <a:fld id="{C8BFE72D-DEE3-1A40-BBC5-5AA7D885F44F}" type="slidenum">
              <a:rPr lang="en-US" smtClean="0"/>
              <a:pPr/>
              <a:t>35</a:t>
            </a:fld>
            <a:endParaRPr lang="en-US" sz="800" dirty="0">
              <a:solidFill>
                <a:schemeClr val="tx1">
                  <a:lumMod val="40000"/>
                  <a:lumOff val="60000"/>
                </a:schemeClr>
              </a:solidFill>
            </a:endParaRPr>
          </a:p>
        </p:txBody>
      </p:sp>
      <p:sp>
        <p:nvSpPr>
          <p:cNvPr id="6" name="Text Placeholder 2"/>
          <p:cNvSpPr txBox="1">
            <a:spLocks/>
          </p:cNvSpPr>
          <p:nvPr/>
        </p:nvSpPr>
        <p:spPr>
          <a:xfrm>
            <a:off x="838200" y="1709414"/>
            <a:ext cx="5499101" cy="410861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0050" indent="-400050">
              <a:buFont typeface="Arial"/>
              <a:buChar char="•"/>
            </a:pPr>
            <a:endParaRPr lang="en-US" dirty="0">
              <a:latin typeface="Arial" charset="0"/>
              <a:ea typeface="Arial" charset="0"/>
              <a:cs typeface="Arial" charset="0"/>
            </a:endParaRPr>
          </a:p>
        </p:txBody>
      </p:sp>
      <p:sp>
        <p:nvSpPr>
          <p:cNvPr id="9" name="Text Placeholder 3"/>
          <p:cNvSpPr txBox="1">
            <a:spLocks noGrp="1"/>
          </p:cNvSpPr>
          <p:nvPr>
            <p:ph sz="half" idx="1"/>
          </p:nvPr>
        </p:nvSpPr>
        <p:spPr>
          <a:xfrm>
            <a:off x="1155701" y="2117455"/>
            <a:ext cx="5181600" cy="4073005"/>
          </a:xfrm>
          <a:prstGeom prst="rect">
            <a:avLst/>
          </a:prstGeom>
        </p:spPr>
        <p:txBody>
          <a:bodyPr>
            <a:normAutofit/>
          </a:bodyPr>
          <a:lst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b="1" dirty="0" smtClean="0">
                <a:solidFill>
                  <a:schemeClr val="accent1"/>
                </a:solidFill>
                <a:latin typeface="Arial" charset="0"/>
                <a:ea typeface="Arial" charset="0"/>
                <a:cs typeface="Arial" charset="0"/>
              </a:rPr>
              <a:t>Extras</a:t>
            </a:r>
            <a:r>
              <a:rPr lang="en-US" sz="4000" dirty="0" smtClean="0">
                <a:latin typeface="Arial" charset="0"/>
                <a:ea typeface="Arial" charset="0"/>
                <a:cs typeface="Arial" charset="0"/>
              </a:rPr>
              <a:t> </a:t>
            </a:r>
          </a:p>
          <a:p>
            <a:r>
              <a:rPr lang="en-US" sz="2800" dirty="0" smtClean="0">
                <a:latin typeface="Arial" charset="0"/>
                <a:ea typeface="Arial" charset="0"/>
                <a:cs typeface="Arial" charset="0"/>
              </a:rPr>
              <a:t>Project focus</a:t>
            </a:r>
          </a:p>
          <a:p>
            <a:r>
              <a:rPr lang="en-US" sz="2800" dirty="0" smtClean="0">
                <a:latin typeface="Arial" charset="0"/>
                <a:ea typeface="Arial" charset="0"/>
                <a:cs typeface="Arial" charset="0"/>
              </a:rPr>
              <a:t>Talent </a:t>
            </a:r>
            <a:r>
              <a:rPr lang="en-US" sz="2800" dirty="0">
                <a:latin typeface="Arial" charset="0"/>
                <a:ea typeface="Arial" charset="0"/>
                <a:cs typeface="Arial" charset="0"/>
              </a:rPr>
              <a:t>s</a:t>
            </a:r>
            <a:r>
              <a:rPr lang="en-US" sz="2800" dirty="0" smtClean="0">
                <a:latin typeface="Arial" charset="0"/>
                <a:ea typeface="Arial" charset="0"/>
                <a:cs typeface="Arial" charset="0"/>
              </a:rPr>
              <a:t>how</a:t>
            </a:r>
          </a:p>
          <a:p>
            <a:r>
              <a:rPr lang="en-US" sz="2800" dirty="0" smtClean="0">
                <a:latin typeface="Arial" charset="0"/>
                <a:ea typeface="Arial" charset="0"/>
                <a:cs typeface="Arial" charset="0"/>
              </a:rPr>
              <a:t>Dance</a:t>
            </a:r>
          </a:p>
          <a:p>
            <a:r>
              <a:rPr lang="en-US" sz="2800" dirty="0" smtClean="0">
                <a:latin typeface="Arial" charset="0"/>
                <a:ea typeface="Arial" charset="0"/>
                <a:cs typeface="Arial" charset="0"/>
              </a:rPr>
              <a:t>Keynote speakers</a:t>
            </a:r>
          </a:p>
          <a:p>
            <a:pPr marL="0" indent="0">
              <a:buNone/>
            </a:pPr>
            <a:r>
              <a:rPr lang="en-US" sz="2800" dirty="0" smtClean="0">
                <a:latin typeface="Arial" charset="0"/>
                <a:ea typeface="Arial" charset="0"/>
                <a:cs typeface="Arial" charset="0"/>
              </a:rPr>
              <a:t>  </a:t>
            </a:r>
            <a:endParaRPr lang="en-US" sz="2800" dirty="0">
              <a:latin typeface="Arial" charset="0"/>
              <a:ea typeface="Arial" charset="0"/>
              <a:cs typeface="Arial" charset="0"/>
            </a:endParaRPr>
          </a:p>
          <a:p>
            <a:endParaRPr lang="en-US" sz="2800" dirty="0">
              <a:latin typeface="Arial" charset="0"/>
              <a:ea typeface="Arial" charset="0"/>
              <a:cs typeface="Arial" charset="0"/>
            </a:endParaRPr>
          </a:p>
          <a:p>
            <a:endParaRPr lang="en-US" sz="2800" dirty="0">
              <a:latin typeface="Arial" charset="0"/>
              <a:ea typeface="Arial" charset="0"/>
              <a:cs typeface="Arial" charset="0"/>
            </a:endParaRPr>
          </a:p>
        </p:txBody>
      </p:sp>
    </p:spTree>
    <p:extLst>
      <p:ext uri="{BB962C8B-B14F-4D97-AF65-F5344CB8AC3E}">
        <p14:creationId xmlns:p14="http://schemas.microsoft.com/office/powerpoint/2010/main" val="313322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36</a:t>
            </a:fld>
            <a:endParaRPr lang="en-US" sz="800" dirty="0">
              <a:solidFill>
                <a:schemeClr val="tx1">
                  <a:lumMod val="40000"/>
                  <a:lumOff val="60000"/>
                </a:schemeClr>
              </a:solidFill>
            </a:endParaRPr>
          </a:p>
        </p:txBody>
      </p:sp>
      <p:sp>
        <p:nvSpPr>
          <p:cNvPr id="6" name="Title 1"/>
          <p:cNvSpPr txBox="1">
            <a:spLocks/>
          </p:cNvSpPr>
          <p:nvPr/>
        </p:nvSpPr>
        <p:spPr>
          <a:xfrm>
            <a:off x="0" y="2020390"/>
            <a:ext cx="6556917"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sz="4400" dirty="0"/>
              <a:t>Sample of </a:t>
            </a:r>
            <a:endParaRPr lang="en-US" sz="4400" dirty="0" smtClean="0"/>
          </a:p>
          <a:p>
            <a:pPr algn="ctr">
              <a:lnSpc>
                <a:spcPct val="100000"/>
              </a:lnSpc>
            </a:pPr>
            <a:r>
              <a:rPr lang="en-US" sz="4400" dirty="0" smtClean="0"/>
              <a:t>Academy </a:t>
            </a:r>
          </a:p>
          <a:p>
            <a:pPr algn="ctr">
              <a:lnSpc>
                <a:spcPct val="100000"/>
              </a:lnSpc>
            </a:pPr>
            <a:r>
              <a:rPr lang="en-US" sz="4400" dirty="0" smtClean="0"/>
              <a:t>Schedule</a:t>
            </a:r>
          </a:p>
        </p:txBody>
      </p:sp>
      <p:sp>
        <p:nvSpPr>
          <p:cNvPr id="2" name="TextBox 1"/>
          <p:cNvSpPr txBox="1"/>
          <p:nvPr/>
        </p:nvSpPr>
        <p:spPr>
          <a:xfrm>
            <a:off x="10247453" y="6297893"/>
            <a:ext cx="184666" cy="369332"/>
          </a:xfrm>
          <a:prstGeom prst="rect">
            <a:avLst/>
          </a:prstGeom>
          <a:noFill/>
        </p:spPr>
        <p:txBody>
          <a:bodyPr wrap="none" rtlCol="0">
            <a:spAutoFit/>
          </a:bodyPr>
          <a:lstStyle/>
          <a:p>
            <a:endParaRPr lang="en-US" dirty="0"/>
          </a:p>
        </p:txBody>
      </p:sp>
      <p:pic>
        <p:nvPicPr>
          <p:cNvPr id="3" name="Picture 2" descr="P120014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1263" y="0"/>
            <a:ext cx="6630737" cy="5708316"/>
          </a:xfrm>
          <a:prstGeom prst="rect">
            <a:avLst/>
          </a:prstGeom>
        </p:spPr>
      </p:pic>
    </p:spTree>
    <p:extLst>
      <p:ext uri="{BB962C8B-B14F-4D97-AF65-F5344CB8AC3E}">
        <p14:creationId xmlns:p14="http://schemas.microsoft.com/office/powerpoint/2010/main" val="214603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37</a:t>
            </a:fld>
            <a:endParaRPr lang="en-US" sz="800" dirty="0">
              <a:solidFill>
                <a:schemeClr val="tx1">
                  <a:lumMod val="40000"/>
                  <a:lumOff val="60000"/>
                </a:schemeClr>
              </a:solidFill>
            </a:endParaRPr>
          </a:p>
        </p:txBody>
      </p:sp>
      <p:pic>
        <p:nvPicPr>
          <p:cNvPr id="5" name="Picture 4" descr="Screen Shot 2017-02-23 at 12.55.03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711200" y="389467"/>
            <a:ext cx="10888133" cy="5452533"/>
          </a:xfrm>
          <a:prstGeom prst="rect">
            <a:avLst/>
          </a:prstGeom>
        </p:spPr>
      </p:pic>
    </p:spTree>
    <p:extLst>
      <p:ext uri="{BB962C8B-B14F-4D97-AF65-F5344CB8AC3E}">
        <p14:creationId xmlns:p14="http://schemas.microsoft.com/office/powerpoint/2010/main" val="260336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descr="2014JuntosGroupPic copy.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26395"/>
          <a:stretch/>
        </p:blipFill>
        <p:spPr>
          <a:xfrm>
            <a:off x="0" y="-262691"/>
            <a:ext cx="12192000" cy="9629392"/>
          </a:xfrm>
        </p:spPr>
      </p:pic>
      <p:sp>
        <p:nvSpPr>
          <p:cNvPr id="9" name="Rectangle 2"/>
          <p:cNvSpPr txBox="1">
            <a:spLocks noChangeArrowheads="1"/>
          </p:cNvSpPr>
          <p:nvPr/>
        </p:nvSpPr>
        <p:spPr>
          <a:xfrm>
            <a:off x="1045602" y="516477"/>
            <a:ext cx="9468060" cy="3800513"/>
          </a:xfrm>
          <a:prstGeom prst="rect">
            <a:avLst/>
          </a:prstGeom>
        </p:spPr>
        <p:txBody>
          <a:bodyPr vert="horz" lIns="108839" tIns="54419" rIns="108839" bIns="54419" rtlCol="0" anchor="ctr" anchorCtr="1">
            <a:normAutofit/>
          </a:bodyPr>
          <a:lstStyle>
            <a:lvl1pPr marL="244899" indent="-244899" algn="l" defTabSz="326532" rtl="0" eaLnBrk="1" latinLnBrk="0" hangingPunct="1">
              <a:spcBef>
                <a:spcPct val="20000"/>
              </a:spcBef>
              <a:buFont typeface="Arial"/>
              <a:buChar char="•"/>
              <a:defRPr sz="2300" kern="1200">
                <a:solidFill>
                  <a:schemeClr val="tx1"/>
                </a:solidFill>
                <a:latin typeface="+mn-lt"/>
                <a:ea typeface="+mn-ea"/>
                <a:cs typeface="+mn-cs"/>
              </a:defRPr>
            </a:lvl1pPr>
            <a:lvl2pPr marL="530615" indent="-204083" algn="l" defTabSz="326532" rtl="0" eaLnBrk="1" latinLnBrk="0" hangingPunct="1">
              <a:spcBef>
                <a:spcPct val="20000"/>
              </a:spcBef>
              <a:buFont typeface="Arial"/>
              <a:buChar char="–"/>
              <a:defRPr sz="2000" kern="1200">
                <a:solidFill>
                  <a:schemeClr val="tx1"/>
                </a:solidFill>
                <a:latin typeface="+mn-lt"/>
                <a:ea typeface="+mn-ea"/>
                <a:cs typeface="+mn-cs"/>
              </a:defRPr>
            </a:lvl2pPr>
            <a:lvl3pPr marL="816331" indent="-163266" algn="l" defTabSz="326532" rtl="0" eaLnBrk="1" latinLnBrk="0" hangingPunct="1">
              <a:spcBef>
                <a:spcPct val="20000"/>
              </a:spcBef>
              <a:buFont typeface="Arial"/>
              <a:buChar char="•"/>
              <a:defRPr sz="1700" kern="1200">
                <a:solidFill>
                  <a:schemeClr val="tx1"/>
                </a:solidFill>
                <a:latin typeface="+mn-lt"/>
                <a:ea typeface="+mn-ea"/>
                <a:cs typeface="+mn-cs"/>
              </a:defRPr>
            </a:lvl3pPr>
            <a:lvl4pPr marL="1142863" indent="-163266" algn="l" defTabSz="326532" rtl="0" eaLnBrk="1" latinLnBrk="0" hangingPunct="1">
              <a:spcBef>
                <a:spcPct val="20000"/>
              </a:spcBef>
              <a:buFont typeface="Arial"/>
              <a:buChar char="–"/>
              <a:defRPr sz="1400" kern="1200">
                <a:solidFill>
                  <a:schemeClr val="tx1"/>
                </a:solidFill>
                <a:latin typeface="+mn-lt"/>
                <a:ea typeface="+mn-ea"/>
                <a:cs typeface="+mn-cs"/>
              </a:defRPr>
            </a:lvl4pPr>
            <a:lvl5pPr marL="1469395" indent="-163266" algn="l" defTabSz="326532" rtl="0" eaLnBrk="1" latinLnBrk="0" hangingPunct="1">
              <a:spcBef>
                <a:spcPct val="20000"/>
              </a:spcBef>
              <a:buFont typeface="Arial"/>
              <a:buChar char="»"/>
              <a:defRPr sz="1400" kern="1200">
                <a:solidFill>
                  <a:schemeClr val="tx1"/>
                </a:solidFill>
                <a:latin typeface="+mn-lt"/>
                <a:ea typeface="+mn-ea"/>
                <a:cs typeface="+mn-cs"/>
              </a:defRPr>
            </a:lvl5pPr>
            <a:lvl6pPr marL="1795927" indent="-163266" algn="l" defTabSz="326532" rtl="0" eaLnBrk="1" latinLnBrk="0" hangingPunct="1">
              <a:spcBef>
                <a:spcPct val="20000"/>
              </a:spcBef>
              <a:buFont typeface="Arial"/>
              <a:buChar char="•"/>
              <a:defRPr sz="1400" kern="1200">
                <a:solidFill>
                  <a:schemeClr val="tx1"/>
                </a:solidFill>
                <a:latin typeface="+mn-lt"/>
                <a:ea typeface="+mn-ea"/>
                <a:cs typeface="+mn-cs"/>
              </a:defRPr>
            </a:lvl6pPr>
            <a:lvl7pPr marL="2122460" indent="-163266" algn="l" defTabSz="326532" rtl="0" eaLnBrk="1" latinLnBrk="0" hangingPunct="1">
              <a:spcBef>
                <a:spcPct val="20000"/>
              </a:spcBef>
              <a:buFont typeface="Arial"/>
              <a:buChar char="•"/>
              <a:defRPr sz="1400" kern="1200">
                <a:solidFill>
                  <a:schemeClr val="tx1"/>
                </a:solidFill>
                <a:latin typeface="+mn-lt"/>
                <a:ea typeface="+mn-ea"/>
                <a:cs typeface="+mn-cs"/>
              </a:defRPr>
            </a:lvl7pPr>
            <a:lvl8pPr marL="2448992" indent="-163266" algn="l" defTabSz="326532" rtl="0" eaLnBrk="1" latinLnBrk="0" hangingPunct="1">
              <a:spcBef>
                <a:spcPct val="20000"/>
              </a:spcBef>
              <a:buFont typeface="Arial"/>
              <a:buChar char="•"/>
              <a:defRPr sz="1400" kern="1200">
                <a:solidFill>
                  <a:schemeClr val="tx1"/>
                </a:solidFill>
                <a:latin typeface="+mn-lt"/>
                <a:ea typeface="+mn-ea"/>
                <a:cs typeface="+mn-cs"/>
              </a:defRPr>
            </a:lvl8pPr>
            <a:lvl9pPr marL="2775524" indent="-163266" algn="l" defTabSz="326532" rtl="0" eaLnBrk="1" latinLnBrk="0" hangingPunct="1">
              <a:spcBef>
                <a:spcPct val="20000"/>
              </a:spcBef>
              <a:buFont typeface="Arial"/>
              <a:buChar char="•"/>
              <a:defRPr sz="1400" kern="1200">
                <a:solidFill>
                  <a:schemeClr val="tx1"/>
                </a:solidFill>
                <a:latin typeface="+mn-lt"/>
                <a:ea typeface="+mn-ea"/>
                <a:cs typeface="+mn-cs"/>
              </a:defRPr>
            </a:lvl9pPr>
          </a:lstStyle>
          <a:p>
            <a:pPr marL="476173" lvl="1" indent="0" algn="ctr">
              <a:lnSpc>
                <a:spcPct val="70000"/>
              </a:lnSpc>
              <a:spcBef>
                <a:spcPts val="1428"/>
              </a:spcBef>
              <a:buClr>
                <a:srgbClr val="009900"/>
              </a:buClr>
              <a:buNone/>
            </a:pPr>
            <a:r>
              <a:rPr lang="en-US" sz="4700" b="1" dirty="0">
                <a:solidFill>
                  <a:schemeClr val="bg1"/>
                </a:solidFill>
                <a:effectLst>
                  <a:glow rad="76200">
                    <a:schemeClr val="tx1">
                      <a:alpha val="75000"/>
                    </a:schemeClr>
                  </a:glow>
                </a:effectLst>
                <a:latin typeface="+mj-lt"/>
                <a:ea typeface="ＭＳ Ｐゴシック" charset="0"/>
                <a:cs typeface="Times New Roman" charset="0"/>
              </a:rPr>
              <a:t>Juntos Summer </a:t>
            </a:r>
            <a:r>
              <a:rPr lang="en-US" sz="4700" b="1" dirty="0" smtClean="0">
                <a:solidFill>
                  <a:schemeClr val="bg1"/>
                </a:solidFill>
                <a:effectLst>
                  <a:glow rad="76200">
                    <a:schemeClr val="tx1">
                      <a:alpha val="75000"/>
                    </a:schemeClr>
                  </a:glow>
                </a:effectLst>
                <a:latin typeface="+mj-lt"/>
                <a:ea typeface="ＭＳ Ｐゴシック" charset="0"/>
                <a:cs typeface="Times New Roman" charset="0"/>
              </a:rPr>
              <a:t>Academy </a:t>
            </a:r>
            <a:endParaRPr lang="en-US" sz="4700" b="1" dirty="0">
              <a:solidFill>
                <a:schemeClr val="bg1"/>
              </a:solidFill>
              <a:effectLst>
                <a:glow rad="76200">
                  <a:schemeClr val="tx1">
                    <a:alpha val="75000"/>
                  </a:schemeClr>
                </a:glow>
              </a:effectLst>
              <a:latin typeface="+mj-lt"/>
              <a:ea typeface="ＭＳ Ｐゴシック" charset="0"/>
              <a:cs typeface="Times New Roman" charset="0"/>
            </a:endParaRPr>
          </a:p>
        </p:txBody>
      </p:sp>
    </p:spTree>
    <p:extLst>
      <p:ext uri="{BB962C8B-B14F-4D97-AF65-F5344CB8AC3E}">
        <p14:creationId xmlns:p14="http://schemas.microsoft.com/office/powerpoint/2010/main" val="311170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39</a:t>
            </a:fld>
            <a:endParaRPr lang="en-US" sz="800" dirty="0">
              <a:solidFill>
                <a:schemeClr val="tx1">
                  <a:lumMod val="40000"/>
                  <a:lumOff val="60000"/>
                </a:schemeClr>
              </a:solidFill>
            </a:endParaRPr>
          </a:p>
        </p:txBody>
      </p:sp>
      <p:sp>
        <p:nvSpPr>
          <p:cNvPr id="5" name="TextBox 4"/>
          <p:cNvSpPr txBox="1"/>
          <p:nvPr/>
        </p:nvSpPr>
        <p:spPr>
          <a:xfrm>
            <a:off x="14289" y="3893185"/>
            <a:ext cx="12192000" cy="646331"/>
          </a:xfrm>
          <a:prstGeom prst="rect">
            <a:avLst/>
          </a:prstGeom>
          <a:noFill/>
        </p:spPr>
        <p:txBody>
          <a:bodyPr wrap="square" rtlCol="0">
            <a:spAutoFit/>
          </a:bodyPr>
          <a:lstStyle/>
          <a:p>
            <a:pPr algn="ctr"/>
            <a:r>
              <a:rPr lang="en-US" sz="3600" b="1" dirty="0" smtClean="0">
                <a:solidFill>
                  <a:schemeClr val="bg1"/>
                </a:solidFill>
                <a:effectLst>
                  <a:glow rad="50800">
                    <a:schemeClr val="tx1">
                      <a:lumMod val="50000"/>
                      <a:alpha val="70000"/>
                    </a:schemeClr>
                  </a:glow>
                </a:effectLst>
              </a:rPr>
              <a:t>College students mentor and guide the youth</a:t>
            </a:r>
            <a:endParaRPr lang="en-US" sz="3600" b="1" dirty="0">
              <a:solidFill>
                <a:schemeClr val="bg1"/>
              </a:solidFill>
              <a:effectLst>
                <a:glow rad="50800">
                  <a:schemeClr val="tx1">
                    <a:lumMod val="50000"/>
                    <a:alpha val="70000"/>
                  </a:schemeClr>
                </a:glow>
              </a:effectLst>
            </a:endParaRPr>
          </a:p>
        </p:txBody>
      </p:sp>
      <p:pic>
        <p:nvPicPr>
          <p:cNvPr id="3" name="Picture 2" descr="2014Juntosstaffpi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5801895"/>
          </a:xfrm>
          <a:prstGeom prst="rect">
            <a:avLst/>
          </a:prstGeom>
        </p:spPr>
      </p:pic>
    </p:spTree>
    <p:extLst>
      <p:ext uri="{BB962C8B-B14F-4D97-AF65-F5344CB8AC3E}">
        <p14:creationId xmlns:p14="http://schemas.microsoft.com/office/powerpoint/2010/main" val="115585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 </a:t>
            </a:r>
            <a:r>
              <a:rPr lang="en-US" sz="4000" dirty="0"/>
              <a:t>F</a:t>
            </a:r>
            <a:r>
              <a:rPr lang="en-US" sz="4000" dirty="0" smtClean="0"/>
              <a:t>our Components of Juntos 4-H</a:t>
            </a:r>
            <a:endParaRPr lang="en-US" sz="4000" dirty="0"/>
          </a:p>
        </p:txBody>
      </p:sp>
      <p:sp>
        <p:nvSpPr>
          <p:cNvPr id="6" name="Content Placeholder 5"/>
          <p:cNvSpPr>
            <a:spLocks noGrp="1"/>
          </p:cNvSpPr>
          <p:nvPr>
            <p:ph idx="1"/>
          </p:nvPr>
        </p:nvSpPr>
        <p:spPr>
          <a:xfrm>
            <a:off x="1302659" y="1760144"/>
            <a:ext cx="10515600" cy="4087081"/>
          </a:xfrm>
        </p:spPr>
        <p:txBody>
          <a:bodyPr>
            <a:noAutofit/>
          </a:bodyPr>
          <a:lstStyle/>
          <a:p>
            <a:pPr marL="508000" lvl="1" indent="0">
              <a:lnSpc>
                <a:spcPct val="120000"/>
              </a:lnSpc>
              <a:spcBef>
                <a:spcPts val="400"/>
              </a:spcBef>
              <a:buClr>
                <a:schemeClr val="accent1"/>
              </a:buClr>
              <a:buNone/>
            </a:pPr>
            <a:r>
              <a:rPr lang="en-US" altLang="en-US" sz="2800" b="1" dirty="0" smtClean="0"/>
              <a:t>Family Engagement</a:t>
            </a:r>
          </a:p>
          <a:p>
            <a:pPr marL="508000" lvl="1" indent="0">
              <a:lnSpc>
                <a:spcPct val="120000"/>
              </a:lnSpc>
              <a:spcBef>
                <a:spcPts val="400"/>
              </a:spcBef>
              <a:buClr>
                <a:schemeClr val="accent1"/>
              </a:buClr>
              <a:buNone/>
            </a:pPr>
            <a:endParaRPr lang="en-US" altLang="en-US" sz="2000" b="1" dirty="0" smtClean="0"/>
          </a:p>
          <a:p>
            <a:pPr marL="508000" lvl="1" indent="0">
              <a:lnSpc>
                <a:spcPct val="120000"/>
              </a:lnSpc>
              <a:spcBef>
                <a:spcPts val="400"/>
              </a:spcBef>
              <a:buClr>
                <a:schemeClr val="accent1"/>
              </a:buClr>
              <a:buNone/>
            </a:pPr>
            <a:r>
              <a:rPr lang="en-US" altLang="en-US" sz="2800" b="1" dirty="0" smtClean="0"/>
              <a:t>4</a:t>
            </a:r>
            <a:r>
              <a:rPr lang="en-US" altLang="en-US" sz="2800" b="1" dirty="0"/>
              <a:t>-H C</a:t>
            </a:r>
            <a:r>
              <a:rPr lang="en-US" altLang="en-US" sz="2800" b="1" dirty="0" smtClean="0"/>
              <a:t>lubs</a:t>
            </a:r>
          </a:p>
          <a:p>
            <a:pPr marL="508000" lvl="1" indent="0">
              <a:lnSpc>
                <a:spcPct val="120000"/>
              </a:lnSpc>
              <a:spcBef>
                <a:spcPts val="400"/>
              </a:spcBef>
              <a:buClr>
                <a:schemeClr val="accent1"/>
              </a:buClr>
              <a:buNone/>
            </a:pPr>
            <a:endParaRPr lang="en-US" altLang="en-US" sz="2000" b="1" dirty="0" smtClean="0"/>
          </a:p>
          <a:p>
            <a:pPr marL="508000" lvl="1" indent="0">
              <a:lnSpc>
                <a:spcPct val="120000"/>
              </a:lnSpc>
              <a:spcBef>
                <a:spcPts val="400"/>
              </a:spcBef>
              <a:buClr>
                <a:schemeClr val="accent1"/>
              </a:buClr>
              <a:buNone/>
            </a:pPr>
            <a:r>
              <a:rPr lang="en-US" altLang="en-US" sz="2800" b="1" dirty="0" smtClean="0"/>
              <a:t>One-on-One </a:t>
            </a:r>
            <a:r>
              <a:rPr lang="en-US" altLang="en-US" sz="2800" b="1" dirty="0"/>
              <a:t>Success Coaching </a:t>
            </a:r>
            <a:r>
              <a:rPr lang="en-US" altLang="en-US" sz="2800" b="1" dirty="0" smtClean="0"/>
              <a:t>and Mentoring</a:t>
            </a:r>
          </a:p>
          <a:p>
            <a:pPr marL="508000" lvl="1" indent="0">
              <a:lnSpc>
                <a:spcPct val="120000"/>
              </a:lnSpc>
              <a:spcBef>
                <a:spcPts val="400"/>
              </a:spcBef>
              <a:buClr>
                <a:schemeClr val="accent1"/>
              </a:buClr>
              <a:buNone/>
            </a:pPr>
            <a:endParaRPr lang="en-US" altLang="en-US" sz="2000" dirty="0"/>
          </a:p>
          <a:p>
            <a:pPr marL="508000" lvl="1" indent="0">
              <a:lnSpc>
                <a:spcPct val="120000"/>
              </a:lnSpc>
              <a:spcBef>
                <a:spcPts val="400"/>
              </a:spcBef>
              <a:buClr>
                <a:schemeClr val="accent1"/>
              </a:buClr>
              <a:buNone/>
            </a:pPr>
            <a:r>
              <a:rPr lang="en-US" altLang="en-US" sz="2800" b="1" dirty="0" smtClean="0"/>
              <a:t>Summer Programing </a:t>
            </a:r>
            <a:endParaRPr lang="en-US" altLang="en-US" sz="2800" dirty="0"/>
          </a:p>
        </p:txBody>
      </p:sp>
      <p:sp>
        <p:nvSpPr>
          <p:cNvPr id="2" name="Slide Number Placeholder 1"/>
          <p:cNvSpPr>
            <a:spLocks noGrp="1"/>
          </p:cNvSpPr>
          <p:nvPr>
            <p:ph type="sldNum" sz="quarter" idx="4"/>
          </p:nvPr>
        </p:nvSpPr>
        <p:spPr/>
        <p:txBody>
          <a:bodyPr/>
          <a:lstStyle/>
          <a:p>
            <a:fld id="{C8BFE72D-DEE3-1A40-BBC5-5AA7D885F44F}" type="slidenum">
              <a:rPr lang="en-US" smtClean="0"/>
              <a:pPr/>
              <a:t>4</a:t>
            </a:fld>
            <a:endParaRPr lang="en-US" sz="800" dirty="0">
              <a:solidFill>
                <a:schemeClr val="tx1">
                  <a:lumMod val="40000"/>
                  <a:lumOff val="60000"/>
                </a:schemeClr>
              </a:solidFill>
            </a:endParaRPr>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003" y="1727198"/>
            <a:ext cx="730615" cy="63807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357" y="4584451"/>
            <a:ext cx="832929" cy="841015"/>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6365" y="2732705"/>
            <a:ext cx="679252" cy="69167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5842" y="3686439"/>
            <a:ext cx="739775" cy="805782"/>
          </a:xfrm>
          <a:prstGeom prst="rect">
            <a:avLst/>
          </a:prstGeom>
        </p:spPr>
      </p:pic>
    </p:spTree>
    <p:extLst>
      <p:ext uri="{BB962C8B-B14F-4D97-AF65-F5344CB8AC3E}">
        <p14:creationId xmlns:p14="http://schemas.microsoft.com/office/powerpoint/2010/main" val="201578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5727700"/>
          </a:xfrm>
          <a:prstGeom prst="rect">
            <a:avLst/>
          </a:prstGeom>
        </p:spPr>
      </p:pic>
      <p:sp>
        <p:nvSpPr>
          <p:cNvPr id="2" name="Slide Number Placeholder 1"/>
          <p:cNvSpPr>
            <a:spLocks noGrp="1"/>
          </p:cNvSpPr>
          <p:nvPr>
            <p:ph type="sldNum" sz="quarter" idx="4"/>
          </p:nvPr>
        </p:nvSpPr>
        <p:spPr/>
        <p:txBody>
          <a:bodyPr/>
          <a:lstStyle/>
          <a:p>
            <a:fld id="{C8BFE72D-DEE3-1A40-BBC5-5AA7D885F44F}" type="slidenum">
              <a:rPr lang="en-US" smtClean="0"/>
              <a:pPr/>
              <a:t>40</a:t>
            </a:fld>
            <a:endParaRPr lang="en-US" sz="800" dirty="0">
              <a:solidFill>
                <a:schemeClr val="tx1">
                  <a:lumMod val="40000"/>
                  <a:lumOff val="60000"/>
                </a:schemeClr>
              </a:solidFill>
            </a:endParaRPr>
          </a:p>
        </p:txBody>
      </p:sp>
      <p:sp>
        <p:nvSpPr>
          <p:cNvPr id="6" name="TextBox 5"/>
          <p:cNvSpPr txBox="1"/>
          <p:nvPr/>
        </p:nvSpPr>
        <p:spPr>
          <a:xfrm flipH="1" flipV="1">
            <a:off x="0" y="0"/>
            <a:ext cx="12192000" cy="5727701"/>
          </a:xfrm>
          <a:prstGeom prst="rect">
            <a:avLst/>
          </a:prstGeom>
          <a:gradFill flip="none" rotWithShape="1">
            <a:gsLst>
              <a:gs pos="0">
                <a:schemeClr val="tx1">
                  <a:lumMod val="0"/>
                </a:schemeClr>
              </a:gs>
              <a:gs pos="62000">
                <a:schemeClr val="tx1">
                  <a:lumMod val="60000"/>
                  <a:lumOff val="40000"/>
                  <a:alpha val="14000"/>
                </a:schemeClr>
              </a:gs>
            </a:gsLst>
            <a:lin ang="0" scaled="1"/>
            <a:tileRect/>
          </a:gradFill>
          <a:effectLst>
            <a:softEdge rad="6350"/>
          </a:effectLst>
        </p:spPr>
        <p:txBody>
          <a:bodyPr wrap="square" rtlCol="0">
            <a:spAutoFit/>
          </a:bodyPr>
          <a:lstStyle/>
          <a:p>
            <a:endParaRPr lang="en-US"/>
          </a:p>
        </p:txBody>
      </p:sp>
      <p:sp>
        <p:nvSpPr>
          <p:cNvPr id="5" name="TextBox 4"/>
          <p:cNvSpPr txBox="1"/>
          <p:nvPr/>
        </p:nvSpPr>
        <p:spPr>
          <a:xfrm>
            <a:off x="6760518" y="1572582"/>
            <a:ext cx="4754149" cy="1597361"/>
          </a:xfrm>
          <a:prstGeom prst="rect">
            <a:avLst/>
          </a:prstGeom>
          <a:noFill/>
        </p:spPr>
        <p:txBody>
          <a:bodyPr wrap="square" rtlCol="0">
            <a:spAutoFit/>
          </a:bodyPr>
          <a:lstStyle/>
          <a:p>
            <a:pPr algn="ctr">
              <a:lnSpc>
                <a:spcPct val="90000"/>
              </a:lnSpc>
            </a:pPr>
            <a:r>
              <a:rPr lang="en-US" sz="3600" b="1" dirty="0" smtClean="0">
                <a:solidFill>
                  <a:schemeClr val="bg1"/>
                </a:solidFill>
                <a:effectLst/>
              </a:rPr>
              <a:t>Lasting memories and relationships are made</a:t>
            </a:r>
            <a:endParaRPr lang="en-US" sz="3600" b="1" dirty="0">
              <a:solidFill>
                <a:schemeClr val="bg1"/>
              </a:solidFill>
              <a:effectLst/>
            </a:endParaRPr>
          </a:p>
        </p:txBody>
      </p:sp>
    </p:spTree>
    <p:extLst>
      <p:ext uri="{BB962C8B-B14F-4D97-AF65-F5344CB8AC3E}">
        <p14:creationId xmlns:p14="http://schemas.microsoft.com/office/powerpoint/2010/main" val="116929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41</a:t>
            </a:fld>
            <a:endParaRPr lang="en-US" sz="800" dirty="0">
              <a:solidFill>
                <a:schemeClr val="tx1">
                  <a:lumMod val="40000"/>
                  <a:lumOff val="60000"/>
                </a:schemeClr>
              </a:solidFill>
            </a:endParaRPr>
          </a:p>
        </p:txBody>
      </p:sp>
      <p:sp>
        <p:nvSpPr>
          <p:cNvPr id="6" name="Rectangle 5"/>
          <p:cNvSpPr/>
          <p:nvPr/>
        </p:nvSpPr>
        <p:spPr>
          <a:xfrm>
            <a:off x="0" y="3016113"/>
            <a:ext cx="5775486" cy="502702"/>
          </a:xfrm>
          <a:prstGeom prst="rect">
            <a:avLst/>
          </a:prstGeom>
        </p:spPr>
        <p:txBody>
          <a:bodyPr wrap="square">
            <a:spAutoFit/>
          </a:bodyPr>
          <a:lstStyle/>
          <a:p>
            <a:pPr algn="ctr">
              <a:lnSpc>
                <a:spcPct val="80000"/>
              </a:lnSpc>
            </a:pPr>
            <a:r>
              <a:rPr lang="en-US" sz="3200" b="1" dirty="0" smtClean="0">
                <a:solidFill>
                  <a:schemeClr val="bg1"/>
                </a:solidFill>
              </a:rPr>
              <a:t>Why Academy Works</a:t>
            </a:r>
          </a:p>
        </p:txBody>
      </p:sp>
      <p:sp>
        <p:nvSpPr>
          <p:cNvPr id="7" name="Title 1"/>
          <p:cNvSpPr txBox="1">
            <a:spLocks/>
          </p:cNvSpPr>
          <p:nvPr/>
        </p:nvSpPr>
        <p:spPr>
          <a:xfrm>
            <a:off x="0" y="1576716"/>
            <a:ext cx="5778372" cy="1286597"/>
          </a:xfrm>
          <a:prstGeom prst="rect">
            <a:avLst/>
          </a:prstGeom>
        </p:spPr>
        <p:txBody>
          <a:bodyPr vert="horz" lIns="91440" tIns="45720" rIns="91440" bIns="45720" rtlCol="0" anchor="b">
            <a:normAutofit lnSpcReduction="10000"/>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sz="4800" dirty="0" smtClean="0"/>
              <a:t>Juntos 4-H </a:t>
            </a:r>
          </a:p>
          <a:p>
            <a:pPr algn="ctr"/>
            <a:r>
              <a:rPr lang="en-US" sz="4800" dirty="0" smtClean="0"/>
              <a:t>Summer Academy</a:t>
            </a:r>
            <a:endParaRPr lang="en-US" sz="4800"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012" y="0"/>
            <a:ext cx="5862858" cy="5715000"/>
          </a:xfrm>
          <a:prstGeom prst="rect">
            <a:avLst/>
          </a:prstGeom>
        </p:spPr>
      </p:pic>
    </p:spTree>
    <p:extLst>
      <p:ext uri="{BB962C8B-B14F-4D97-AF65-F5344CB8AC3E}">
        <p14:creationId xmlns:p14="http://schemas.microsoft.com/office/powerpoint/2010/main" val="31069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Why Summer Academy Works </a:t>
            </a:r>
          </a:p>
        </p:txBody>
      </p:sp>
      <p:sp>
        <p:nvSpPr>
          <p:cNvPr id="3" name="Text Placeholder 2"/>
          <p:cNvSpPr>
            <a:spLocks noGrp="1"/>
          </p:cNvSpPr>
          <p:nvPr>
            <p:ph idx="1"/>
          </p:nvPr>
        </p:nvSpPr>
        <p:spPr/>
        <p:txBody>
          <a:bodyPr>
            <a:noAutofit/>
          </a:bodyPr>
          <a:lstStyle/>
          <a:p>
            <a:r>
              <a:rPr lang="en-US" sz="3200" dirty="0" smtClean="0"/>
              <a:t> Financial </a:t>
            </a:r>
            <a:r>
              <a:rPr lang="en-US" sz="3200" dirty="0"/>
              <a:t>aid </a:t>
            </a:r>
            <a:r>
              <a:rPr lang="en-US" sz="3200" dirty="0" smtClean="0"/>
              <a:t>workshops </a:t>
            </a:r>
            <a:endParaRPr lang="en-US" sz="3200" dirty="0"/>
          </a:p>
          <a:p>
            <a:r>
              <a:rPr lang="en-US" sz="3200" dirty="0" smtClean="0"/>
              <a:t> Exposure </a:t>
            </a:r>
            <a:r>
              <a:rPr lang="en-US" sz="3200" dirty="0"/>
              <a:t>to college </a:t>
            </a:r>
            <a:r>
              <a:rPr lang="en-US" sz="3200" dirty="0" smtClean="0"/>
              <a:t>living </a:t>
            </a:r>
            <a:endParaRPr lang="en-US" sz="3200" dirty="0"/>
          </a:p>
          <a:p>
            <a:r>
              <a:rPr lang="en-US" sz="3200" dirty="0" smtClean="0"/>
              <a:t> Academic </a:t>
            </a:r>
            <a:r>
              <a:rPr lang="en-US" sz="3200" dirty="0"/>
              <a:t>advising </a:t>
            </a:r>
          </a:p>
          <a:p>
            <a:r>
              <a:rPr lang="en-US" sz="3200" dirty="0" smtClean="0"/>
              <a:t> Validation </a:t>
            </a:r>
            <a:r>
              <a:rPr lang="en-US" sz="3200" dirty="0"/>
              <a:t>of </a:t>
            </a:r>
            <a:r>
              <a:rPr lang="en-US" sz="3200" dirty="0" smtClean="0">
                <a:solidFill>
                  <a:srgbClr val="37424A"/>
                </a:solidFill>
              </a:rPr>
              <a:t>Latino youth’s belonging in </a:t>
            </a:r>
            <a:r>
              <a:rPr lang="en-US" sz="3200" dirty="0" smtClean="0"/>
              <a:t>college</a:t>
            </a:r>
            <a:endParaRPr lang="en-US" sz="3200" strike="sngStrike" dirty="0"/>
          </a:p>
        </p:txBody>
      </p:sp>
    </p:spTree>
    <p:extLst>
      <p:ext uri="{BB962C8B-B14F-4D97-AF65-F5344CB8AC3E}">
        <p14:creationId xmlns:p14="http://schemas.microsoft.com/office/powerpoint/2010/main" val="349571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742"/>
            <a:ext cx="10515600" cy="972213"/>
          </a:xfrm>
        </p:spPr>
        <p:txBody>
          <a:bodyPr>
            <a:normAutofit/>
          </a:bodyPr>
          <a:lstStyle/>
          <a:p>
            <a:r>
              <a:rPr lang="en-US" sz="4000" dirty="0" smtClean="0"/>
              <a:t>Why Summer Academy?</a:t>
            </a:r>
            <a:endParaRPr lang="en-US" sz="4000"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43</a:t>
            </a:fld>
            <a:endParaRPr lang="en-US" sz="800" dirty="0">
              <a:solidFill>
                <a:schemeClr val="tx1">
                  <a:lumMod val="40000"/>
                  <a:lumOff val="60000"/>
                </a:schemeClr>
              </a:solidFill>
            </a:endParaRP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endParaRPr lang="en-US" altLang="en-US" dirty="0">
              <a:solidFill>
                <a:srgbClr val="000000"/>
              </a:solidFill>
            </a:endParaRPr>
          </a:p>
          <a:p>
            <a:pPr marL="342900" indent="-342900">
              <a:buFont typeface="Arial" panose="020B0604020202020204" pitchFamily="34" charset="0"/>
              <a:buChar char="•"/>
            </a:pPr>
            <a:endParaRPr lang="en-US" altLang="en-US" dirty="0">
              <a:solidFill>
                <a:srgbClr val="000000"/>
              </a:solidFill>
            </a:endParaRPr>
          </a:p>
        </p:txBody>
      </p:sp>
      <p:graphicFrame>
        <p:nvGraphicFramePr>
          <p:cNvPr id="7" name="Diagram 6"/>
          <p:cNvGraphicFramePr/>
          <p:nvPr>
            <p:extLst>
              <p:ext uri="{D42A27DB-BD31-4B8C-83A1-F6EECF244321}">
                <p14:modId xmlns:p14="http://schemas.microsoft.com/office/powerpoint/2010/main" val="4201079924"/>
              </p:ext>
            </p:extLst>
          </p:nvPr>
        </p:nvGraphicFramePr>
        <p:xfrm>
          <a:off x="876300" y="1625600"/>
          <a:ext cx="10366640" cy="4295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588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59972" y="4"/>
            <a:ext cx="6432031" cy="6857999"/>
          </a:xfrm>
          <a:prstGeom prst="rect">
            <a:avLst/>
          </a:prstGeom>
          <a:solidFill>
            <a:schemeClr val="accent2"/>
          </a:solidFill>
        </p:spPr>
        <p:txBody>
          <a:bodyPr wrap="square" rtlCol="0">
            <a:noAutofit/>
          </a:bodyPr>
          <a:lstStyle/>
          <a:p>
            <a:endParaRPr lang="en-US"/>
          </a:p>
        </p:txBody>
      </p:sp>
      <p:sp>
        <p:nvSpPr>
          <p:cNvPr id="6" name="Title 1"/>
          <p:cNvSpPr txBox="1">
            <a:spLocks/>
          </p:cNvSpPr>
          <p:nvPr/>
        </p:nvSpPr>
        <p:spPr>
          <a:xfrm>
            <a:off x="6512603" y="1778035"/>
            <a:ext cx="4926767" cy="2387600"/>
          </a:xfrm>
          <a:prstGeom prst="rect">
            <a:avLst/>
          </a:prstGeom>
        </p:spPr>
        <p:txBody>
          <a:bodyPr anchor="b">
            <a:normAutofit fontScale="85000" lnSpcReduction="20000"/>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nSpc>
                <a:spcPct val="110000"/>
              </a:lnSpc>
            </a:pPr>
            <a:r>
              <a:rPr lang="en-US" dirty="0" smtClean="0"/>
              <a:t>Quotes from the youth on their Academy Experience</a:t>
            </a:r>
            <a:endParaRPr lang="en-US" dirty="0"/>
          </a:p>
        </p:txBody>
      </p:sp>
      <p:sp>
        <p:nvSpPr>
          <p:cNvPr id="2" name="TextBox 1"/>
          <p:cNvSpPr txBox="1"/>
          <p:nvPr/>
        </p:nvSpPr>
        <p:spPr>
          <a:xfrm>
            <a:off x="2079523" y="7197213"/>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7030" y="4"/>
            <a:ext cx="10287000" cy="6858000"/>
          </a:xfrm>
          <a:prstGeom prst="rect">
            <a:avLst/>
          </a:prstGeom>
        </p:spPr>
      </p:pic>
    </p:spTree>
    <p:extLst>
      <p:ext uri="{BB962C8B-B14F-4D97-AF65-F5344CB8AC3E}">
        <p14:creationId xmlns:p14="http://schemas.microsoft.com/office/powerpoint/2010/main" val="14971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C8BFE72D-DEE3-1A40-BBC5-5AA7D885F44F}" type="slidenum">
              <a:rPr lang="en-US" smtClean="0"/>
              <a:pPr/>
              <a:t>45</a:t>
            </a:fld>
            <a:endParaRPr lang="en-US" sz="800" dirty="0">
              <a:solidFill>
                <a:schemeClr val="tx1">
                  <a:lumMod val="40000"/>
                  <a:lumOff val="60000"/>
                </a:schemeClr>
              </a:solidFill>
            </a:endParaRPr>
          </a:p>
        </p:txBody>
      </p:sp>
      <p:sp>
        <p:nvSpPr>
          <p:cNvPr id="4" name="Content Placeholder 3"/>
          <p:cNvSpPr>
            <a:spLocks noGrp="1"/>
          </p:cNvSpPr>
          <p:nvPr>
            <p:ph idx="4294967295"/>
          </p:nvPr>
        </p:nvSpPr>
        <p:spPr>
          <a:xfrm>
            <a:off x="1241157" y="1436890"/>
            <a:ext cx="9274443" cy="4168775"/>
          </a:xfrm>
        </p:spPr>
        <p:txBody>
          <a:bodyPr>
            <a:normAutofit/>
          </a:bodyPr>
          <a:lstStyle/>
          <a:p>
            <a:pPr marL="0" indent="0">
              <a:buNone/>
            </a:pPr>
            <a:endParaRPr lang="en-US" dirty="0" smtClean="0"/>
          </a:p>
          <a:p>
            <a:pPr marL="0" indent="0">
              <a:buNone/>
            </a:pPr>
            <a:endParaRPr lang="en-US" dirty="0"/>
          </a:p>
          <a:p>
            <a:pPr marL="0" indent="0">
              <a:buNone/>
            </a:pPr>
            <a:r>
              <a:rPr lang="en-US" b="1" dirty="0" smtClean="0">
                <a:solidFill>
                  <a:schemeClr val="accent1"/>
                </a:solidFill>
              </a:rPr>
              <a:t>Leslie Hernandez:</a:t>
            </a:r>
            <a:br>
              <a:rPr lang="en-US" b="1" dirty="0" smtClean="0">
                <a:solidFill>
                  <a:schemeClr val="accent1"/>
                </a:solidFill>
              </a:rPr>
            </a:br>
            <a:endParaRPr lang="en-US" sz="1400" b="1" dirty="0" smtClean="0">
              <a:solidFill>
                <a:schemeClr val="accent1"/>
              </a:solidFill>
            </a:endParaRPr>
          </a:p>
          <a:p>
            <a:pPr marL="0" indent="0">
              <a:buNone/>
            </a:pPr>
            <a:r>
              <a:rPr lang="en-US" dirty="0" err="1" smtClean="0"/>
              <a:t>Juntos</a:t>
            </a:r>
            <a:r>
              <a:rPr lang="en-US" dirty="0" smtClean="0"/>
              <a:t> </a:t>
            </a:r>
            <a:r>
              <a:rPr lang="en-US" dirty="0"/>
              <a:t>Academy has impacted me as a </a:t>
            </a:r>
            <a:r>
              <a:rPr lang="en-US" dirty="0" smtClean="0"/>
              <a:t>Latina. I met other </a:t>
            </a:r>
            <a:r>
              <a:rPr lang="en-US" dirty="0"/>
              <a:t>Latino individuals who have been successful </a:t>
            </a:r>
            <a:r>
              <a:rPr lang="en-US" dirty="0" smtClean="0"/>
              <a:t>in </a:t>
            </a:r>
            <a:r>
              <a:rPr lang="en-US" dirty="0"/>
              <a:t>their </a:t>
            </a:r>
            <a:r>
              <a:rPr lang="en-US" dirty="0" smtClean="0"/>
              <a:t>life. Academy </a:t>
            </a:r>
            <a:r>
              <a:rPr lang="en-US" dirty="0"/>
              <a:t>motivated me to continue my education after high-</a:t>
            </a:r>
            <a:r>
              <a:rPr lang="en-US" dirty="0" smtClean="0"/>
              <a:t>school, </a:t>
            </a:r>
            <a:r>
              <a:rPr lang="en-US" dirty="0"/>
              <a:t>to earn a four year Bachelor's </a:t>
            </a:r>
            <a:r>
              <a:rPr lang="en-US" dirty="0" smtClean="0"/>
              <a:t>degree, </a:t>
            </a:r>
            <a:r>
              <a:rPr lang="en-US" dirty="0"/>
              <a:t>and continue to strive as a leader in my community.  </a:t>
            </a:r>
          </a:p>
          <a:p>
            <a:pPr marL="0" indent="0">
              <a:buNone/>
            </a:pPr>
            <a:r>
              <a:rPr lang="en-US" dirty="0"/>
              <a:t> </a:t>
            </a:r>
          </a:p>
          <a:p>
            <a:pPr marL="0" indent="0">
              <a:buNone/>
            </a:pPr>
            <a:endParaRPr lang="en-US" altLang="en-US" dirty="0" smtClean="0"/>
          </a:p>
        </p:txBody>
      </p:sp>
      <p:cxnSp>
        <p:nvCxnSpPr>
          <p:cNvPr id="18" name="Straight Connector 17"/>
          <p:cNvCxnSpPr/>
          <p:nvPr/>
        </p:nvCxnSpPr>
        <p:spPr>
          <a:xfrm>
            <a:off x="6506331" y="2045691"/>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41157" y="2054418"/>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88210" y="1747509"/>
            <a:ext cx="766916" cy="769441"/>
          </a:xfrm>
          <a:prstGeom prst="rect">
            <a:avLst/>
          </a:prstGeom>
          <a:noFill/>
        </p:spPr>
        <p:txBody>
          <a:bodyPr wrap="square" rtlCol="0">
            <a:spAutoFit/>
          </a:bodyPr>
          <a:lstStyle/>
          <a:p>
            <a:r>
              <a:rPr lang="en-US" sz="4400" b="1" dirty="0">
                <a:solidFill>
                  <a:schemeClr val="accent2"/>
                </a:solidFill>
              </a:rPr>
              <a:t>“</a:t>
            </a:r>
          </a:p>
        </p:txBody>
      </p:sp>
      <p:cxnSp>
        <p:nvCxnSpPr>
          <p:cNvPr id="21" name="Straight Connector 20"/>
          <p:cNvCxnSpPr/>
          <p:nvPr/>
        </p:nvCxnSpPr>
        <p:spPr>
          <a:xfrm>
            <a:off x="6399487" y="4908511"/>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4313" y="491723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0800000">
            <a:off x="5587013" y="4446515"/>
            <a:ext cx="766916" cy="769441"/>
          </a:xfrm>
          <a:prstGeom prst="rect">
            <a:avLst/>
          </a:prstGeom>
          <a:noFill/>
        </p:spPr>
        <p:txBody>
          <a:bodyPr wrap="square" rtlCol="0">
            <a:spAutoFit/>
          </a:bodyPr>
          <a:lstStyle/>
          <a:p>
            <a:r>
              <a:rPr lang="en-US" sz="4400" b="1" dirty="0">
                <a:solidFill>
                  <a:schemeClr val="accent2"/>
                </a:solidFill>
              </a:rPr>
              <a:t> “</a:t>
            </a:r>
          </a:p>
        </p:txBody>
      </p:sp>
    </p:spTree>
    <p:extLst>
      <p:ext uri="{BB962C8B-B14F-4D97-AF65-F5344CB8AC3E}">
        <p14:creationId xmlns:p14="http://schemas.microsoft.com/office/powerpoint/2010/main" val="120690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C8BFE72D-DEE3-1A40-BBC5-5AA7D885F44F}" type="slidenum">
              <a:rPr lang="en-US" smtClean="0"/>
              <a:pPr/>
              <a:t>46</a:t>
            </a:fld>
            <a:endParaRPr lang="en-US" sz="800" dirty="0">
              <a:solidFill>
                <a:schemeClr val="tx1">
                  <a:lumMod val="40000"/>
                  <a:lumOff val="60000"/>
                </a:schemeClr>
              </a:solidFill>
            </a:endParaRPr>
          </a:p>
        </p:txBody>
      </p:sp>
      <p:cxnSp>
        <p:nvCxnSpPr>
          <p:cNvPr id="18" name="Straight Connector 17"/>
          <p:cNvCxnSpPr/>
          <p:nvPr/>
        </p:nvCxnSpPr>
        <p:spPr>
          <a:xfrm>
            <a:off x="6506331" y="2384359"/>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41157" y="239308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88210" y="2086177"/>
            <a:ext cx="766916" cy="769441"/>
          </a:xfrm>
          <a:prstGeom prst="rect">
            <a:avLst/>
          </a:prstGeom>
          <a:noFill/>
        </p:spPr>
        <p:txBody>
          <a:bodyPr wrap="square" rtlCol="0">
            <a:spAutoFit/>
          </a:bodyPr>
          <a:lstStyle/>
          <a:p>
            <a:r>
              <a:rPr lang="en-US" sz="4400" b="1" dirty="0">
                <a:solidFill>
                  <a:schemeClr val="accent2"/>
                </a:solidFill>
              </a:rPr>
              <a:t>“</a:t>
            </a:r>
          </a:p>
        </p:txBody>
      </p:sp>
      <p:cxnSp>
        <p:nvCxnSpPr>
          <p:cNvPr id="21" name="Straight Connector 20"/>
          <p:cNvCxnSpPr/>
          <p:nvPr/>
        </p:nvCxnSpPr>
        <p:spPr>
          <a:xfrm>
            <a:off x="6399487" y="4908511"/>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4313" y="491723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0800000">
            <a:off x="5587013" y="4446515"/>
            <a:ext cx="766916" cy="769441"/>
          </a:xfrm>
          <a:prstGeom prst="rect">
            <a:avLst/>
          </a:prstGeom>
          <a:noFill/>
        </p:spPr>
        <p:txBody>
          <a:bodyPr wrap="square" rtlCol="0">
            <a:spAutoFit/>
          </a:bodyPr>
          <a:lstStyle/>
          <a:p>
            <a:r>
              <a:rPr lang="en-US" sz="4400" b="1" dirty="0">
                <a:solidFill>
                  <a:schemeClr val="accent2"/>
                </a:solidFill>
              </a:rPr>
              <a:t> “</a:t>
            </a:r>
          </a:p>
        </p:txBody>
      </p:sp>
      <p:sp>
        <p:nvSpPr>
          <p:cNvPr id="10" name="Content Placeholder 3"/>
          <p:cNvSpPr txBox="1">
            <a:spLocks/>
          </p:cNvSpPr>
          <p:nvPr/>
        </p:nvSpPr>
        <p:spPr>
          <a:xfrm>
            <a:off x="1241157" y="2696967"/>
            <a:ext cx="10118892" cy="3095439"/>
          </a:xfrm>
          <a:prstGeom prst="rect">
            <a:avLst/>
          </a:prstGeom>
          <a:ln>
            <a:noFill/>
          </a:ln>
        </p:spPr>
        <p:txBody>
          <a:bodyPr>
            <a:normAutofit/>
          </a:bodyPr>
          <a:lst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Font typeface="LucidaGrande" charset="0"/>
              <a:buNone/>
            </a:pPr>
            <a:r>
              <a:rPr lang="en-US" b="1" dirty="0" err="1" smtClean="0">
                <a:solidFill>
                  <a:schemeClr val="accent1"/>
                </a:solidFill>
                <a:ea typeface="Lustria"/>
                <a:cs typeface="Lustria"/>
                <a:sym typeface="Lustria"/>
              </a:rPr>
              <a:t>Mayron</a:t>
            </a:r>
            <a:r>
              <a:rPr lang="en-US" b="1" dirty="0" smtClean="0">
                <a:solidFill>
                  <a:schemeClr val="accent1"/>
                </a:solidFill>
                <a:ea typeface="Lustria"/>
                <a:cs typeface="Lustria"/>
                <a:sym typeface="Lustria"/>
              </a:rPr>
              <a:t> Cordon:</a:t>
            </a:r>
          </a:p>
          <a:p>
            <a:pPr marL="0" indent="0">
              <a:spcBef>
                <a:spcPts val="0"/>
              </a:spcBef>
              <a:buFont typeface="LucidaGrande" charset="0"/>
              <a:buNone/>
            </a:pPr>
            <a:r>
              <a:rPr lang="en-US" b="1" dirty="0" smtClean="0">
                <a:solidFill>
                  <a:schemeClr val="accent1"/>
                </a:solidFill>
                <a:ea typeface="Lustria"/>
                <a:cs typeface="Lustria"/>
                <a:sym typeface="Lustria"/>
              </a:rPr>
              <a:t> </a:t>
            </a:r>
            <a:endParaRPr lang="en-US" sz="1200" b="1" dirty="0" smtClean="0">
              <a:solidFill>
                <a:schemeClr val="accent1"/>
              </a:solidFill>
              <a:ea typeface="Lustria"/>
              <a:cs typeface="Lustria"/>
              <a:sym typeface="Lustria"/>
            </a:endParaRPr>
          </a:p>
          <a:p>
            <a:pPr marL="0" indent="0">
              <a:spcBef>
                <a:spcPts val="0"/>
              </a:spcBef>
              <a:buFont typeface="LucidaGrande" charset="0"/>
              <a:buNone/>
            </a:pPr>
            <a:r>
              <a:rPr lang="en-US" dirty="0" smtClean="0">
                <a:ea typeface="Lustria"/>
                <a:cs typeface="Lustria"/>
                <a:sym typeface="Lustria"/>
              </a:rPr>
              <a:t>“I liked Academy because it surrounded me with new experiences, new places,  and new people to interact with.  The best part was making a newscast (STEM Project), where we as a group came up with a problem and shared the best solution in the world.”</a:t>
            </a:r>
          </a:p>
          <a:p>
            <a:pPr marL="0" indent="0">
              <a:buFont typeface="LucidaGrande" charset="0"/>
              <a:buNone/>
            </a:pPr>
            <a:endParaRPr lang="en-US" altLang="en-US" dirty="0" smtClean="0"/>
          </a:p>
        </p:txBody>
      </p:sp>
    </p:spTree>
    <p:extLst>
      <p:ext uri="{BB962C8B-B14F-4D97-AF65-F5344CB8AC3E}">
        <p14:creationId xmlns:p14="http://schemas.microsoft.com/office/powerpoint/2010/main" val="119785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C8BFE72D-DEE3-1A40-BBC5-5AA7D885F44F}" type="slidenum">
              <a:rPr lang="en-US" smtClean="0"/>
              <a:pPr/>
              <a:t>47</a:t>
            </a:fld>
            <a:endParaRPr lang="en-US" sz="800" dirty="0">
              <a:solidFill>
                <a:schemeClr val="tx1">
                  <a:lumMod val="40000"/>
                  <a:lumOff val="60000"/>
                </a:schemeClr>
              </a:solidFill>
            </a:endParaRPr>
          </a:p>
        </p:txBody>
      </p:sp>
      <p:sp>
        <p:nvSpPr>
          <p:cNvPr id="4" name="Content Placeholder 3"/>
          <p:cNvSpPr>
            <a:spLocks noGrp="1"/>
          </p:cNvSpPr>
          <p:nvPr>
            <p:ph idx="4294967295"/>
          </p:nvPr>
        </p:nvSpPr>
        <p:spPr>
          <a:xfrm>
            <a:off x="0" y="1587500"/>
            <a:ext cx="10515600" cy="4168775"/>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p>
          <a:p>
            <a:pPr marL="0" indent="0">
              <a:buNone/>
            </a:pPr>
            <a:r>
              <a:rPr lang="en-US" dirty="0"/>
              <a:t> </a:t>
            </a:r>
          </a:p>
          <a:p>
            <a:pPr marL="0" indent="0">
              <a:buNone/>
            </a:pPr>
            <a:endParaRPr lang="en-US" altLang="en-US" dirty="0" smtClean="0"/>
          </a:p>
        </p:txBody>
      </p:sp>
      <p:cxnSp>
        <p:nvCxnSpPr>
          <p:cNvPr id="18" name="Straight Connector 17"/>
          <p:cNvCxnSpPr/>
          <p:nvPr/>
        </p:nvCxnSpPr>
        <p:spPr>
          <a:xfrm>
            <a:off x="6506331" y="158848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41157" y="1597213"/>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88210" y="1290304"/>
            <a:ext cx="766916" cy="769441"/>
          </a:xfrm>
          <a:prstGeom prst="rect">
            <a:avLst/>
          </a:prstGeom>
          <a:noFill/>
        </p:spPr>
        <p:txBody>
          <a:bodyPr wrap="square" rtlCol="0">
            <a:spAutoFit/>
          </a:bodyPr>
          <a:lstStyle/>
          <a:p>
            <a:r>
              <a:rPr lang="en-US" sz="4400" b="1" dirty="0">
                <a:solidFill>
                  <a:schemeClr val="accent2"/>
                </a:solidFill>
              </a:rPr>
              <a:t>“</a:t>
            </a:r>
          </a:p>
        </p:txBody>
      </p:sp>
      <p:cxnSp>
        <p:nvCxnSpPr>
          <p:cNvPr id="21" name="Straight Connector 20"/>
          <p:cNvCxnSpPr/>
          <p:nvPr/>
        </p:nvCxnSpPr>
        <p:spPr>
          <a:xfrm>
            <a:off x="6399487" y="5501179"/>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4313" y="5509904"/>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0800000">
            <a:off x="5587013" y="5039183"/>
            <a:ext cx="766916" cy="769441"/>
          </a:xfrm>
          <a:prstGeom prst="rect">
            <a:avLst/>
          </a:prstGeom>
          <a:noFill/>
        </p:spPr>
        <p:txBody>
          <a:bodyPr wrap="square" rtlCol="0">
            <a:spAutoFit/>
          </a:bodyPr>
          <a:lstStyle/>
          <a:p>
            <a:r>
              <a:rPr lang="en-US" sz="4400" b="1" dirty="0">
                <a:solidFill>
                  <a:schemeClr val="accent2"/>
                </a:solidFill>
              </a:rPr>
              <a:t> “</a:t>
            </a:r>
          </a:p>
        </p:txBody>
      </p:sp>
      <p:sp>
        <p:nvSpPr>
          <p:cNvPr id="2" name="Rectangle 1"/>
          <p:cNvSpPr/>
          <p:nvPr/>
        </p:nvSpPr>
        <p:spPr>
          <a:xfrm>
            <a:off x="1134314" y="1828612"/>
            <a:ext cx="9957020" cy="3416320"/>
          </a:xfrm>
          <a:prstGeom prst="rect">
            <a:avLst/>
          </a:prstGeom>
        </p:spPr>
        <p:txBody>
          <a:bodyPr wrap="square">
            <a:spAutoFit/>
          </a:bodyPr>
          <a:lstStyle/>
          <a:p>
            <a:r>
              <a:rPr lang="en-US" sz="2400" b="1" dirty="0" smtClean="0">
                <a:solidFill>
                  <a:schemeClr val="accent1"/>
                </a:solidFill>
              </a:rPr>
              <a:t>Jasmine </a:t>
            </a:r>
            <a:r>
              <a:rPr lang="en-US" sz="2400" b="1" dirty="0" err="1" smtClean="0">
                <a:solidFill>
                  <a:schemeClr val="accent1"/>
                </a:solidFill>
              </a:rPr>
              <a:t>Noyola</a:t>
            </a:r>
            <a:r>
              <a:rPr lang="en-US" sz="2400" b="1" dirty="0" smtClean="0">
                <a:solidFill>
                  <a:schemeClr val="accent1"/>
                </a:solidFill>
              </a:rPr>
              <a:t>:</a:t>
            </a:r>
          </a:p>
          <a:p>
            <a:endParaRPr lang="en-US" sz="2400" dirty="0"/>
          </a:p>
          <a:p>
            <a:r>
              <a:rPr lang="en-US" sz="2400" dirty="0" smtClean="0"/>
              <a:t>Attending Academy </a:t>
            </a:r>
            <a:r>
              <a:rPr lang="en-US" sz="2400" dirty="0"/>
              <a:t>has helped me see that I</a:t>
            </a:r>
            <a:r>
              <a:rPr lang="en-US" sz="2400" dirty="0" smtClean="0"/>
              <a:t> </a:t>
            </a:r>
            <a:r>
              <a:rPr lang="en-US" sz="2400" dirty="0"/>
              <a:t>have a purpose to go to </a:t>
            </a:r>
            <a:r>
              <a:rPr lang="en-US" sz="2400" dirty="0" smtClean="0"/>
              <a:t>college. </a:t>
            </a:r>
            <a:r>
              <a:rPr lang="en-US" sz="2400" dirty="0"/>
              <a:t>I</a:t>
            </a:r>
            <a:r>
              <a:rPr lang="en-US" sz="2400" dirty="0" smtClean="0"/>
              <a:t>t </a:t>
            </a:r>
            <a:r>
              <a:rPr lang="en-US" sz="2400" dirty="0"/>
              <a:t>has </a:t>
            </a:r>
            <a:r>
              <a:rPr lang="en-US" sz="2400" dirty="0" smtClean="0"/>
              <a:t>shown </a:t>
            </a:r>
            <a:r>
              <a:rPr lang="en-US" sz="2400" dirty="0"/>
              <a:t>me how to write essays and what I</a:t>
            </a:r>
            <a:r>
              <a:rPr lang="en-US" sz="2400" dirty="0" smtClean="0"/>
              <a:t> </a:t>
            </a:r>
            <a:r>
              <a:rPr lang="en-US" sz="2400" dirty="0"/>
              <a:t>need to improve to go to college. The </a:t>
            </a:r>
            <a:r>
              <a:rPr lang="en-US" sz="2400" dirty="0" err="1"/>
              <a:t>Juntos</a:t>
            </a:r>
            <a:r>
              <a:rPr lang="en-US" sz="2400" dirty="0"/>
              <a:t> summer academy is fun </a:t>
            </a:r>
            <a:r>
              <a:rPr lang="en-US" sz="2400" dirty="0" smtClean="0"/>
              <a:t>and an amazing one-week stay </a:t>
            </a:r>
            <a:r>
              <a:rPr lang="en-US" sz="2400" dirty="0"/>
              <a:t>at NC State </a:t>
            </a:r>
            <a:r>
              <a:rPr lang="en-US" sz="2400" dirty="0" smtClean="0"/>
              <a:t>where we get to do </a:t>
            </a:r>
            <a:r>
              <a:rPr lang="en-US" sz="2400" dirty="0"/>
              <a:t>what college people do. The </a:t>
            </a:r>
            <a:r>
              <a:rPr lang="en-US" sz="2400" dirty="0" err="1"/>
              <a:t>Juntos</a:t>
            </a:r>
            <a:r>
              <a:rPr lang="en-US" sz="2400" dirty="0"/>
              <a:t> summer academy has </a:t>
            </a:r>
            <a:r>
              <a:rPr lang="en-US" sz="2400" dirty="0" smtClean="0"/>
              <a:t>driven me to achieve </a:t>
            </a:r>
            <a:r>
              <a:rPr lang="en-US" sz="2400" dirty="0"/>
              <a:t>my goals in high </a:t>
            </a:r>
            <a:r>
              <a:rPr lang="en-US" sz="2400" dirty="0" smtClean="0"/>
              <a:t>school, go </a:t>
            </a:r>
            <a:r>
              <a:rPr lang="en-US" sz="2400" dirty="0"/>
              <a:t>to the community </a:t>
            </a:r>
            <a:r>
              <a:rPr lang="en-US" sz="2400" dirty="0" smtClean="0"/>
              <a:t>college, </a:t>
            </a:r>
            <a:r>
              <a:rPr lang="en-US" sz="2400" dirty="0"/>
              <a:t>and </a:t>
            </a:r>
            <a:r>
              <a:rPr lang="en-US" sz="2400" dirty="0" smtClean="0"/>
              <a:t>get </a:t>
            </a:r>
            <a:r>
              <a:rPr lang="en-US" sz="2400" dirty="0"/>
              <a:t>a</a:t>
            </a:r>
            <a:r>
              <a:rPr lang="en-US" sz="2400" dirty="0" smtClean="0"/>
              <a:t> degree in the career I want.</a:t>
            </a:r>
            <a:r>
              <a:rPr lang="en-US" sz="2400" dirty="0"/>
              <a:t> </a:t>
            </a:r>
          </a:p>
        </p:txBody>
      </p:sp>
    </p:spTree>
    <p:extLst>
      <p:ext uri="{BB962C8B-B14F-4D97-AF65-F5344CB8AC3E}">
        <p14:creationId xmlns:p14="http://schemas.microsoft.com/office/powerpoint/2010/main" val="10338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C8BFE72D-DEE3-1A40-BBC5-5AA7D885F44F}" type="slidenum">
              <a:rPr lang="en-US" smtClean="0"/>
              <a:pPr/>
              <a:t>48</a:t>
            </a:fld>
            <a:endParaRPr lang="en-US" sz="800" dirty="0">
              <a:solidFill>
                <a:schemeClr val="tx1">
                  <a:lumMod val="40000"/>
                  <a:lumOff val="60000"/>
                </a:schemeClr>
              </a:solidFill>
            </a:endParaRPr>
          </a:p>
        </p:txBody>
      </p:sp>
      <p:sp>
        <p:nvSpPr>
          <p:cNvPr id="4" name="Content Placeholder 3"/>
          <p:cNvSpPr>
            <a:spLocks noGrp="1"/>
          </p:cNvSpPr>
          <p:nvPr>
            <p:ph idx="4294967295"/>
          </p:nvPr>
        </p:nvSpPr>
        <p:spPr>
          <a:xfrm>
            <a:off x="0" y="1587500"/>
            <a:ext cx="10515600" cy="4168775"/>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p>
          <a:p>
            <a:pPr marL="0" indent="0">
              <a:buNone/>
            </a:pPr>
            <a:r>
              <a:rPr lang="en-US" dirty="0"/>
              <a:t> </a:t>
            </a:r>
          </a:p>
          <a:p>
            <a:pPr marL="0" indent="0">
              <a:buNone/>
            </a:pPr>
            <a:endParaRPr lang="en-US" altLang="en-US" dirty="0" smtClean="0"/>
          </a:p>
        </p:txBody>
      </p:sp>
      <p:cxnSp>
        <p:nvCxnSpPr>
          <p:cNvPr id="18" name="Straight Connector 17"/>
          <p:cNvCxnSpPr/>
          <p:nvPr/>
        </p:nvCxnSpPr>
        <p:spPr>
          <a:xfrm>
            <a:off x="6506331" y="1944079"/>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41157" y="195280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88210" y="1645897"/>
            <a:ext cx="766916" cy="769441"/>
          </a:xfrm>
          <a:prstGeom prst="rect">
            <a:avLst/>
          </a:prstGeom>
          <a:noFill/>
        </p:spPr>
        <p:txBody>
          <a:bodyPr wrap="square" rtlCol="0">
            <a:spAutoFit/>
          </a:bodyPr>
          <a:lstStyle/>
          <a:p>
            <a:r>
              <a:rPr lang="en-US" sz="4400" b="1" dirty="0">
                <a:solidFill>
                  <a:schemeClr val="accent2"/>
                </a:solidFill>
              </a:rPr>
              <a:t>“</a:t>
            </a:r>
          </a:p>
        </p:txBody>
      </p:sp>
      <p:cxnSp>
        <p:nvCxnSpPr>
          <p:cNvPr id="21" name="Straight Connector 20"/>
          <p:cNvCxnSpPr/>
          <p:nvPr/>
        </p:nvCxnSpPr>
        <p:spPr>
          <a:xfrm>
            <a:off x="6399487" y="5501179"/>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4313" y="5509904"/>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0800000">
            <a:off x="5587013" y="5039183"/>
            <a:ext cx="766916" cy="769441"/>
          </a:xfrm>
          <a:prstGeom prst="rect">
            <a:avLst/>
          </a:prstGeom>
          <a:noFill/>
        </p:spPr>
        <p:txBody>
          <a:bodyPr wrap="square" rtlCol="0">
            <a:spAutoFit/>
          </a:bodyPr>
          <a:lstStyle/>
          <a:p>
            <a:r>
              <a:rPr lang="en-US" sz="4400" b="1" dirty="0">
                <a:solidFill>
                  <a:schemeClr val="accent2"/>
                </a:solidFill>
              </a:rPr>
              <a:t> “</a:t>
            </a:r>
          </a:p>
        </p:txBody>
      </p:sp>
      <p:sp>
        <p:nvSpPr>
          <p:cNvPr id="11" name="Content Placeholder 3"/>
          <p:cNvSpPr txBox="1">
            <a:spLocks/>
          </p:cNvSpPr>
          <p:nvPr/>
        </p:nvSpPr>
        <p:spPr>
          <a:xfrm>
            <a:off x="1134314" y="1675024"/>
            <a:ext cx="9794241" cy="505058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LucidaGrande" charset="0"/>
              <a:buNone/>
            </a:pPr>
            <a:endParaRPr lang="en-US" dirty="0" smtClean="0"/>
          </a:p>
          <a:p>
            <a:pPr marL="0" indent="0">
              <a:lnSpc>
                <a:spcPct val="100000"/>
              </a:lnSpc>
              <a:buFont typeface="LucidaGrande" charset="0"/>
              <a:buNone/>
            </a:pPr>
            <a:r>
              <a:rPr lang="en-US" b="1" dirty="0" smtClean="0">
                <a:solidFill>
                  <a:schemeClr val="accent1"/>
                </a:solidFill>
              </a:rPr>
              <a:t>Diana </a:t>
            </a:r>
            <a:r>
              <a:rPr lang="en-US" b="1" dirty="0" err="1" smtClean="0">
                <a:solidFill>
                  <a:schemeClr val="accent1"/>
                </a:solidFill>
              </a:rPr>
              <a:t>Urieta</a:t>
            </a:r>
            <a:r>
              <a:rPr lang="en-US" b="1" dirty="0" smtClean="0">
                <a:solidFill>
                  <a:schemeClr val="accent1"/>
                </a:solidFill>
              </a:rPr>
              <a:t>, Co-developer of the Juntos Program:</a:t>
            </a:r>
            <a:r>
              <a:rPr lang="en-US" sz="3100" b="1" dirty="0" smtClean="0">
                <a:solidFill>
                  <a:schemeClr val="accent1"/>
                </a:solidFill>
              </a:rPr>
              <a:t>  </a:t>
            </a:r>
          </a:p>
          <a:p>
            <a:pPr marL="0" indent="0">
              <a:lnSpc>
                <a:spcPct val="100000"/>
              </a:lnSpc>
              <a:buFont typeface="LucidaGrande" charset="0"/>
              <a:buNone/>
            </a:pPr>
            <a:endParaRPr lang="en-US" sz="200" b="1" dirty="0" smtClean="0">
              <a:solidFill>
                <a:schemeClr val="accent1"/>
              </a:solidFill>
            </a:endParaRPr>
          </a:p>
          <a:p>
            <a:pPr marL="0" indent="0">
              <a:lnSpc>
                <a:spcPct val="100000"/>
              </a:lnSpc>
              <a:buFont typeface="LucidaGrande" charset="0"/>
              <a:buNone/>
            </a:pPr>
            <a:r>
              <a:rPr lang="en-US" dirty="0" smtClean="0"/>
              <a:t>Academy gives Latino youth a real vision of college life. Meeting and building relationships with Latino college students especially empowers the youth to believe that they, too, can go to college. In the end, Academy is an experience that youth can take back to their communities; they can be the voices in their communities that share what the college experience looks like. </a:t>
            </a:r>
          </a:p>
          <a:p>
            <a:pPr marL="0" indent="0">
              <a:buFont typeface="LucidaGrande" charset="0"/>
              <a:buNone/>
            </a:pPr>
            <a:endParaRPr lang="en-US" dirty="0" smtClean="0"/>
          </a:p>
          <a:p>
            <a:pPr marL="0" indent="0">
              <a:buFont typeface="LucidaGrande" charset="0"/>
              <a:buNone/>
            </a:pPr>
            <a:r>
              <a:rPr lang="en-US" dirty="0" smtClean="0"/>
              <a:t> </a:t>
            </a:r>
          </a:p>
          <a:p>
            <a:pPr marL="0" indent="0">
              <a:buFont typeface="LucidaGrande" charset="0"/>
              <a:buNone/>
            </a:pPr>
            <a:endParaRPr lang="en-US" altLang="en-US" dirty="0" smtClean="0"/>
          </a:p>
        </p:txBody>
      </p:sp>
    </p:spTree>
    <p:extLst>
      <p:ext uri="{BB962C8B-B14F-4D97-AF65-F5344CB8AC3E}">
        <p14:creationId xmlns:p14="http://schemas.microsoft.com/office/powerpoint/2010/main" val="63240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Academy Video </a:t>
            </a:r>
            <a:endParaRPr lang="en-US" dirty="0"/>
          </a:p>
        </p:txBody>
      </p:sp>
      <p:sp>
        <p:nvSpPr>
          <p:cNvPr id="3" name="Content Placeholder 2"/>
          <p:cNvSpPr>
            <a:spLocks noGrp="1"/>
          </p:cNvSpPr>
          <p:nvPr>
            <p:ph idx="1"/>
          </p:nvPr>
        </p:nvSpPr>
        <p:spPr/>
        <p:txBody>
          <a:bodyPr/>
          <a:lstStyle/>
          <a:p>
            <a:r>
              <a:rPr lang="pt-BR" dirty="0" err="1"/>
              <a:t>https</a:t>
            </a:r>
            <a:r>
              <a:rPr lang="pt-BR" dirty="0"/>
              <a:t>://</a:t>
            </a:r>
            <a:r>
              <a:rPr lang="pt-BR" dirty="0" err="1"/>
              <a:t>vimeo.com</a:t>
            </a:r>
            <a:r>
              <a:rPr lang="pt-BR" dirty="0"/>
              <a:t>/142824104</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49</a:t>
            </a:fld>
            <a:endParaRPr lang="en-US" sz="800" dirty="0">
              <a:solidFill>
                <a:schemeClr val="tx1">
                  <a:lumMod val="40000"/>
                  <a:lumOff val="60000"/>
                </a:schemeClr>
              </a:solidFill>
            </a:endParaRPr>
          </a:p>
        </p:txBody>
      </p:sp>
      <p:pic>
        <p:nvPicPr>
          <p:cNvPr id="5" name="Juntos Week 2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4129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5</a:t>
            </a:fld>
            <a:endParaRPr lang="en-US" sz="800" dirty="0">
              <a:solidFill>
                <a:schemeClr val="tx1">
                  <a:lumMod val="40000"/>
                  <a:lumOff val="60000"/>
                </a:schemeClr>
              </a:solidFill>
            </a:endParaRPr>
          </a:p>
        </p:txBody>
      </p:sp>
      <p:sp>
        <p:nvSpPr>
          <p:cNvPr id="4" name="Title 3"/>
          <p:cNvSpPr>
            <a:spLocks noGrp="1"/>
          </p:cNvSpPr>
          <p:nvPr>
            <p:ph type="title" idx="4294967295"/>
          </p:nvPr>
        </p:nvSpPr>
        <p:spPr>
          <a:xfrm>
            <a:off x="844449" y="1924465"/>
            <a:ext cx="10515600" cy="971550"/>
          </a:xfrm>
        </p:spPr>
        <p:txBody>
          <a:bodyPr>
            <a:normAutofit fontScale="90000"/>
          </a:bodyPr>
          <a:lstStyle/>
          <a:p>
            <a:r>
              <a:rPr lang="en-US" dirty="0" smtClean="0"/>
              <a:t> Under the 4-H and NC State University partnership, what are the two components that must be implemented in order to be</a:t>
            </a:r>
            <a:r>
              <a:rPr lang="en-US" dirty="0" smtClean="0">
                <a:solidFill>
                  <a:srgbClr val="339966"/>
                </a:solidFill>
              </a:rPr>
              <a:t> considered </a:t>
            </a:r>
            <a:r>
              <a:rPr lang="en-US" dirty="0" smtClean="0"/>
              <a:t>a Juntos 4-H program?</a:t>
            </a:r>
            <a:endParaRPr lang="en-US" dirty="0"/>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spTree>
    <p:extLst>
      <p:ext uri="{BB962C8B-B14F-4D97-AF65-F5344CB8AC3E}">
        <p14:creationId xmlns:p14="http://schemas.microsoft.com/office/powerpoint/2010/main" val="74706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special thank you to:</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50</a:t>
            </a:fld>
            <a:endParaRPr lang="en-US" sz="800" dirty="0">
              <a:solidFill>
                <a:schemeClr val="tx1">
                  <a:lumMod val="40000"/>
                  <a:lumOff val="60000"/>
                </a:schemeClr>
              </a:solidFill>
            </a:endParaRPr>
          </a:p>
        </p:txBody>
      </p:sp>
      <p:sp>
        <p:nvSpPr>
          <p:cNvPr id="3" name="Content Placeholder 2"/>
          <p:cNvSpPr>
            <a:spLocks noGrp="1"/>
          </p:cNvSpPr>
          <p:nvPr>
            <p:ph idx="1"/>
          </p:nvPr>
        </p:nvSpPr>
        <p:spPr/>
        <p:txBody>
          <a:bodyPr>
            <a:normAutofit/>
          </a:bodyPr>
          <a:lstStyle/>
          <a:p>
            <a:pPr marL="342900" indent="-342900" defTabSz="326532" hangingPunct="0">
              <a:spcBef>
                <a:spcPts val="0"/>
              </a:spcBef>
              <a:buFont typeface="Arial"/>
              <a:buChar char="•"/>
              <a:defRPr/>
            </a:pPr>
            <a:r>
              <a:rPr lang="en-US" sz="2800" kern="0" dirty="0">
                <a:ea typeface="Coolvetica"/>
                <a:cs typeface="Coolvetica"/>
                <a:sym typeface="Rockwell"/>
              </a:rPr>
              <a:t>National 4-H for leading the </a:t>
            </a:r>
            <a:r>
              <a:rPr lang="en-US" sz="2800" kern="0" dirty="0">
                <a:solidFill>
                  <a:srgbClr val="37424A"/>
                </a:solidFill>
                <a:ea typeface="Coolvetica"/>
                <a:cs typeface="Coolvetica"/>
                <a:sym typeface="Rockwell"/>
              </a:rPr>
              <a:t>way </a:t>
            </a:r>
            <a:r>
              <a:rPr lang="en-US" sz="2800" kern="0" dirty="0" smtClean="0">
                <a:solidFill>
                  <a:srgbClr val="37424A"/>
                </a:solidFill>
                <a:ea typeface="Coolvetica"/>
                <a:cs typeface="Coolvetica"/>
                <a:sym typeface="Rockwell"/>
              </a:rPr>
              <a:t>and </a:t>
            </a:r>
            <a:r>
              <a:rPr lang="en-US" sz="2800" kern="0" dirty="0">
                <a:solidFill>
                  <a:srgbClr val="37424A"/>
                </a:solidFill>
                <a:ea typeface="Coolvetica"/>
                <a:cs typeface="Coolvetica"/>
                <a:sym typeface="Rockwell"/>
              </a:rPr>
              <a:t>believing </a:t>
            </a:r>
            <a:r>
              <a:rPr lang="en-US" sz="2800" kern="0" dirty="0">
                <a:ea typeface="Coolvetica"/>
                <a:cs typeface="Coolvetica"/>
                <a:sym typeface="Rockwell"/>
              </a:rPr>
              <a:t>in </a:t>
            </a:r>
            <a:r>
              <a:rPr lang="en-US" sz="2800" kern="0" dirty="0" err="1">
                <a:ea typeface="Coolvetica"/>
                <a:cs typeface="Coolvetica"/>
                <a:sym typeface="Rockwell"/>
              </a:rPr>
              <a:t>Juntos</a:t>
            </a:r>
            <a:r>
              <a:rPr lang="en-US" sz="2800" kern="0" dirty="0">
                <a:ea typeface="Coolvetica"/>
                <a:cs typeface="Coolvetica"/>
                <a:sym typeface="Rockwell"/>
              </a:rPr>
              <a:t> 4-H, supporting the </a:t>
            </a:r>
            <a:r>
              <a:rPr lang="en-US" sz="2800" kern="0" dirty="0" smtClean="0">
                <a:ea typeface="Coolvetica"/>
                <a:cs typeface="Coolvetica"/>
                <a:sym typeface="Rockwell"/>
              </a:rPr>
              <a:t>work </a:t>
            </a:r>
            <a:r>
              <a:rPr lang="en-US" sz="2800" kern="0" dirty="0">
                <a:ea typeface="Coolvetica"/>
                <a:cs typeface="Coolvetica"/>
                <a:sym typeface="Rockwell"/>
              </a:rPr>
              <a:t>and engaging with partners to ensure that more states benefit from the </a:t>
            </a:r>
            <a:r>
              <a:rPr lang="en-US" sz="2800" kern="0" dirty="0" smtClean="0">
                <a:ea typeface="Coolvetica"/>
                <a:cs typeface="Coolvetica"/>
                <a:sym typeface="Rockwell"/>
              </a:rPr>
              <a:t>program </a:t>
            </a:r>
          </a:p>
          <a:p>
            <a:pPr marL="342900" indent="-342900" defTabSz="326532" hangingPunct="0">
              <a:spcBef>
                <a:spcPts val="0"/>
              </a:spcBef>
              <a:buFont typeface="Arial"/>
              <a:buChar char="•"/>
              <a:defRPr/>
            </a:pPr>
            <a:endParaRPr lang="en-US" sz="2800" kern="0" dirty="0">
              <a:ea typeface="Coolvetica"/>
              <a:cs typeface="Coolvetica"/>
              <a:sym typeface="Rockwell"/>
            </a:endParaRPr>
          </a:p>
          <a:p>
            <a:pPr marL="342900" indent="-342900" defTabSz="326532" hangingPunct="0">
              <a:spcBef>
                <a:spcPts val="0"/>
              </a:spcBef>
              <a:buFont typeface="Arial"/>
              <a:buChar char="•"/>
              <a:defRPr/>
            </a:pPr>
            <a:r>
              <a:rPr lang="en-US" sz="2800" kern="0" dirty="0">
                <a:ea typeface="Coolvetica"/>
                <a:cs typeface="Coolvetica"/>
                <a:sym typeface="Rockwell"/>
              </a:rPr>
              <a:t>New York Life Foundation for their commitment to youth and Latino </a:t>
            </a:r>
            <a:r>
              <a:rPr lang="en-US" sz="2800" kern="0" dirty="0" smtClean="0">
                <a:ea typeface="Coolvetica"/>
                <a:cs typeface="Coolvetica"/>
                <a:sym typeface="Rockwell"/>
              </a:rPr>
              <a:t>families</a:t>
            </a:r>
          </a:p>
          <a:p>
            <a:pPr marL="342900" indent="-342900" defTabSz="326532" hangingPunct="0">
              <a:spcBef>
                <a:spcPts val="0"/>
              </a:spcBef>
              <a:buFont typeface="Arial"/>
              <a:buChar char="•"/>
              <a:defRPr/>
            </a:pPr>
            <a:endParaRPr lang="en-US" sz="2800" kern="0" dirty="0">
              <a:ea typeface="Coolvetica"/>
              <a:cs typeface="Coolvetica"/>
              <a:sym typeface="Rockwell"/>
            </a:endParaRPr>
          </a:p>
          <a:p>
            <a:pPr marL="285750" indent="-285750" defTabSz="326532" hangingPunct="0">
              <a:spcBef>
                <a:spcPts val="0"/>
              </a:spcBef>
              <a:buFont typeface="Arial"/>
              <a:buChar char="•"/>
              <a:defRPr/>
            </a:pPr>
            <a:r>
              <a:rPr lang="en-US" sz="2800" kern="0" dirty="0">
                <a:ea typeface="Coolvetica"/>
                <a:cs typeface="Coolvetica"/>
                <a:sym typeface="Rockwell"/>
              </a:rPr>
              <a:t>T</a:t>
            </a:r>
            <a:r>
              <a:rPr lang="en-US" sz="2800" kern="0" dirty="0" smtClean="0">
                <a:ea typeface="Coolvetica"/>
                <a:cs typeface="Coolvetica"/>
                <a:sym typeface="Rockwell"/>
              </a:rPr>
              <a:t>he </a:t>
            </a:r>
            <a:r>
              <a:rPr lang="en-US" sz="2800" kern="0" dirty="0">
                <a:ea typeface="Coolvetica"/>
                <a:cs typeface="Coolvetica"/>
                <a:sym typeface="Rockwell"/>
              </a:rPr>
              <a:t>families and youth that make up </a:t>
            </a:r>
            <a:r>
              <a:rPr lang="en-US" sz="2800" kern="0" dirty="0" err="1">
                <a:ea typeface="Coolvetica"/>
                <a:cs typeface="Coolvetica"/>
                <a:sym typeface="Rockwell"/>
              </a:rPr>
              <a:t>Juntos</a:t>
            </a:r>
            <a:r>
              <a:rPr lang="en-US" sz="2800" kern="0" dirty="0">
                <a:ea typeface="Coolvetica"/>
                <a:cs typeface="Coolvetica"/>
                <a:sym typeface="Rockwell"/>
              </a:rPr>
              <a:t> </a:t>
            </a:r>
            <a:r>
              <a:rPr lang="en-US" sz="2800" kern="0" dirty="0" smtClean="0">
                <a:ea typeface="Coolvetica"/>
                <a:cs typeface="Coolvetica"/>
                <a:sym typeface="Rockwell"/>
              </a:rPr>
              <a:t>4-H</a:t>
            </a:r>
            <a:endParaRPr lang="en-US" sz="2800" kern="0" dirty="0">
              <a:ea typeface="Coolvetica"/>
              <a:cs typeface="Coolvetica"/>
              <a:sym typeface="Rockwell"/>
            </a:endParaRPr>
          </a:p>
        </p:txBody>
      </p:sp>
    </p:spTree>
    <p:extLst>
      <p:ext uri="{BB962C8B-B14F-4D97-AF65-F5344CB8AC3E}">
        <p14:creationId xmlns:p14="http://schemas.microsoft.com/office/powerpoint/2010/main" val="191733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6666"/>
            <a:ext cx="10515600" cy="2852737"/>
          </a:xfrm>
        </p:spPr>
        <p:txBody>
          <a:bodyPr/>
          <a:lstStyle/>
          <a:p>
            <a:r>
              <a:rPr lang="en-US" dirty="0" smtClean="0"/>
              <a:t>Thank you for taking the time to learn about Juntos 4-H!</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51</a:t>
            </a:fld>
            <a:endParaRPr lang="en-US" sz="800" dirty="0">
              <a:solidFill>
                <a:schemeClr val="tx1">
                  <a:lumMod val="40000"/>
                  <a:lumOff val="60000"/>
                </a:schemeClr>
              </a:solidFill>
            </a:endParaRPr>
          </a:p>
        </p:txBody>
      </p:sp>
      <p:pic>
        <p:nvPicPr>
          <p:cNvPr id="5" name="Picture 4"/>
          <p:cNvPicPr>
            <a:picLocks noChangeAspect="1"/>
          </p:cNvPicPr>
          <p:nvPr/>
        </p:nvPicPr>
        <p:blipFill>
          <a:blip r:embed="rId3"/>
          <a:stretch>
            <a:fillRect/>
          </a:stretch>
        </p:blipFill>
        <p:spPr>
          <a:xfrm>
            <a:off x="1" y="-201707"/>
            <a:ext cx="12191999" cy="3415554"/>
          </a:xfrm>
          <a:prstGeom prst="rect">
            <a:avLst/>
          </a:prstGeom>
        </p:spPr>
      </p:pic>
    </p:spTree>
    <p:extLst>
      <p:ext uri="{BB962C8B-B14F-4D97-AF65-F5344CB8AC3E}">
        <p14:creationId xmlns:p14="http://schemas.microsoft.com/office/powerpoint/2010/main" val="190056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6</a:t>
            </a:fld>
            <a:endParaRPr lang="en-US" sz="800" dirty="0">
              <a:solidFill>
                <a:schemeClr val="tx1">
                  <a:lumMod val="40000"/>
                  <a:lumOff val="60000"/>
                </a:schemeClr>
              </a:solidFill>
            </a:endParaRPr>
          </a:p>
        </p:txBody>
      </p:sp>
      <p:sp>
        <p:nvSpPr>
          <p:cNvPr id="4" name="Title 3"/>
          <p:cNvSpPr>
            <a:spLocks noGrp="1"/>
          </p:cNvSpPr>
          <p:nvPr>
            <p:ph type="title" idx="4294967295"/>
          </p:nvPr>
        </p:nvSpPr>
        <p:spPr>
          <a:xfrm>
            <a:off x="844449" y="1924465"/>
            <a:ext cx="10515600" cy="971550"/>
          </a:xfrm>
        </p:spPr>
        <p:txBody>
          <a:bodyPr>
            <a:normAutofit fontScale="90000"/>
          </a:bodyPr>
          <a:lstStyle/>
          <a:p>
            <a:pPr algn="ctr"/>
            <a:r>
              <a:rPr lang="en-US" dirty="0" smtClean="0"/>
              <a:t>Under the NC State University partnership and 4-H partnership, what are the two components that must be implemented in order to be</a:t>
            </a:r>
            <a:r>
              <a:rPr lang="en-US" dirty="0" smtClean="0">
                <a:solidFill>
                  <a:srgbClr val="339966"/>
                </a:solidFill>
              </a:rPr>
              <a:t> considered </a:t>
            </a:r>
            <a:r>
              <a:rPr lang="en-US" dirty="0" smtClean="0"/>
              <a:t>a Juntos 4-H program?</a:t>
            </a:r>
            <a:endParaRPr lang="en-US" dirty="0"/>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593" y="4203193"/>
            <a:ext cx="730615" cy="63807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8055" y="4203193"/>
            <a:ext cx="679252" cy="691678"/>
          </a:xfrm>
          <a:prstGeom prst="rect">
            <a:avLst/>
          </a:prstGeom>
        </p:spPr>
      </p:pic>
      <p:sp>
        <p:nvSpPr>
          <p:cNvPr id="7" name="TextBox 6"/>
          <p:cNvSpPr txBox="1"/>
          <p:nvPr/>
        </p:nvSpPr>
        <p:spPr>
          <a:xfrm>
            <a:off x="2301789" y="4136266"/>
            <a:ext cx="3996266" cy="1231106"/>
          </a:xfrm>
          <a:prstGeom prst="rect">
            <a:avLst/>
          </a:prstGeom>
          <a:noFill/>
        </p:spPr>
        <p:txBody>
          <a:bodyPr wrap="square" rtlCol="0">
            <a:spAutoFit/>
          </a:bodyPr>
          <a:lstStyle/>
          <a:p>
            <a:pPr marL="0" lvl="1"/>
            <a:r>
              <a:rPr lang="en-US" altLang="en-US" sz="2800" b="1" dirty="0" err="1"/>
              <a:t>Juntos</a:t>
            </a:r>
            <a:r>
              <a:rPr lang="en-US" altLang="en-US" sz="2800" b="1" dirty="0"/>
              <a:t> Family Engagement</a:t>
            </a:r>
          </a:p>
          <a:p>
            <a:endParaRPr lang="en-US" dirty="0"/>
          </a:p>
        </p:txBody>
      </p:sp>
      <p:sp>
        <p:nvSpPr>
          <p:cNvPr id="8" name="Rectangle 7"/>
          <p:cNvSpPr/>
          <p:nvPr/>
        </p:nvSpPr>
        <p:spPr>
          <a:xfrm>
            <a:off x="6977307" y="4277038"/>
            <a:ext cx="3655168" cy="609398"/>
          </a:xfrm>
          <a:prstGeom prst="rect">
            <a:avLst/>
          </a:prstGeom>
        </p:spPr>
        <p:txBody>
          <a:bodyPr wrap="none">
            <a:spAutoFit/>
          </a:bodyPr>
          <a:lstStyle/>
          <a:p>
            <a:pPr marL="508000" lvl="1" indent="0">
              <a:lnSpc>
                <a:spcPct val="120000"/>
              </a:lnSpc>
              <a:spcBef>
                <a:spcPts val="400"/>
              </a:spcBef>
              <a:buClr>
                <a:schemeClr val="accent1"/>
              </a:buClr>
              <a:buNone/>
            </a:pPr>
            <a:r>
              <a:rPr lang="en-US" altLang="en-US" sz="2800" b="1" dirty="0" err="1"/>
              <a:t>Juntos</a:t>
            </a:r>
            <a:r>
              <a:rPr lang="en-US" altLang="en-US" sz="2800" b="1" dirty="0"/>
              <a:t> 4-H Clubs</a:t>
            </a:r>
          </a:p>
        </p:txBody>
      </p:sp>
    </p:spTree>
    <p:extLst>
      <p:ext uri="{BB962C8B-B14F-4D97-AF65-F5344CB8AC3E}">
        <p14:creationId xmlns:p14="http://schemas.microsoft.com/office/powerpoint/2010/main" val="20891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7</a:t>
            </a:fld>
            <a:endParaRPr lang="en-US" sz="800" dirty="0">
              <a:solidFill>
                <a:schemeClr val="tx1">
                  <a:lumMod val="40000"/>
                  <a:lumOff val="60000"/>
                </a:schemeClr>
              </a:solidFill>
            </a:endParaRPr>
          </a:p>
        </p:txBody>
      </p:sp>
      <p:sp>
        <p:nvSpPr>
          <p:cNvPr id="4" name="Title 3"/>
          <p:cNvSpPr>
            <a:spLocks noGrp="1"/>
          </p:cNvSpPr>
          <p:nvPr>
            <p:ph type="title" idx="4294967295"/>
          </p:nvPr>
        </p:nvSpPr>
        <p:spPr>
          <a:xfrm>
            <a:off x="844449" y="1876759"/>
            <a:ext cx="10515600" cy="971550"/>
          </a:xfrm>
        </p:spPr>
        <p:txBody>
          <a:bodyPr>
            <a:normAutofit fontScale="90000"/>
          </a:bodyPr>
          <a:lstStyle/>
          <a:p>
            <a:pPr algn="ctr"/>
            <a:r>
              <a:rPr lang="en-US" dirty="0" smtClean="0"/>
              <a:t>   What are three </a:t>
            </a:r>
            <a:r>
              <a:rPr lang="en-US" dirty="0"/>
              <a:t>k</a:t>
            </a:r>
            <a:r>
              <a:rPr lang="en-US" dirty="0" smtClean="0"/>
              <a:t>ey factors for implementing Success Coaching?</a:t>
            </a:r>
            <a:endParaRPr lang="en-US" dirty="0"/>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pic>
        <p:nvPicPr>
          <p:cNvPr id="8" name="Picture 7"/>
          <p:cNvPicPr>
            <a:picLocks noChangeAspect="1"/>
          </p:cNvPicPr>
          <p:nvPr/>
        </p:nvPicPr>
        <p:blipFill>
          <a:blip r:embed="rId3"/>
          <a:stretch>
            <a:fillRect/>
          </a:stretch>
        </p:blipFill>
        <p:spPr>
          <a:xfrm>
            <a:off x="5075086" y="3308213"/>
            <a:ext cx="2054326" cy="2237625"/>
          </a:xfrm>
          <a:prstGeom prst="rect">
            <a:avLst/>
          </a:prstGeom>
        </p:spPr>
      </p:pic>
    </p:spTree>
    <p:extLst>
      <p:ext uri="{BB962C8B-B14F-4D97-AF65-F5344CB8AC3E}">
        <p14:creationId xmlns:p14="http://schemas.microsoft.com/office/powerpoint/2010/main" val="5854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400" dirty="0" smtClean="0"/>
              <a:t> Key factors on implementing Success Coaching?</a:t>
            </a:r>
            <a:endParaRPr lang="en-US" sz="3400" dirty="0"/>
          </a:p>
        </p:txBody>
      </p:sp>
      <p:sp>
        <p:nvSpPr>
          <p:cNvPr id="6" name="Content Placeholder 5"/>
          <p:cNvSpPr>
            <a:spLocks noGrp="1"/>
          </p:cNvSpPr>
          <p:nvPr>
            <p:ph idx="1"/>
          </p:nvPr>
        </p:nvSpPr>
        <p:spPr>
          <a:xfrm>
            <a:off x="1777999" y="1760144"/>
            <a:ext cx="10040259" cy="4087081"/>
          </a:xfrm>
        </p:spPr>
        <p:txBody>
          <a:bodyPr>
            <a:noAutofit/>
          </a:bodyPr>
          <a:lstStyle/>
          <a:p>
            <a:pPr marL="965200" lvl="1" indent="-457200">
              <a:lnSpc>
                <a:spcPct val="120000"/>
              </a:lnSpc>
              <a:spcBef>
                <a:spcPts val="400"/>
              </a:spcBef>
              <a:buClr>
                <a:schemeClr val="accent1"/>
              </a:buClr>
              <a:buFont typeface="Arial" charset="0"/>
              <a:buChar char="•"/>
            </a:pPr>
            <a:r>
              <a:rPr lang="en-US" altLang="en-US" sz="2800" b="1" dirty="0" smtClean="0"/>
              <a:t>Partnership with school </a:t>
            </a:r>
          </a:p>
          <a:p>
            <a:pPr marL="965200" lvl="1" indent="-457200">
              <a:lnSpc>
                <a:spcPct val="120000"/>
              </a:lnSpc>
              <a:spcBef>
                <a:spcPts val="400"/>
              </a:spcBef>
              <a:buClr>
                <a:schemeClr val="accent1"/>
              </a:buClr>
              <a:buFont typeface="Arial" charset="0"/>
              <a:buChar char="•"/>
            </a:pPr>
            <a:r>
              <a:rPr lang="en-US" altLang="en-US" sz="2800" b="1" dirty="0" smtClean="0"/>
              <a:t>Individualized support for each</a:t>
            </a:r>
            <a:r>
              <a:rPr lang="en-US" altLang="en-US" sz="2800" b="1" dirty="0" smtClean="0">
                <a:solidFill>
                  <a:srgbClr val="FF0000"/>
                </a:solidFill>
              </a:rPr>
              <a:t> </a:t>
            </a:r>
            <a:r>
              <a:rPr lang="en-US" altLang="en-US" sz="2800" b="1" dirty="0" smtClean="0"/>
              <a:t>student</a:t>
            </a:r>
            <a:endParaRPr lang="en-US" altLang="en-US" sz="2000" b="1" dirty="0" smtClean="0"/>
          </a:p>
          <a:p>
            <a:pPr marL="965200" lvl="1" indent="-457200">
              <a:lnSpc>
                <a:spcPct val="120000"/>
              </a:lnSpc>
              <a:spcBef>
                <a:spcPts val="400"/>
              </a:spcBef>
              <a:buClr>
                <a:schemeClr val="accent1"/>
              </a:buClr>
              <a:buFont typeface="Arial" charset="0"/>
              <a:buChar char="•"/>
            </a:pPr>
            <a:r>
              <a:rPr lang="en-US" altLang="en-US" sz="2800" b="1" dirty="0" smtClean="0">
                <a:solidFill>
                  <a:srgbClr val="37424A"/>
                </a:solidFill>
              </a:rPr>
              <a:t>Its main </a:t>
            </a:r>
            <a:r>
              <a:rPr lang="en-US" altLang="en-US" sz="2800" b="1" dirty="0">
                <a:solidFill>
                  <a:srgbClr val="37424A"/>
                </a:solidFill>
              </a:rPr>
              <a:t>g</a:t>
            </a:r>
            <a:r>
              <a:rPr lang="en-US" altLang="en-US" sz="2800" b="1" dirty="0" smtClean="0">
                <a:solidFill>
                  <a:srgbClr val="37424A"/>
                </a:solidFill>
              </a:rPr>
              <a:t>oal is to support students’ </a:t>
            </a:r>
            <a:r>
              <a:rPr lang="en-US" altLang="en-US" sz="2800" b="1" dirty="0" smtClean="0"/>
              <a:t>academic goals</a:t>
            </a:r>
          </a:p>
          <a:p>
            <a:pPr marL="965200" lvl="1" indent="-457200">
              <a:lnSpc>
                <a:spcPct val="120000"/>
              </a:lnSpc>
              <a:spcBef>
                <a:spcPts val="400"/>
              </a:spcBef>
              <a:buClr>
                <a:schemeClr val="accent1"/>
              </a:buClr>
              <a:buFont typeface="Arial" charset="0"/>
              <a:buChar char="•"/>
            </a:pPr>
            <a:r>
              <a:rPr lang="en-US" altLang="en-US" sz="2800" b="1" dirty="0" smtClean="0"/>
              <a:t>Sessio</a:t>
            </a:r>
            <a:r>
              <a:rPr lang="en-US" altLang="en-US" sz="2800" b="1" dirty="0" smtClean="0">
                <a:solidFill>
                  <a:srgbClr val="37424A"/>
                </a:solidFill>
              </a:rPr>
              <a:t>ns</a:t>
            </a:r>
            <a:r>
              <a:rPr lang="en-US" altLang="en-US" sz="2800" b="1" dirty="0" smtClean="0"/>
              <a:t> take place at the school</a:t>
            </a:r>
          </a:p>
          <a:p>
            <a:pPr marL="965200" lvl="1" indent="-457200">
              <a:lnSpc>
                <a:spcPct val="120000"/>
              </a:lnSpc>
              <a:spcBef>
                <a:spcPts val="400"/>
              </a:spcBef>
              <a:buClr>
                <a:schemeClr val="accent1"/>
              </a:buClr>
              <a:buFont typeface="Arial" charset="0"/>
              <a:buChar char="•"/>
            </a:pPr>
            <a:r>
              <a:rPr lang="en-US" altLang="en-US" sz="2800" b="1" dirty="0" smtClean="0"/>
              <a:t>Success Coaching focuses on task, performance, and giving feedback on observed performance</a:t>
            </a:r>
          </a:p>
        </p:txBody>
      </p:sp>
      <p:sp>
        <p:nvSpPr>
          <p:cNvPr id="2" name="Slide Number Placeholder 1"/>
          <p:cNvSpPr>
            <a:spLocks noGrp="1"/>
          </p:cNvSpPr>
          <p:nvPr>
            <p:ph type="sldNum" sz="quarter" idx="4"/>
          </p:nvPr>
        </p:nvSpPr>
        <p:spPr/>
        <p:txBody>
          <a:bodyPr/>
          <a:lstStyle/>
          <a:p>
            <a:fld id="{C8BFE72D-DEE3-1A40-BBC5-5AA7D885F44F}" type="slidenum">
              <a:rPr lang="en-US" smtClean="0"/>
              <a:pPr/>
              <a:t>8</a:t>
            </a:fld>
            <a:endParaRPr lang="en-US" sz="800" dirty="0">
              <a:solidFill>
                <a:schemeClr val="tx1">
                  <a:lumMod val="40000"/>
                  <a:lumOff val="60000"/>
                </a:schemeClr>
              </a:solidFill>
            </a:endParaRPr>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804" y="1760144"/>
            <a:ext cx="993776" cy="1082446"/>
          </a:xfrm>
          <a:prstGeom prst="rect">
            <a:avLst/>
          </a:prstGeom>
        </p:spPr>
      </p:pic>
    </p:spTree>
    <p:extLst>
      <p:ext uri="{BB962C8B-B14F-4D97-AF65-F5344CB8AC3E}">
        <p14:creationId xmlns:p14="http://schemas.microsoft.com/office/powerpoint/2010/main" val="757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9</a:t>
            </a:fld>
            <a:endParaRPr lang="en-US" sz="800" dirty="0">
              <a:solidFill>
                <a:schemeClr val="tx1">
                  <a:lumMod val="40000"/>
                  <a:lumOff val="60000"/>
                </a:schemeClr>
              </a:solidFill>
            </a:endParaRPr>
          </a:p>
        </p:txBody>
      </p:sp>
      <p:sp>
        <p:nvSpPr>
          <p:cNvPr id="6" name="Title 1"/>
          <p:cNvSpPr txBox="1">
            <a:spLocks/>
          </p:cNvSpPr>
          <p:nvPr/>
        </p:nvSpPr>
        <p:spPr>
          <a:xfrm>
            <a:off x="454677" y="2126016"/>
            <a:ext cx="11100384" cy="1286597"/>
          </a:xfrm>
          <a:prstGeom prst="rect">
            <a:avLst/>
          </a:prstGeom>
        </p:spPr>
        <p:txBody>
          <a:bodyPr vert="horz" lIns="91440" tIns="45720" rIns="91440" bIns="45720" rtlCol="0" anchor="b">
            <a:normAutofit fontScale="92500" lnSpcReduction="10000"/>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sz="4800" dirty="0" smtClean="0"/>
              <a:t>Module 5: </a:t>
            </a:r>
            <a:br>
              <a:rPr lang="en-US" sz="4800" dirty="0" smtClean="0"/>
            </a:br>
            <a:r>
              <a:rPr lang="en-US" sz="4800" dirty="0" err="1" smtClean="0">
                <a:solidFill>
                  <a:schemeClr val="tx1"/>
                </a:solidFill>
              </a:rPr>
              <a:t>Juntos</a:t>
            </a:r>
            <a:r>
              <a:rPr lang="en-US" sz="4800" dirty="0" smtClean="0">
                <a:solidFill>
                  <a:schemeClr val="tx1"/>
                </a:solidFill>
              </a:rPr>
              <a:t> 4-H Summer Academy </a:t>
            </a:r>
            <a:endParaRPr lang="en-US" sz="4800" dirty="0">
              <a:solidFill>
                <a:schemeClr val="tx1"/>
              </a:solidFill>
            </a:endParaRPr>
          </a:p>
        </p:txBody>
      </p:sp>
    </p:spTree>
    <p:extLst>
      <p:ext uri="{BB962C8B-B14F-4D97-AF65-F5344CB8AC3E}">
        <p14:creationId xmlns:p14="http://schemas.microsoft.com/office/powerpoint/2010/main" val="21220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H Theme">
  <a:themeElements>
    <a:clrScheme name="TEST">
      <a:dk1>
        <a:srgbClr val="37424A"/>
      </a:dk1>
      <a:lt1>
        <a:srgbClr val="FFFFFF"/>
      </a:lt1>
      <a:dk2>
        <a:srgbClr val="8996A0"/>
      </a:dk2>
      <a:lt2>
        <a:srgbClr val="E0DED8"/>
      </a:lt2>
      <a:accent1>
        <a:srgbClr val="339966"/>
      </a:accent1>
      <a:accent2>
        <a:srgbClr val="61C250"/>
      </a:accent2>
      <a:accent3>
        <a:srgbClr val="BED600"/>
      </a:accent3>
      <a:accent4>
        <a:srgbClr val="47D5CD"/>
      </a:accent4>
      <a:accent5>
        <a:srgbClr val="CAE3E9"/>
      </a:accent5>
      <a:accent6>
        <a:srgbClr val="FFCB4F"/>
      </a:accent6>
      <a:hlink>
        <a:srgbClr val="61C250"/>
      </a:hlink>
      <a:folHlink>
        <a:srgbClr val="8996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 PPT Template" id="{EE4B1E58-251D-1344-BF84-1814798F2DF0}" vid="{A1506B9C-F493-3D41-8D11-FF84AC738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59061</TotalTime>
  <Words>3421</Words>
  <Application>Microsoft Macintosh PowerPoint</Application>
  <PresentationFormat>Widescreen</PresentationFormat>
  <Paragraphs>712</Paragraphs>
  <Slides>51</Slides>
  <Notes>51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Coolvetica</vt:lpstr>
      <vt:lpstr>LucidaGrande</vt:lpstr>
      <vt:lpstr>Lustria</vt:lpstr>
      <vt:lpstr>ＭＳ Ｐゴシック</vt:lpstr>
      <vt:lpstr>Rockwell</vt:lpstr>
      <vt:lpstr>Times New Roman</vt:lpstr>
      <vt:lpstr>4-H Theme</vt:lpstr>
      <vt:lpstr>Juntos 4-H Summer Academy </vt:lpstr>
      <vt:lpstr>Recap From Past Modules</vt:lpstr>
      <vt:lpstr> What are the four components of Juntos 4-H?</vt:lpstr>
      <vt:lpstr> Four Components of Juntos 4-H</vt:lpstr>
      <vt:lpstr> Under the 4-H and NC State University partnership, what are the two components that must be implemented in order to be considered a Juntos 4-H program?</vt:lpstr>
      <vt:lpstr>Under the NC State University partnership and 4-H partnership, what are the two components that must be implemented in order to be considered a Juntos 4-H program?</vt:lpstr>
      <vt:lpstr>   What are three key factors for implementing Success Coaching?</vt:lpstr>
      <vt:lpstr> Key factors on implementing Success Coaching?</vt:lpstr>
      <vt:lpstr>PowerPoint Presentation</vt:lpstr>
      <vt:lpstr>Module 5: Agenda</vt:lpstr>
      <vt:lpstr>Juntos 4-H Summer Academy</vt:lpstr>
      <vt:lpstr>Activity</vt:lpstr>
      <vt:lpstr>PowerPoint Presentation</vt:lpstr>
      <vt:lpstr>Cultural Consideration #1 </vt:lpstr>
      <vt:lpstr>Cultural Consideration #2</vt:lpstr>
      <vt:lpstr>Cultural Consideration #3 </vt:lpstr>
      <vt:lpstr>Cultural Consideration #4</vt:lpstr>
      <vt:lpstr>PowerPoint Presentation</vt:lpstr>
      <vt:lpstr>Ensuring Youth Participation in Academy</vt:lpstr>
      <vt:lpstr>Planning for Summer Academy </vt:lpstr>
      <vt:lpstr>Planning for Summer Academy</vt:lpstr>
      <vt:lpstr>Goals for first year Academy</vt:lpstr>
      <vt:lpstr>Goals after the first year </vt:lpstr>
      <vt:lpstr>Local 4-H Summer Programming</vt:lpstr>
      <vt:lpstr>Juntos  Means Together</vt:lpstr>
      <vt:lpstr>PowerPoint Presentation</vt:lpstr>
      <vt:lpstr>Without Additional Funds </vt:lpstr>
      <vt:lpstr>PowerPoint Presentation</vt:lpstr>
      <vt:lpstr>PowerPoint Presentation</vt:lpstr>
      <vt:lpstr>Sample 3-day Budget</vt:lpstr>
      <vt:lpstr>PowerPoint Presentation</vt:lpstr>
      <vt:lpstr>Academy  Objectives</vt:lpstr>
      <vt:lpstr>Identify a theme and goal(s) for each Academy</vt:lpstr>
      <vt:lpstr>Academy Must Haves </vt:lpstr>
      <vt:lpstr>The College Experience </vt:lpstr>
      <vt:lpstr>PowerPoint Presentation</vt:lpstr>
      <vt:lpstr>PowerPoint Presentation</vt:lpstr>
      <vt:lpstr>PowerPoint Presentation</vt:lpstr>
      <vt:lpstr>PowerPoint Presentation</vt:lpstr>
      <vt:lpstr>PowerPoint Presentation</vt:lpstr>
      <vt:lpstr>PowerPoint Presentation</vt:lpstr>
      <vt:lpstr>Why Summer Academy Works </vt:lpstr>
      <vt:lpstr>Why Summer Academy?</vt:lpstr>
      <vt:lpstr>PowerPoint Presentation</vt:lpstr>
      <vt:lpstr>PowerPoint Presentation</vt:lpstr>
      <vt:lpstr>PowerPoint Presentation</vt:lpstr>
      <vt:lpstr>PowerPoint Presentation</vt:lpstr>
      <vt:lpstr>PowerPoint Presentation</vt:lpstr>
      <vt:lpstr>Academy Video </vt:lpstr>
      <vt:lpstr>A special thank you to:</vt:lpstr>
      <vt:lpstr>Thank you for taking the time to learn about Juntos 4-H!</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Associates</dc:title>
  <dc:creator>Root, Chris</dc:creator>
  <cp:lastModifiedBy>Kris Kumor</cp:lastModifiedBy>
  <cp:revision>690</cp:revision>
  <cp:lastPrinted>2017-05-11T16:46:24Z</cp:lastPrinted>
  <dcterms:created xsi:type="dcterms:W3CDTF">2016-02-10T16:17:25Z</dcterms:created>
  <dcterms:modified xsi:type="dcterms:W3CDTF">2018-01-11T20:14:48Z</dcterms:modified>
</cp:coreProperties>
</file>