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Lst>
  <p:notesMasterIdLst>
    <p:notesMasterId r:id="rId53"/>
  </p:notesMasterIdLst>
  <p:handoutMasterIdLst>
    <p:handoutMasterId r:id="rId54"/>
  </p:handoutMasterIdLst>
  <p:sldIdLst>
    <p:sldId id="266" r:id="rId2"/>
    <p:sldId id="268" r:id="rId3"/>
    <p:sldId id="380" r:id="rId4"/>
    <p:sldId id="381" r:id="rId5"/>
    <p:sldId id="382" r:id="rId6"/>
    <p:sldId id="383" r:id="rId7"/>
    <p:sldId id="404" r:id="rId8"/>
    <p:sldId id="291" r:id="rId9"/>
    <p:sldId id="274" r:id="rId10"/>
    <p:sldId id="405" r:id="rId11"/>
    <p:sldId id="406" r:id="rId12"/>
    <p:sldId id="407" r:id="rId13"/>
    <p:sldId id="408" r:id="rId14"/>
    <p:sldId id="409" r:id="rId15"/>
    <p:sldId id="410" r:id="rId16"/>
    <p:sldId id="292" r:id="rId17"/>
    <p:sldId id="262" r:id="rId18"/>
    <p:sldId id="411" r:id="rId19"/>
    <p:sldId id="412" r:id="rId20"/>
    <p:sldId id="293" r:id="rId21"/>
    <p:sldId id="339" r:id="rId22"/>
    <p:sldId id="413" r:id="rId23"/>
    <p:sldId id="415" r:id="rId24"/>
    <p:sldId id="384" r:id="rId25"/>
    <p:sldId id="416" r:id="rId26"/>
    <p:sldId id="418" r:id="rId27"/>
    <p:sldId id="417" r:id="rId28"/>
    <p:sldId id="269" r:id="rId29"/>
    <p:sldId id="385" r:id="rId30"/>
    <p:sldId id="419" r:id="rId31"/>
    <p:sldId id="386" r:id="rId32"/>
    <p:sldId id="420" r:id="rId33"/>
    <p:sldId id="378" r:id="rId34"/>
    <p:sldId id="387" r:id="rId35"/>
    <p:sldId id="388" r:id="rId36"/>
    <p:sldId id="421" r:id="rId37"/>
    <p:sldId id="422" r:id="rId38"/>
    <p:sldId id="423" r:id="rId39"/>
    <p:sldId id="424" r:id="rId40"/>
    <p:sldId id="425" r:id="rId41"/>
    <p:sldId id="427" r:id="rId42"/>
    <p:sldId id="428" r:id="rId43"/>
    <p:sldId id="392" r:id="rId44"/>
    <p:sldId id="394" r:id="rId45"/>
    <p:sldId id="429" r:id="rId46"/>
    <p:sldId id="395" r:id="rId47"/>
    <p:sldId id="430" r:id="rId48"/>
    <p:sldId id="344" r:id="rId49"/>
    <p:sldId id="310" r:id="rId50"/>
    <p:sldId id="335" r:id="rId51"/>
    <p:sldId id="25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orient="horz" pos="4319">
          <p15:clr>
            <a:srgbClr val="A4A3A4"/>
          </p15:clr>
        </p15:guide>
        <p15:guide id="4" pos="7679">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43" clrIdx="0">
    <p:extLst/>
  </p:cmAuthor>
  <p:cmAuthor id="2" name="Microsoft Office User" initials="Office [2]" lastIdx="1" clrIdx="1">
    <p:extLst/>
  </p:cmAuthor>
  <p:cmAuthor id="3" name="Diana Urieta"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A323A"/>
    <a:srgbClr val="62C24F"/>
    <a:srgbClr val="2B8A53"/>
    <a:srgbClr val="8996A0"/>
    <a:srgbClr val="FFA02F"/>
    <a:srgbClr val="00B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5" autoAdjust="0"/>
    <p:restoredTop sz="68027" autoAdjust="0"/>
  </p:normalViewPr>
  <p:slideViewPr>
    <p:cSldViewPr snapToGrid="0" snapToObjects="1">
      <p:cViewPr>
        <p:scale>
          <a:sx n="90" d="100"/>
          <a:sy n="90" d="100"/>
        </p:scale>
        <p:origin x="-4584" y="-1128"/>
      </p:cViewPr>
      <p:guideLst>
        <p:guide orient="horz" pos="2160"/>
        <p:guide orient="horz" pos="4319"/>
        <p:guide pos="3840"/>
        <p:guide pos="7679"/>
      </p:guideLst>
    </p:cSldViewPr>
  </p:slideViewPr>
  <p:notesTextViewPr>
    <p:cViewPr>
      <p:scale>
        <a:sx n="125" d="100"/>
        <a:sy n="125" d="100"/>
      </p:scale>
      <p:origin x="0" y="0"/>
    </p:cViewPr>
  </p:notesTextViewPr>
  <p:sorterViewPr>
    <p:cViewPr>
      <p:scale>
        <a:sx n="150" d="100"/>
        <a:sy n="150" d="100"/>
      </p:scale>
      <p:origin x="0" y="0"/>
    </p:cViewPr>
  </p:sorterViewPr>
  <p:notesViewPr>
    <p:cSldViewPr snapToGrid="0" snapToObjects="1">
      <p:cViewPr varScale="1">
        <p:scale>
          <a:sx n="153" d="100"/>
          <a:sy n="153" d="100"/>
        </p:scale>
        <p:origin x="4608"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commentAuthors" Target="commentAuthors.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B7079F-863E-0941-8ACC-0A3D168917FB}" type="doc">
      <dgm:prSet loTypeId="urn:microsoft.com/office/officeart/2005/8/layout/list1" loCatId="" qsTypeId="urn:microsoft.com/office/officeart/2005/8/quickstyle/simple1" qsCatId="simple" csTypeId="urn:microsoft.com/office/officeart/2005/8/colors/accent5_1" csCatId="accent5" phldr="1"/>
      <dgm:spPr/>
      <dgm:t>
        <a:bodyPr/>
        <a:lstStyle/>
        <a:p>
          <a:endParaRPr lang="en-US"/>
        </a:p>
      </dgm:t>
    </dgm:pt>
    <dgm:pt modelId="{52611F80-EC9E-0A4A-AD84-A73050784A47}">
      <dgm:prSet phldrT="[Text]" custT="1"/>
      <dgm:spPr/>
      <dgm:t>
        <a:bodyPr/>
        <a:lstStyle/>
        <a:p>
          <a:r>
            <a:rPr lang="en-US" sz="2800" dirty="0" smtClean="0"/>
            <a:t>Improve youth’s attitudes about adults in their lives</a:t>
          </a:r>
          <a:endParaRPr lang="en-US" sz="2800" dirty="0"/>
        </a:p>
      </dgm:t>
    </dgm:pt>
    <dgm:pt modelId="{A1641B3F-E438-9A4F-9A4A-16F63A45603F}" type="parTrans" cxnId="{8B55D942-BACE-064A-941E-CD72C7959825}">
      <dgm:prSet/>
      <dgm:spPr/>
      <dgm:t>
        <a:bodyPr/>
        <a:lstStyle/>
        <a:p>
          <a:endParaRPr lang="en-US" sz="2400">
            <a:solidFill>
              <a:schemeClr val="tx1"/>
            </a:solidFill>
          </a:endParaRPr>
        </a:p>
      </dgm:t>
    </dgm:pt>
    <dgm:pt modelId="{98F29883-06E9-3545-BF63-55D9E961C5D5}" type="sibTrans" cxnId="{8B55D942-BACE-064A-941E-CD72C7959825}">
      <dgm:prSet/>
      <dgm:spPr/>
      <dgm:t>
        <a:bodyPr/>
        <a:lstStyle/>
        <a:p>
          <a:endParaRPr lang="en-US" sz="2400">
            <a:solidFill>
              <a:schemeClr val="tx1"/>
            </a:solidFill>
          </a:endParaRPr>
        </a:p>
      </dgm:t>
    </dgm:pt>
    <dgm:pt modelId="{CE462712-57F4-974C-B5F9-26C1D10CB369}">
      <dgm:prSet phldrT="[Text]" custT="1"/>
      <dgm:spPr/>
      <dgm:t>
        <a:bodyPr/>
        <a:lstStyle/>
        <a:p>
          <a:r>
            <a:rPr lang="en-US" sz="2800" dirty="0" smtClean="0"/>
            <a:t>Encourage academic success </a:t>
          </a:r>
          <a:endParaRPr lang="en-US" sz="2800" dirty="0"/>
        </a:p>
      </dgm:t>
    </dgm:pt>
    <dgm:pt modelId="{5B16C526-0C98-9047-B19E-731014B08F05}" type="parTrans" cxnId="{304C79BC-9174-0F4E-AD26-3F38CF4DFE85}">
      <dgm:prSet/>
      <dgm:spPr/>
      <dgm:t>
        <a:bodyPr/>
        <a:lstStyle/>
        <a:p>
          <a:endParaRPr lang="en-US" sz="2400">
            <a:solidFill>
              <a:schemeClr val="tx1"/>
            </a:solidFill>
          </a:endParaRPr>
        </a:p>
      </dgm:t>
    </dgm:pt>
    <dgm:pt modelId="{69A9AC80-C7FA-3848-ACF4-D74C285D5926}" type="sibTrans" cxnId="{304C79BC-9174-0F4E-AD26-3F38CF4DFE85}">
      <dgm:prSet/>
      <dgm:spPr/>
      <dgm:t>
        <a:bodyPr/>
        <a:lstStyle/>
        <a:p>
          <a:endParaRPr lang="en-US" sz="2400">
            <a:solidFill>
              <a:schemeClr val="tx1"/>
            </a:solidFill>
          </a:endParaRPr>
        </a:p>
      </dgm:t>
    </dgm:pt>
    <dgm:pt modelId="{E370CDF9-52BF-2F4F-AD3D-6160AB3DE5DA}">
      <dgm:prSet phldrT="[Text]" custT="1"/>
      <dgm:spPr/>
      <dgm:t>
        <a:bodyPr/>
        <a:lstStyle/>
        <a:p>
          <a:r>
            <a:rPr lang="en-US" sz="2800" dirty="0" smtClean="0"/>
            <a:t>Promote self-worth</a:t>
          </a:r>
          <a:endParaRPr lang="en-US" sz="2800" dirty="0"/>
        </a:p>
      </dgm:t>
    </dgm:pt>
    <dgm:pt modelId="{2845B395-AD99-C14D-A027-DE01268BE9DC}" type="parTrans" cxnId="{8C125B50-76EE-EC46-83AA-8A500883DEC9}">
      <dgm:prSet/>
      <dgm:spPr/>
      <dgm:t>
        <a:bodyPr/>
        <a:lstStyle/>
        <a:p>
          <a:endParaRPr lang="en-US" sz="2400">
            <a:solidFill>
              <a:schemeClr val="tx1"/>
            </a:solidFill>
          </a:endParaRPr>
        </a:p>
      </dgm:t>
    </dgm:pt>
    <dgm:pt modelId="{234C0006-6D79-E840-867E-5E9CEF9AD84F}" type="sibTrans" cxnId="{8C125B50-76EE-EC46-83AA-8A500883DEC9}">
      <dgm:prSet/>
      <dgm:spPr/>
      <dgm:t>
        <a:bodyPr/>
        <a:lstStyle/>
        <a:p>
          <a:endParaRPr lang="en-US" sz="2400">
            <a:solidFill>
              <a:schemeClr val="tx1"/>
            </a:solidFill>
          </a:endParaRPr>
        </a:p>
      </dgm:t>
    </dgm:pt>
    <dgm:pt modelId="{24FBEA78-F264-9C45-9E2A-AC30EBC73DBF}">
      <dgm:prSet custT="1"/>
      <dgm:spPr/>
      <dgm:t>
        <a:bodyPr/>
        <a:lstStyle/>
        <a:p>
          <a:r>
            <a:rPr lang="en-US" sz="2800" dirty="0" smtClean="0"/>
            <a:t>Provide</a:t>
          </a:r>
          <a:r>
            <a:rPr lang="en-US" sz="2800" baseline="0" dirty="0" smtClean="0"/>
            <a:t> new experiences and develop new life skills </a:t>
          </a:r>
          <a:endParaRPr lang="en-US" sz="2800" dirty="0"/>
        </a:p>
      </dgm:t>
    </dgm:pt>
    <dgm:pt modelId="{462FF5FE-FE6C-2949-A055-5E1FEF6F6FE2}" type="parTrans" cxnId="{23FF2529-B016-B74E-8AFE-8EB4A8FBC085}">
      <dgm:prSet/>
      <dgm:spPr/>
      <dgm:t>
        <a:bodyPr/>
        <a:lstStyle/>
        <a:p>
          <a:endParaRPr lang="en-US" sz="2400">
            <a:solidFill>
              <a:schemeClr val="tx1"/>
            </a:solidFill>
          </a:endParaRPr>
        </a:p>
      </dgm:t>
    </dgm:pt>
    <dgm:pt modelId="{F03008FB-D093-9347-9F51-274E7FFF41BF}" type="sibTrans" cxnId="{23FF2529-B016-B74E-8AFE-8EB4A8FBC085}">
      <dgm:prSet/>
      <dgm:spPr/>
      <dgm:t>
        <a:bodyPr/>
        <a:lstStyle/>
        <a:p>
          <a:endParaRPr lang="en-US" sz="2400">
            <a:solidFill>
              <a:schemeClr val="tx1"/>
            </a:solidFill>
          </a:endParaRPr>
        </a:p>
      </dgm:t>
    </dgm:pt>
    <dgm:pt modelId="{E3C6EEFD-67ED-BC42-8C17-EC7F55BCA948}" type="pres">
      <dgm:prSet presAssocID="{9DB7079F-863E-0941-8ACC-0A3D168917FB}" presName="linear" presStyleCnt="0">
        <dgm:presLayoutVars>
          <dgm:dir/>
          <dgm:animLvl val="lvl"/>
          <dgm:resizeHandles val="exact"/>
        </dgm:presLayoutVars>
      </dgm:prSet>
      <dgm:spPr/>
      <dgm:t>
        <a:bodyPr/>
        <a:lstStyle/>
        <a:p>
          <a:endParaRPr lang="en-US"/>
        </a:p>
      </dgm:t>
    </dgm:pt>
    <dgm:pt modelId="{4DB522B5-B82E-F24B-9EFB-BEB6D66B69F1}" type="pres">
      <dgm:prSet presAssocID="{52611F80-EC9E-0A4A-AD84-A73050784A47}" presName="parentLin" presStyleCnt="0"/>
      <dgm:spPr/>
    </dgm:pt>
    <dgm:pt modelId="{75A33A4D-F0E4-0B43-9727-99CE5C8BA533}" type="pres">
      <dgm:prSet presAssocID="{52611F80-EC9E-0A4A-AD84-A73050784A47}" presName="parentLeftMargin" presStyleLbl="node1" presStyleIdx="0" presStyleCnt="4"/>
      <dgm:spPr/>
      <dgm:t>
        <a:bodyPr/>
        <a:lstStyle/>
        <a:p>
          <a:endParaRPr lang="en-US"/>
        </a:p>
      </dgm:t>
    </dgm:pt>
    <dgm:pt modelId="{4EADD70C-AB38-864B-9325-6062E93A2753}" type="pres">
      <dgm:prSet presAssocID="{52611F80-EC9E-0A4A-AD84-A73050784A47}" presName="parentText" presStyleLbl="node1" presStyleIdx="0" presStyleCnt="4" custScaleX="121829">
        <dgm:presLayoutVars>
          <dgm:chMax val="0"/>
          <dgm:bulletEnabled val="1"/>
        </dgm:presLayoutVars>
      </dgm:prSet>
      <dgm:spPr/>
      <dgm:t>
        <a:bodyPr/>
        <a:lstStyle/>
        <a:p>
          <a:endParaRPr lang="en-US"/>
        </a:p>
      </dgm:t>
    </dgm:pt>
    <dgm:pt modelId="{00AB7388-90AD-294E-B8B5-E6367DDADBC4}" type="pres">
      <dgm:prSet presAssocID="{52611F80-EC9E-0A4A-AD84-A73050784A47}" presName="negativeSpace" presStyleCnt="0"/>
      <dgm:spPr/>
    </dgm:pt>
    <dgm:pt modelId="{B962C685-3C80-0240-BD82-1BCADE51D725}" type="pres">
      <dgm:prSet presAssocID="{52611F80-EC9E-0A4A-AD84-A73050784A47}" presName="childText" presStyleLbl="conFgAcc1" presStyleIdx="0" presStyleCnt="4">
        <dgm:presLayoutVars>
          <dgm:bulletEnabled val="1"/>
        </dgm:presLayoutVars>
      </dgm:prSet>
      <dgm:spPr/>
    </dgm:pt>
    <dgm:pt modelId="{8F4BA1D6-4E28-6149-9A1D-96C825F11D1A}" type="pres">
      <dgm:prSet presAssocID="{98F29883-06E9-3545-BF63-55D9E961C5D5}" presName="spaceBetweenRectangles" presStyleCnt="0"/>
      <dgm:spPr/>
    </dgm:pt>
    <dgm:pt modelId="{E4184CB3-19CC-B947-BAFD-058AC7160E7D}" type="pres">
      <dgm:prSet presAssocID="{CE462712-57F4-974C-B5F9-26C1D10CB369}" presName="parentLin" presStyleCnt="0"/>
      <dgm:spPr/>
    </dgm:pt>
    <dgm:pt modelId="{12AFFBFB-8171-4048-8309-1276219C8263}" type="pres">
      <dgm:prSet presAssocID="{CE462712-57F4-974C-B5F9-26C1D10CB369}" presName="parentLeftMargin" presStyleLbl="node1" presStyleIdx="0" presStyleCnt="4"/>
      <dgm:spPr/>
      <dgm:t>
        <a:bodyPr/>
        <a:lstStyle/>
        <a:p>
          <a:endParaRPr lang="en-US"/>
        </a:p>
      </dgm:t>
    </dgm:pt>
    <dgm:pt modelId="{568FB03A-7C83-224F-96C5-0E7F4C41619C}" type="pres">
      <dgm:prSet presAssocID="{CE462712-57F4-974C-B5F9-26C1D10CB369}" presName="parentText" presStyleLbl="node1" presStyleIdx="1" presStyleCnt="4" custScaleX="121829">
        <dgm:presLayoutVars>
          <dgm:chMax val="0"/>
          <dgm:bulletEnabled val="1"/>
        </dgm:presLayoutVars>
      </dgm:prSet>
      <dgm:spPr/>
      <dgm:t>
        <a:bodyPr/>
        <a:lstStyle/>
        <a:p>
          <a:endParaRPr lang="en-US"/>
        </a:p>
      </dgm:t>
    </dgm:pt>
    <dgm:pt modelId="{DB8EDA7F-AA13-014E-9863-B604BA3B5A89}" type="pres">
      <dgm:prSet presAssocID="{CE462712-57F4-974C-B5F9-26C1D10CB369}" presName="negativeSpace" presStyleCnt="0"/>
      <dgm:spPr/>
    </dgm:pt>
    <dgm:pt modelId="{69994C72-0CB1-F64F-B301-470CE7BD541C}" type="pres">
      <dgm:prSet presAssocID="{CE462712-57F4-974C-B5F9-26C1D10CB369}" presName="childText" presStyleLbl="conFgAcc1" presStyleIdx="1" presStyleCnt="4">
        <dgm:presLayoutVars>
          <dgm:bulletEnabled val="1"/>
        </dgm:presLayoutVars>
      </dgm:prSet>
      <dgm:spPr/>
    </dgm:pt>
    <dgm:pt modelId="{82E2E49E-799C-E349-89A5-3269C81D59C8}" type="pres">
      <dgm:prSet presAssocID="{69A9AC80-C7FA-3848-ACF4-D74C285D5926}" presName="spaceBetweenRectangles" presStyleCnt="0"/>
      <dgm:spPr/>
    </dgm:pt>
    <dgm:pt modelId="{C1417408-DB36-6D4E-B0DC-5A1CA7A1469E}" type="pres">
      <dgm:prSet presAssocID="{E370CDF9-52BF-2F4F-AD3D-6160AB3DE5DA}" presName="parentLin" presStyleCnt="0"/>
      <dgm:spPr/>
    </dgm:pt>
    <dgm:pt modelId="{EF5AD72D-92A7-4443-B3BD-39F60468900C}" type="pres">
      <dgm:prSet presAssocID="{E370CDF9-52BF-2F4F-AD3D-6160AB3DE5DA}" presName="parentLeftMargin" presStyleLbl="node1" presStyleIdx="1" presStyleCnt="4"/>
      <dgm:spPr/>
      <dgm:t>
        <a:bodyPr/>
        <a:lstStyle/>
        <a:p>
          <a:endParaRPr lang="en-US"/>
        </a:p>
      </dgm:t>
    </dgm:pt>
    <dgm:pt modelId="{09D6E077-45D4-3A44-967B-650AB75F9DC4}" type="pres">
      <dgm:prSet presAssocID="{E370CDF9-52BF-2F4F-AD3D-6160AB3DE5DA}" presName="parentText" presStyleLbl="node1" presStyleIdx="2" presStyleCnt="4" custScaleX="121829">
        <dgm:presLayoutVars>
          <dgm:chMax val="0"/>
          <dgm:bulletEnabled val="1"/>
        </dgm:presLayoutVars>
      </dgm:prSet>
      <dgm:spPr/>
      <dgm:t>
        <a:bodyPr/>
        <a:lstStyle/>
        <a:p>
          <a:endParaRPr lang="en-US"/>
        </a:p>
      </dgm:t>
    </dgm:pt>
    <dgm:pt modelId="{0F83CA8F-670D-AF41-AB9F-2406393CFDDC}" type="pres">
      <dgm:prSet presAssocID="{E370CDF9-52BF-2F4F-AD3D-6160AB3DE5DA}" presName="negativeSpace" presStyleCnt="0"/>
      <dgm:spPr/>
    </dgm:pt>
    <dgm:pt modelId="{DE221047-7FAA-8E40-8486-0D8A5ED1F318}" type="pres">
      <dgm:prSet presAssocID="{E370CDF9-52BF-2F4F-AD3D-6160AB3DE5DA}" presName="childText" presStyleLbl="conFgAcc1" presStyleIdx="2" presStyleCnt="4">
        <dgm:presLayoutVars>
          <dgm:bulletEnabled val="1"/>
        </dgm:presLayoutVars>
      </dgm:prSet>
      <dgm:spPr/>
    </dgm:pt>
    <dgm:pt modelId="{C55B9CE0-DE42-7440-9F0F-9D99EBE9F49C}" type="pres">
      <dgm:prSet presAssocID="{234C0006-6D79-E840-867E-5E9CEF9AD84F}" presName="spaceBetweenRectangles" presStyleCnt="0"/>
      <dgm:spPr/>
    </dgm:pt>
    <dgm:pt modelId="{30406A87-A9A5-3C40-9BBE-2ADA855EACEC}" type="pres">
      <dgm:prSet presAssocID="{24FBEA78-F264-9C45-9E2A-AC30EBC73DBF}" presName="parentLin" presStyleCnt="0"/>
      <dgm:spPr/>
    </dgm:pt>
    <dgm:pt modelId="{4B1CDC2F-1BB6-E341-96E9-637A99850BF3}" type="pres">
      <dgm:prSet presAssocID="{24FBEA78-F264-9C45-9E2A-AC30EBC73DBF}" presName="parentLeftMargin" presStyleLbl="node1" presStyleIdx="2" presStyleCnt="4"/>
      <dgm:spPr/>
      <dgm:t>
        <a:bodyPr/>
        <a:lstStyle/>
        <a:p>
          <a:endParaRPr lang="en-US"/>
        </a:p>
      </dgm:t>
    </dgm:pt>
    <dgm:pt modelId="{3702EB75-F86C-4E47-91BB-C780943ECD29}" type="pres">
      <dgm:prSet presAssocID="{24FBEA78-F264-9C45-9E2A-AC30EBC73DBF}" presName="parentText" presStyleLbl="node1" presStyleIdx="3" presStyleCnt="4" custScaleX="121829">
        <dgm:presLayoutVars>
          <dgm:chMax val="0"/>
          <dgm:bulletEnabled val="1"/>
        </dgm:presLayoutVars>
      </dgm:prSet>
      <dgm:spPr/>
      <dgm:t>
        <a:bodyPr/>
        <a:lstStyle/>
        <a:p>
          <a:endParaRPr lang="en-US"/>
        </a:p>
      </dgm:t>
    </dgm:pt>
    <dgm:pt modelId="{EDE56855-91AF-784C-85C5-81197232D8DE}" type="pres">
      <dgm:prSet presAssocID="{24FBEA78-F264-9C45-9E2A-AC30EBC73DBF}" presName="negativeSpace" presStyleCnt="0"/>
      <dgm:spPr/>
    </dgm:pt>
    <dgm:pt modelId="{C250AD86-4489-C346-96C6-D500A87486FF}" type="pres">
      <dgm:prSet presAssocID="{24FBEA78-F264-9C45-9E2A-AC30EBC73DBF}" presName="childText" presStyleLbl="conFgAcc1" presStyleIdx="3" presStyleCnt="4">
        <dgm:presLayoutVars>
          <dgm:bulletEnabled val="1"/>
        </dgm:presLayoutVars>
      </dgm:prSet>
      <dgm:spPr/>
    </dgm:pt>
  </dgm:ptLst>
  <dgm:cxnLst>
    <dgm:cxn modelId="{BB6B3666-B623-8342-BCE4-29A70600F524}" type="presOf" srcId="{E370CDF9-52BF-2F4F-AD3D-6160AB3DE5DA}" destId="{09D6E077-45D4-3A44-967B-650AB75F9DC4}" srcOrd="1" destOrd="0" presId="urn:microsoft.com/office/officeart/2005/8/layout/list1"/>
    <dgm:cxn modelId="{9C74D1AB-C64A-864A-AA74-F41F53FEFE8F}" type="presOf" srcId="{E370CDF9-52BF-2F4F-AD3D-6160AB3DE5DA}" destId="{EF5AD72D-92A7-4443-B3BD-39F60468900C}" srcOrd="0" destOrd="0" presId="urn:microsoft.com/office/officeart/2005/8/layout/list1"/>
    <dgm:cxn modelId="{BC025E0D-0492-E040-A0AD-D0C1AA0B2F7E}" type="presOf" srcId="{24FBEA78-F264-9C45-9E2A-AC30EBC73DBF}" destId="{3702EB75-F86C-4E47-91BB-C780943ECD29}" srcOrd="1" destOrd="0" presId="urn:microsoft.com/office/officeart/2005/8/layout/list1"/>
    <dgm:cxn modelId="{03E223BB-084D-BB4E-8D9D-1D699016D1E2}" type="presOf" srcId="{9DB7079F-863E-0941-8ACC-0A3D168917FB}" destId="{E3C6EEFD-67ED-BC42-8C17-EC7F55BCA948}" srcOrd="0" destOrd="0" presId="urn:microsoft.com/office/officeart/2005/8/layout/list1"/>
    <dgm:cxn modelId="{5D88ABF9-1553-F247-B392-A00E0A9585FD}" type="presOf" srcId="{CE462712-57F4-974C-B5F9-26C1D10CB369}" destId="{12AFFBFB-8171-4048-8309-1276219C8263}" srcOrd="0" destOrd="0" presId="urn:microsoft.com/office/officeart/2005/8/layout/list1"/>
    <dgm:cxn modelId="{8C125B50-76EE-EC46-83AA-8A500883DEC9}" srcId="{9DB7079F-863E-0941-8ACC-0A3D168917FB}" destId="{E370CDF9-52BF-2F4F-AD3D-6160AB3DE5DA}" srcOrd="2" destOrd="0" parTransId="{2845B395-AD99-C14D-A027-DE01268BE9DC}" sibTransId="{234C0006-6D79-E840-867E-5E9CEF9AD84F}"/>
    <dgm:cxn modelId="{23FF2529-B016-B74E-8AFE-8EB4A8FBC085}" srcId="{9DB7079F-863E-0941-8ACC-0A3D168917FB}" destId="{24FBEA78-F264-9C45-9E2A-AC30EBC73DBF}" srcOrd="3" destOrd="0" parTransId="{462FF5FE-FE6C-2949-A055-5E1FEF6F6FE2}" sibTransId="{F03008FB-D093-9347-9F51-274E7FFF41BF}"/>
    <dgm:cxn modelId="{1C46D685-8BA8-1F4B-A0FC-3253DCE2F977}" type="presOf" srcId="{52611F80-EC9E-0A4A-AD84-A73050784A47}" destId="{75A33A4D-F0E4-0B43-9727-99CE5C8BA533}" srcOrd="0" destOrd="0" presId="urn:microsoft.com/office/officeart/2005/8/layout/list1"/>
    <dgm:cxn modelId="{8B55D942-BACE-064A-941E-CD72C7959825}" srcId="{9DB7079F-863E-0941-8ACC-0A3D168917FB}" destId="{52611F80-EC9E-0A4A-AD84-A73050784A47}" srcOrd="0" destOrd="0" parTransId="{A1641B3F-E438-9A4F-9A4A-16F63A45603F}" sibTransId="{98F29883-06E9-3545-BF63-55D9E961C5D5}"/>
    <dgm:cxn modelId="{383A1F54-3C2E-4F48-8F63-AC3946A56355}" type="presOf" srcId="{52611F80-EC9E-0A4A-AD84-A73050784A47}" destId="{4EADD70C-AB38-864B-9325-6062E93A2753}" srcOrd="1" destOrd="0" presId="urn:microsoft.com/office/officeart/2005/8/layout/list1"/>
    <dgm:cxn modelId="{B9B22A67-ED35-C041-8ACF-AAD98625975E}" type="presOf" srcId="{CE462712-57F4-974C-B5F9-26C1D10CB369}" destId="{568FB03A-7C83-224F-96C5-0E7F4C41619C}" srcOrd="1" destOrd="0" presId="urn:microsoft.com/office/officeart/2005/8/layout/list1"/>
    <dgm:cxn modelId="{42C5D5EB-E9F8-564C-B4D3-77D720496FAC}" type="presOf" srcId="{24FBEA78-F264-9C45-9E2A-AC30EBC73DBF}" destId="{4B1CDC2F-1BB6-E341-96E9-637A99850BF3}" srcOrd="0" destOrd="0" presId="urn:microsoft.com/office/officeart/2005/8/layout/list1"/>
    <dgm:cxn modelId="{304C79BC-9174-0F4E-AD26-3F38CF4DFE85}" srcId="{9DB7079F-863E-0941-8ACC-0A3D168917FB}" destId="{CE462712-57F4-974C-B5F9-26C1D10CB369}" srcOrd="1" destOrd="0" parTransId="{5B16C526-0C98-9047-B19E-731014B08F05}" sibTransId="{69A9AC80-C7FA-3848-ACF4-D74C285D5926}"/>
    <dgm:cxn modelId="{1289667A-7A5B-8042-A9D5-7D51A477E261}" type="presParOf" srcId="{E3C6EEFD-67ED-BC42-8C17-EC7F55BCA948}" destId="{4DB522B5-B82E-F24B-9EFB-BEB6D66B69F1}" srcOrd="0" destOrd="0" presId="urn:microsoft.com/office/officeart/2005/8/layout/list1"/>
    <dgm:cxn modelId="{99A336F0-20CF-B743-8C81-5F11EDA442A0}" type="presParOf" srcId="{4DB522B5-B82E-F24B-9EFB-BEB6D66B69F1}" destId="{75A33A4D-F0E4-0B43-9727-99CE5C8BA533}" srcOrd="0" destOrd="0" presId="urn:microsoft.com/office/officeart/2005/8/layout/list1"/>
    <dgm:cxn modelId="{F5C57E18-8DBA-DE4B-BC2A-AF365163702D}" type="presParOf" srcId="{4DB522B5-B82E-F24B-9EFB-BEB6D66B69F1}" destId="{4EADD70C-AB38-864B-9325-6062E93A2753}" srcOrd="1" destOrd="0" presId="urn:microsoft.com/office/officeart/2005/8/layout/list1"/>
    <dgm:cxn modelId="{0182DA81-ADCB-2C48-B642-D2DECC49D968}" type="presParOf" srcId="{E3C6EEFD-67ED-BC42-8C17-EC7F55BCA948}" destId="{00AB7388-90AD-294E-B8B5-E6367DDADBC4}" srcOrd="1" destOrd="0" presId="urn:microsoft.com/office/officeart/2005/8/layout/list1"/>
    <dgm:cxn modelId="{5BAD78D1-2ED5-2D45-A583-F6216ECB0418}" type="presParOf" srcId="{E3C6EEFD-67ED-BC42-8C17-EC7F55BCA948}" destId="{B962C685-3C80-0240-BD82-1BCADE51D725}" srcOrd="2" destOrd="0" presId="urn:microsoft.com/office/officeart/2005/8/layout/list1"/>
    <dgm:cxn modelId="{A647ED27-9464-E445-A8B1-6AE582208E49}" type="presParOf" srcId="{E3C6EEFD-67ED-BC42-8C17-EC7F55BCA948}" destId="{8F4BA1D6-4E28-6149-9A1D-96C825F11D1A}" srcOrd="3" destOrd="0" presId="urn:microsoft.com/office/officeart/2005/8/layout/list1"/>
    <dgm:cxn modelId="{165234BE-D97A-3A42-A3F7-041A9B145114}" type="presParOf" srcId="{E3C6EEFD-67ED-BC42-8C17-EC7F55BCA948}" destId="{E4184CB3-19CC-B947-BAFD-058AC7160E7D}" srcOrd="4" destOrd="0" presId="urn:microsoft.com/office/officeart/2005/8/layout/list1"/>
    <dgm:cxn modelId="{2B6582BC-686B-3640-98B3-487979758B6A}" type="presParOf" srcId="{E4184CB3-19CC-B947-BAFD-058AC7160E7D}" destId="{12AFFBFB-8171-4048-8309-1276219C8263}" srcOrd="0" destOrd="0" presId="urn:microsoft.com/office/officeart/2005/8/layout/list1"/>
    <dgm:cxn modelId="{BE3AC47A-EB22-4B47-87C9-7D5CFA4C5059}" type="presParOf" srcId="{E4184CB3-19CC-B947-BAFD-058AC7160E7D}" destId="{568FB03A-7C83-224F-96C5-0E7F4C41619C}" srcOrd="1" destOrd="0" presId="urn:microsoft.com/office/officeart/2005/8/layout/list1"/>
    <dgm:cxn modelId="{5FFCD859-EA6B-D948-853C-F57B6E0CE200}" type="presParOf" srcId="{E3C6EEFD-67ED-BC42-8C17-EC7F55BCA948}" destId="{DB8EDA7F-AA13-014E-9863-B604BA3B5A89}" srcOrd="5" destOrd="0" presId="urn:microsoft.com/office/officeart/2005/8/layout/list1"/>
    <dgm:cxn modelId="{0B274A60-DCFE-D84A-89E0-DECC86645BAC}" type="presParOf" srcId="{E3C6EEFD-67ED-BC42-8C17-EC7F55BCA948}" destId="{69994C72-0CB1-F64F-B301-470CE7BD541C}" srcOrd="6" destOrd="0" presId="urn:microsoft.com/office/officeart/2005/8/layout/list1"/>
    <dgm:cxn modelId="{6CEF3154-71FD-4245-9FA5-0055F50AEFCC}" type="presParOf" srcId="{E3C6EEFD-67ED-BC42-8C17-EC7F55BCA948}" destId="{82E2E49E-799C-E349-89A5-3269C81D59C8}" srcOrd="7" destOrd="0" presId="urn:microsoft.com/office/officeart/2005/8/layout/list1"/>
    <dgm:cxn modelId="{E84A0673-46EE-D84E-8F6D-1A7D7191C551}" type="presParOf" srcId="{E3C6EEFD-67ED-BC42-8C17-EC7F55BCA948}" destId="{C1417408-DB36-6D4E-B0DC-5A1CA7A1469E}" srcOrd="8" destOrd="0" presId="urn:microsoft.com/office/officeart/2005/8/layout/list1"/>
    <dgm:cxn modelId="{70FC8C82-B55C-7A49-9ADB-2EC717F86B24}" type="presParOf" srcId="{C1417408-DB36-6D4E-B0DC-5A1CA7A1469E}" destId="{EF5AD72D-92A7-4443-B3BD-39F60468900C}" srcOrd="0" destOrd="0" presId="urn:microsoft.com/office/officeart/2005/8/layout/list1"/>
    <dgm:cxn modelId="{1BCC96FF-499D-564D-9C29-D095EDC0D32C}" type="presParOf" srcId="{C1417408-DB36-6D4E-B0DC-5A1CA7A1469E}" destId="{09D6E077-45D4-3A44-967B-650AB75F9DC4}" srcOrd="1" destOrd="0" presId="urn:microsoft.com/office/officeart/2005/8/layout/list1"/>
    <dgm:cxn modelId="{83385922-4B32-4E4A-BB85-4E9AF1CE9A4D}" type="presParOf" srcId="{E3C6EEFD-67ED-BC42-8C17-EC7F55BCA948}" destId="{0F83CA8F-670D-AF41-AB9F-2406393CFDDC}" srcOrd="9" destOrd="0" presId="urn:microsoft.com/office/officeart/2005/8/layout/list1"/>
    <dgm:cxn modelId="{B108661C-F236-574A-BCD6-7D5F8448312E}" type="presParOf" srcId="{E3C6EEFD-67ED-BC42-8C17-EC7F55BCA948}" destId="{DE221047-7FAA-8E40-8486-0D8A5ED1F318}" srcOrd="10" destOrd="0" presId="urn:microsoft.com/office/officeart/2005/8/layout/list1"/>
    <dgm:cxn modelId="{C9FE8510-69DF-7949-96BF-C3ECA07EB7F4}" type="presParOf" srcId="{E3C6EEFD-67ED-BC42-8C17-EC7F55BCA948}" destId="{C55B9CE0-DE42-7440-9F0F-9D99EBE9F49C}" srcOrd="11" destOrd="0" presId="urn:microsoft.com/office/officeart/2005/8/layout/list1"/>
    <dgm:cxn modelId="{3E37FF2D-B634-634D-8205-755AF3D527C9}" type="presParOf" srcId="{E3C6EEFD-67ED-BC42-8C17-EC7F55BCA948}" destId="{30406A87-A9A5-3C40-9BBE-2ADA855EACEC}" srcOrd="12" destOrd="0" presId="urn:microsoft.com/office/officeart/2005/8/layout/list1"/>
    <dgm:cxn modelId="{04829B66-1EA4-C843-ACD4-23DE20713DBC}" type="presParOf" srcId="{30406A87-A9A5-3C40-9BBE-2ADA855EACEC}" destId="{4B1CDC2F-1BB6-E341-96E9-637A99850BF3}" srcOrd="0" destOrd="0" presId="urn:microsoft.com/office/officeart/2005/8/layout/list1"/>
    <dgm:cxn modelId="{AAC98BDE-6E61-8747-A14E-FFE6808A93BC}" type="presParOf" srcId="{30406A87-A9A5-3C40-9BBE-2ADA855EACEC}" destId="{3702EB75-F86C-4E47-91BB-C780943ECD29}" srcOrd="1" destOrd="0" presId="urn:microsoft.com/office/officeart/2005/8/layout/list1"/>
    <dgm:cxn modelId="{93BEE603-FD73-8F40-888F-D78AEE900C98}" type="presParOf" srcId="{E3C6EEFD-67ED-BC42-8C17-EC7F55BCA948}" destId="{EDE56855-91AF-784C-85C5-81197232D8DE}" srcOrd="13" destOrd="0" presId="urn:microsoft.com/office/officeart/2005/8/layout/list1"/>
    <dgm:cxn modelId="{66CF824C-753B-D148-9682-75406E05DCCD}" type="presParOf" srcId="{E3C6EEFD-67ED-BC42-8C17-EC7F55BCA948}" destId="{C250AD86-4489-C346-96C6-D500A87486F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B7079F-863E-0941-8ACC-0A3D168917FB}" type="doc">
      <dgm:prSet loTypeId="urn:microsoft.com/office/officeart/2005/8/layout/list1" loCatId="" qsTypeId="urn:microsoft.com/office/officeart/2005/8/quickstyle/simple1" qsCatId="simple" csTypeId="urn:microsoft.com/office/officeart/2005/8/colors/accent5_1" csCatId="accent5" phldr="1"/>
      <dgm:spPr/>
      <dgm:t>
        <a:bodyPr/>
        <a:lstStyle/>
        <a:p>
          <a:endParaRPr lang="en-US"/>
        </a:p>
      </dgm:t>
    </dgm:pt>
    <dgm:pt modelId="{52611F80-EC9E-0A4A-AD84-A73050784A47}">
      <dgm:prSet phldrT="[Text]" custT="1"/>
      <dgm:spPr/>
      <dgm:t>
        <a:bodyPr/>
        <a:lstStyle/>
        <a:p>
          <a:r>
            <a:rPr lang="en-US" sz="2400" dirty="0" smtClean="0">
              <a:sym typeface="Rockwell"/>
            </a:rPr>
            <a:t>Juntos 4-H mentors can become advocates and spokespeople for your 4-H program. </a:t>
          </a:r>
          <a:endParaRPr lang="en-US" sz="2400" dirty="0"/>
        </a:p>
      </dgm:t>
    </dgm:pt>
    <dgm:pt modelId="{A1641B3F-E438-9A4F-9A4A-16F63A45603F}" type="parTrans" cxnId="{8B55D942-BACE-064A-941E-CD72C7959825}">
      <dgm:prSet/>
      <dgm:spPr/>
      <dgm:t>
        <a:bodyPr/>
        <a:lstStyle/>
        <a:p>
          <a:endParaRPr lang="en-US" sz="2400">
            <a:solidFill>
              <a:schemeClr val="tx1"/>
            </a:solidFill>
          </a:endParaRPr>
        </a:p>
      </dgm:t>
    </dgm:pt>
    <dgm:pt modelId="{98F29883-06E9-3545-BF63-55D9E961C5D5}" type="sibTrans" cxnId="{8B55D942-BACE-064A-941E-CD72C7959825}">
      <dgm:prSet/>
      <dgm:spPr/>
      <dgm:t>
        <a:bodyPr/>
        <a:lstStyle/>
        <a:p>
          <a:endParaRPr lang="en-US" sz="2400">
            <a:solidFill>
              <a:schemeClr val="tx1"/>
            </a:solidFill>
          </a:endParaRPr>
        </a:p>
      </dgm:t>
    </dgm:pt>
    <dgm:pt modelId="{CE462712-57F4-974C-B5F9-26C1D10CB369}">
      <dgm:prSet phldrT="[Text]" custT="1"/>
      <dgm:spPr/>
      <dgm:t>
        <a:bodyPr/>
        <a:lstStyle/>
        <a:p>
          <a:r>
            <a:rPr lang="en-US" sz="2400" dirty="0" smtClean="0">
              <a:sym typeface="Rockwell"/>
            </a:rPr>
            <a:t>Bilingual mentors can help non-bilingual staff communicate with parents and the Latino community.</a:t>
          </a:r>
          <a:endParaRPr lang="en-US" sz="2400" dirty="0"/>
        </a:p>
      </dgm:t>
    </dgm:pt>
    <dgm:pt modelId="{5B16C526-0C98-9047-B19E-731014B08F05}" type="parTrans" cxnId="{304C79BC-9174-0F4E-AD26-3F38CF4DFE85}">
      <dgm:prSet/>
      <dgm:spPr/>
      <dgm:t>
        <a:bodyPr/>
        <a:lstStyle/>
        <a:p>
          <a:endParaRPr lang="en-US" sz="2400">
            <a:solidFill>
              <a:schemeClr val="tx1"/>
            </a:solidFill>
          </a:endParaRPr>
        </a:p>
      </dgm:t>
    </dgm:pt>
    <dgm:pt modelId="{69A9AC80-C7FA-3848-ACF4-D74C285D5926}" type="sibTrans" cxnId="{304C79BC-9174-0F4E-AD26-3F38CF4DFE85}">
      <dgm:prSet/>
      <dgm:spPr/>
      <dgm:t>
        <a:bodyPr/>
        <a:lstStyle/>
        <a:p>
          <a:endParaRPr lang="en-US" sz="2400">
            <a:solidFill>
              <a:schemeClr val="tx1"/>
            </a:solidFill>
          </a:endParaRPr>
        </a:p>
      </dgm:t>
    </dgm:pt>
    <dgm:pt modelId="{E370CDF9-52BF-2F4F-AD3D-6160AB3DE5DA}">
      <dgm:prSet phldrT="[Text]" custT="1"/>
      <dgm:spPr/>
      <dgm:t>
        <a:bodyPr/>
        <a:lstStyle/>
        <a:p>
          <a:r>
            <a:rPr lang="en-US" sz="2400" dirty="0" smtClean="0">
              <a:sym typeface="Rockwell"/>
            </a:rPr>
            <a:t>Outreach to college students (e.g., community college and 4-year college students.) </a:t>
          </a:r>
          <a:endParaRPr lang="en-US" sz="2400" dirty="0"/>
        </a:p>
      </dgm:t>
    </dgm:pt>
    <dgm:pt modelId="{2845B395-AD99-C14D-A027-DE01268BE9DC}" type="parTrans" cxnId="{8C125B50-76EE-EC46-83AA-8A500883DEC9}">
      <dgm:prSet/>
      <dgm:spPr/>
      <dgm:t>
        <a:bodyPr/>
        <a:lstStyle/>
        <a:p>
          <a:endParaRPr lang="en-US" sz="2400">
            <a:solidFill>
              <a:schemeClr val="tx1"/>
            </a:solidFill>
          </a:endParaRPr>
        </a:p>
      </dgm:t>
    </dgm:pt>
    <dgm:pt modelId="{234C0006-6D79-E840-867E-5E9CEF9AD84F}" type="sibTrans" cxnId="{8C125B50-76EE-EC46-83AA-8A500883DEC9}">
      <dgm:prSet/>
      <dgm:spPr/>
      <dgm:t>
        <a:bodyPr/>
        <a:lstStyle/>
        <a:p>
          <a:endParaRPr lang="en-US" sz="2400">
            <a:solidFill>
              <a:schemeClr val="tx1"/>
            </a:solidFill>
          </a:endParaRPr>
        </a:p>
      </dgm:t>
    </dgm:pt>
    <dgm:pt modelId="{E3C6EEFD-67ED-BC42-8C17-EC7F55BCA948}" type="pres">
      <dgm:prSet presAssocID="{9DB7079F-863E-0941-8ACC-0A3D168917FB}" presName="linear" presStyleCnt="0">
        <dgm:presLayoutVars>
          <dgm:dir/>
          <dgm:animLvl val="lvl"/>
          <dgm:resizeHandles val="exact"/>
        </dgm:presLayoutVars>
      </dgm:prSet>
      <dgm:spPr/>
      <dgm:t>
        <a:bodyPr/>
        <a:lstStyle/>
        <a:p>
          <a:endParaRPr lang="en-US"/>
        </a:p>
      </dgm:t>
    </dgm:pt>
    <dgm:pt modelId="{4DB522B5-B82E-F24B-9EFB-BEB6D66B69F1}" type="pres">
      <dgm:prSet presAssocID="{52611F80-EC9E-0A4A-AD84-A73050784A47}" presName="parentLin" presStyleCnt="0"/>
      <dgm:spPr/>
    </dgm:pt>
    <dgm:pt modelId="{75A33A4D-F0E4-0B43-9727-99CE5C8BA533}" type="pres">
      <dgm:prSet presAssocID="{52611F80-EC9E-0A4A-AD84-A73050784A47}" presName="parentLeftMargin" presStyleLbl="node1" presStyleIdx="0" presStyleCnt="3"/>
      <dgm:spPr/>
      <dgm:t>
        <a:bodyPr/>
        <a:lstStyle/>
        <a:p>
          <a:endParaRPr lang="en-US"/>
        </a:p>
      </dgm:t>
    </dgm:pt>
    <dgm:pt modelId="{4EADD70C-AB38-864B-9325-6062E93A2753}" type="pres">
      <dgm:prSet presAssocID="{52611F80-EC9E-0A4A-AD84-A73050784A47}" presName="parentText" presStyleLbl="node1" presStyleIdx="0" presStyleCnt="3" custScaleX="128231">
        <dgm:presLayoutVars>
          <dgm:chMax val="0"/>
          <dgm:bulletEnabled val="1"/>
        </dgm:presLayoutVars>
      </dgm:prSet>
      <dgm:spPr/>
      <dgm:t>
        <a:bodyPr/>
        <a:lstStyle/>
        <a:p>
          <a:endParaRPr lang="en-US"/>
        </a:p>
      </dgm:t>
    </dgm:pt>
    <dgm:pt modelId="{00AB7388-90AD-294E-B8B5-E6367DDADBC4}" type="pres">
      <dgm:prSet presAssocID="{52611F80-EC9E-0A4A-AD84-A73050784A47}" presName="negativeSpace" presStyleCnt="0"/>
      <dgm:spPr/>
    </dgm:pt>
    <dgm:pt modelId="{B962C685-3C80-0240-BD82-1BCADE51D725}" type="pres">
      <dgm:prSet presAssocID="{52611F80-EC9E-0A4A-AD84-A73050784A47}" presName="childText" presStyleLbl="conFgAcc1" presStyleIdx="0" presStyleCnt="3">
        <dgm:presLayoutVars>
          <dgm:bulletEnabled val="1"/>
        </dgm:presLayoutVars>
      </dgm:prSet>
      <dgm:spPr/>
    </dgm:pt>
    <dgm:pt modelId="{8F4BA1D6-4E28-6149-9A1D-96C825F11D1A}" type="pres">
      <dgm:prSet presAssocID="{98F29883-06E9-3545-BF63-55D9E961C5D5}" presName="spaceBetweenRectangles" presStyleCnt="0"/>
      <dgm:spPr/>
    </dgm:pt>
    <dgm:pt modelId="{E4184CB3-19CC-B947-BAFD-058AC7160E7D}" type="pres">
      <dgm:prSet presAssocID="{CE462712-57F4-974C-B5F9-26C1D10CB369}" presName="parentLin" presStyleCnt="0"/>
      <dgm:spPr/>
    </dgm:pt>
    <dgm:pt modelId="{12AFFBFB-8171-4048-8309-1276219C8263}" type="pres">
      <dgm:prSet presAssocID="{CE462712-57F4-974C-B5F9-26C1D10CB369}" presName="parentLeftMargin" presStyleLbl="node1" presStyleIdx="0" presStyleCnt="3"/>
      <dgm:spPr/>
      <dgm:t>
        <a:bodyPr/>
        <a:lstStyle/>
        <a:p>
          <a:endParaRPr lang="en-US"/>
        </a:p>
      </dgm:t>
    </dgm:pt>
    <dgm:pt modelId="{568FB03A-7C83-224F-96C5-0E7F4C41619C}" type="pres">
      <dgm:prSet presAssocID="{CE462712-57F4-974C-B5F9-26C1D10CB369}" presName="parentText" presStyleLbl="node1" presStyleIdx="1" presStyleCnt="3" custScaleX="128294">
        <dgm:presLayoutVars>
          <dgm:chMax val="0"/>
          <dgm:bulletEnabled val="1"/>
        </dgm:presLayoutVars>
      </dgm:prSet>
      <dgm:spPr/>
      <dgm:t>
        <a:bodyPr/>
        <a:lstStyle/>
        <a:p>
          <a:endParaRPr lang="en-US"/>
        </a:p>
      </dgm:t>
    </dgm:pt>
    <dgm:pt modelId="{DB8EDA7F-AA13-014E-9863-B604BA3B5A89}" type="pres">
      <dgm:prSet presAssocID="{CE462712-57F4-974C-B5F9-26C1D10CB369}" presName="negativeSpace" presStyleCnt="0"/>
      <dgm:spPr/>
    </dgm:pt>
    <dgm:pt modelId="{69994C72-0CB1-F64F-B301-470CE7BD541C}" type="pres">
      <dgm:prSet presAssocID="{CE462712-57F4-974C-B5F9-26C1D10CB369}" presName="childText" presStyleLbl="conFgAcc1" presStyleIdx="1" presStyleCnt="3">
        <dgm:presLayoutVars>
          <dgm:bulletEnabled val="1"/>
        </dgm:presLayoutVars>
      </dgm:prSet>
      <dgm:spPr/>
    </dgm:pt>
    <dgm:pt modelId="{82E2E49E-799C-E349-89A5-3269C81D59C8}" type="pres">
      <dgm:prSet presAssocID="{69A9AC80-C7FA-3848-ACF4-D74C285D5926}" presName="spaceBetweenRectangles" presStyleCnt="0"/>
      <dgm:spPr/>
    </dgm:pt>
    <dgm:pt modelId="{C1417408-DB36-6D4E-B0DC-5A1CA7A1469E}" type="pres">
      <dgm:prSet presAssocID="{E370CDF9-52BF-2F4F-AD3D-6160AB3DE5DA}" presName="parentLin" presStyleCnt="0"/>
      <dgm:spPr/>
    </dgm:pt>
    <dgm:pt modelId="{EF5AD72D-92A7-4443-B3BD-39F60468900C}" type="pres">
      <dgm:prSet presAssocID="{E370CDF9-52BF-2F4F-AD3D-6160AB3DE5DA}" presName="parentLeftMargin" presStyleLbl="node1" presStyleIdx="1" presStyleCnt="3"/>
      <dgm:spPr/>
      <dgm:t>
        <a:bodyPr/>
        <a:lstStyle/>
        <a:p>
          <a:endParaRPr lang="en-US"/>
        </a:p>
      </dgm:t>
    </dgm:pt>
    <dgm:pt modelId="{09D6E077-45D4-3A44-967B-650AB75F9DC4}" type="pres">
      <dgm:prSet presAssocID="{E370CDF9-52BF-2F4F-AD3D-6160AB3DE5DA}" presName="parentText" presStyleLbl="node1" presStyleIdx="2" presStyleCnt="3" custScaleX="127891">
        <dgm:presLayoutVars>
          <dgm:chMax val="0"/>
          <dgm:bulletEnabled val="1"/>
        </dgm:presLayoutVars>
      </dgm:prSet>
      <dgm:spPr/>
      <dgm:t>
        <a:bodyPr/>
        <a:lstStyle/>
        <a:p>
          <a:endParaRPr lang="en-US"/>
        </a:p>
      </dgm:t>
    </dgm:pt>
    <dgm:pt modelId="{0F83CA8F-670D-AF41-AB9F-2406393CFDDC}" type="pres">
      <dgm:prSet presAssocID="{E370CDF9-52BF-2F4F-AD3D-6160AB3DE5DA}" presName="negativeSpace" presStyleCnt="0"/>
      <dgm:spPr/>
    </dgm:pt>
    <dgm:pt modelId="{DE221047-7FAA-8E40-8486-0D8A5ED1F318}" type="pres">
      <dgm:prSet presAssocID="{E370CDF9-52BF-2F4F-AD3D-6160AB3DE5DA}" presName="childText" presStyleLbl="conFgAcc1" presStyleIdx="2" presStyleCnt="3">
        <dgm:presLayoutVars>
          <dgm:bulletEnabled val="1"/>
        </dgm:presLayoutVars>
      </dgm:prSet>
      <dgm:spPr/>
    </dgm:pt>
  </dgm:ptLst>
  <dgm:cxnLst>
    <dgm:cxn modelId="{CAE41BC5-E57A-EC47-97C9-24B6CB80D187}" type="presOf" srcId="{52611F80-EC9E-0A4A-AD84-A73050784A47}" destId="{75A33A4D-F0E4-0B43-9727-99CE5C8BA533}" srcOrd="0" destOrd="0" presId="urn:microsoft.com/office/officeart/2005/8/layout/list1"/>
    <dgm:cxn modelId="{89A97330-152D-C644-909D-59E404578C68}" type="presOf" srcId="{52611F80-EC9E-0A4A-AD84-A73050784A47}" destId="{4EADD70C-AB38-864B-9325-6062E93A2753}" srcOrd="1" destOrd="0" presId="urn:microsoft.com/office/officeart/2005/8/layout/list1"/>
    <dgm:cxn modelId="{8B55D942-BACE-064A-941E-CD72C7959825}" srcId="{9DB7079F-863E-0941-8ACC-0A3D168917FB}" destId="{52611F80-EC9E-0A4A-AD84-A73050784A47}" srcOrd="0" destOrd="0" parTransId="{A1641B3F-E438-9A4F-9A4A-16F63A45603F}" sibTransId="{98F29883-06E9-3545-BF63-55D9E961C5D5}"/>
    <dgm:cxn modelId="{6D8081D4-7FDE-9E4B-8D2A-1B6CDF426DE4}" type="presOf" srcId="{CE462712-57F4-974C-B5F9-26C1D10CB369}" destId="{568FB03A-7C83-224F-96C5-0E7F4C41619C}" srcOrd="1" destOrd="0" presId="urn:microsoft.com/office/officeart/2005/8/layout/list1"/>
    <dgm:cxn modelId="{91920736-3DC1-B642-AF62-4307A0B1077F}" type="presOf" srcId="{CE462712-57F4-974C-B5F9-26C1D10CB369}" destId="{12AFFBFB-8171-4048-8309-1276219C8263}" srcOrd="0" destOrd="0" presId="urn:microsoft.com/office/officeart/2005/8/layout/list1"/>
    <dgm:cxn modelId="{B430AD4D-60C6-B54D-A25D-C25698C9FD27}" type="presOf" srcId="{E370CDF9-52BF-2F4F-AD3D-6160AB3DE5DA}" destId="{EF5AD72D-92A7-4443-B3BD-39F60468900C}" srcOrd="0" destOrd="0" presId="urn:microsoft.com/office/officeart/2005/8/layout/list1"/>
    <dgm:cxn modelId="{6579D508-BB83-FC4B-813F-24FEC75B4DA7}" type="presOf" srcId="{E370CDF9-52BF-2F4F-AD3D-6160AB3DE5DA}" destId="{09D6E077-45D4-3A44-967B-650AB75F9DC4}" srcOrd="1" destOrd="0" presId="urn:microsoft.com/office/officeart/2005/8/layout/list1"/>
    <dgm:cxn modelId="{4CE6A1D1-FF25-C84E-8BDB-D3C3616CFC30}" type="presOf" srcId="{9DB7079F-863E-0941-8ACC-0A3D168917FB}" destId="{E3C6EEFD-67ED-BC42-8C17-EC7F55BCA948}" srcOrd="0" destOrd="0" presId="urn:microsoft.com/office/officeart/2005/8/layout/list1"/>
    <dgm:cxn modelId="{8C125B50-76EE-EC46-83AA-8A500883DEC9}" srcId="{9DB7079F-863E-0941-8ACC-0A3D168917FB}" destId="{E370CDF9-52BF-2F4F-AD3D-6160AB3DE5DA}" srcOrd="2" destOrd="0" parTransId="{2845B395-AD99-C14D-A027-DE01268BE9DC}" sibTransId="{234C0006-6D79-E840-867E-5E9CEF9AD84F}"/>
    <dgm:cxn modelId="{304C79BC-9174-0F4E-AD26-3F38CF4DFE85}" srcId="{9DB7079F-863E-0941-8ACC-0A3D168917FB}" destId="{CE462712-57F4-974C-B5F9-26C1D10CB369}" srcOrd="1" destOrd="0" parTransId="{5B16C526-0C98-9047-B19E-731014B08F05}" sibTransId="{69A9AC80-C7FA-3848-ACF4-D74C285D5926}"/>
    <dgm:cxn modelId="{94303BC2-6D30-8C4E-B6EB-8BF710E5DC04}" type="presParOf" srcId="{E3C6EEFD-67ED-BC42-8C17-EC7F55BCA948}" destId="{4DB522B5-B82E-F24B-9EFB-BEB6D66B69F1}" srcOrd="0" destOrd="0" presId="urn:microsoft.com/office/officeart/2005/8/layout/list1"/>
    <dgm:cxn modelId="{D1314DC0-9039-024F-8EB9-CB058DF03487}" type="presParOf" srcId="{4DB522B5-B82E-F24B-9EFB-BEB6D66B69F1}" destId="{75A33A4D-F0E4-0B43-9727-99CE5C8BA533}" srcOrd="0" destOrd="0" presId="urn:microsoft.com/office/officeart/2005/8/layout/list1"/>
    <dgm:cxn modelId="{9659D786-3011-2F4D-90E3-B9529F586F3A}" type="presParOf" srcId="{4DB522B5-B82E-F24B-9EFB-BEB6D66B69F1}" destId="{4EADD70C-AB38-864B-9325-6062E93A2753}" srcOrd="1" destOrd="0" presId="urn:microsoft.com/office/officeart/2005/8/layout/list1"/>
    <dgm:cxn modelId="{5250CC2E-1760-EA40-9B78-FBFDB7FD93FB}" type="presParOf" srcId="{E3C6EEFD-67ED-BC42-8C17-EC7F55BCA948}" destId="{00AB7388-90AD-294E-B8B5-E6367DDADBC4}" srcOrd="1" destOrd="0" presId="urn:microsoft.com/office/officeart/2005/8/layout/list1"/>
    <dgm:cxn modelId="{A4EB2B2C-1A33-F84E-AAA7-4A320D2B81FA}" type="presParOf" srcId="{E3C6EEFD-67ED-BC42-8C17-EC7F55BCA948}" destId="{B962C685-3C80-0240-BD82-1BCADE51D725}" srcOrd="2" destOrd="0" presId="urn:microsoft.com/office/officeart/2005/8/layout/list1"/>
    <dgm:cxn modelId="{0E030737-9B80-8843-93CC-F3B5239D3DAB}" type="presParOf" srcId="{E3C6EEFD-67ED-BC42-8C17-EC7F55BCA948}" destId="{8F4BA1D6-4E28-6149-9A1D-96C825F11D1A}" srcOrd="3" destOrd="0" presId="urn:microsoft.com/office/officeart/2005/8/layout/list1"/>
    <dgm:cxn modelId="{E94769F2-70A9-A149-931F-6DD731DE43AE}" type="presParOf" srcId="{E3C6EEFD-67ED-BC42-8C17-EC7F55BCA948}" destId="{E4184CB3-19CC-B947-BAFD-058AC7160E7D}" srcOrd="4" destOrd="0" presId="urn:microsoft.com/office/officeart/2005/8/layout/list1"/>
    <dgm:cxn modelId="{C91557AD-565D-BE47-97AE-6B4D31EF735F}" type="presParOf" srcId="{E4184CB3-19CC-B947-BAFD-058AC7160E7D}" destId="{12AFFBFB-8171-4048-8309-1276219C8263}" srcOrd="0" destOrd="0" presId="urn:microsoft.com/office/officeart/2005/8/layout/list1"/>
    <dgm:cxn modelId="{C64082AF-C681-654D-8016-3260E2C9C783}" type="presParOf" srcId="{E4184CB3-19CC-B947-BAFD-058AC7160E7D}" destId="{568FB03A-7C83-224F-96C5-0E7F4C41619C}" srcOrd="1" destOrd="0" presId="urn:microsoft.com/office/officeart/2005/8/layout/list1"/>
    <dgm:cxn modelId="{0DBC87B8-D164-7B40-8BC6-8737C1A89644}" type="presParOf" srcId="{E3C6EEFD-67ED-BC42-8C17-EC7F55BCA948}" destId="{DB8EDA7F-AA13-014E-9863-B604BA3B5A89}" srcOrd="5" destOrd="0" presId="urn:microsoft.com/office/officeart/2005/8/layout/list1"/>
    <dgm:cxn modelId="{F9475A66-F1A8-0346-98EB-11386F88AF51}" type="presParOf" srcId="{E3C6EEFD-67ED-BC42-8C17-EC7F55BCA948}" destId="{69994C72-0CB1-F64F-B301-470CE7BD541C}" srcOrd="6" destOrd="0" presId="urn:microsoft.com/office/officeart/2005/8/layout/list1"/>
    <dgm:cxn modelId="{7A9CFADD-4BE2-1143-9675-6B206C6246FD}" type="presParOf" srcId="{E3C6EEFD-67ED-BC42-8C17-EC7F55BCA948}" destId="{82E2E49E-799C-E349-89A5-3269C81D59C8}" srcOrd="7" destOrd="0" presId="urn:microsoft.com/office/officeart/2005/8/layout/list1"/>
    <dgm:cxn modelId="{490F37E6-4D0A-0247-80ED-2580ED25563D}" type="presParOf" srcId="{E3C6EEFD-67ED-BC42-8C17-EC7F55BCA948}" destId="{C1417408-DB36-6D4E-B0DC-5A1CA7A1469E}" srcOrd="8" destOrd="0" presId="urn:microsoft.com/office/officeart/2005/8/layout/list1"/>
    <dgm:cxn modelId="{3D67A2DF-4D85-2F49-8813-D051C17C39F9}" type="presParOf" srcId="{C1417408-DB36-6D4E-B0DC-5A1CA7A1469E}" destId="{EF5AD72D-92A7-4443-B3BD-39F60468900C}" srcOrd="0" destOrd="0" presId="urn:microsoft.com/office/officeart/2005/8/layout/list1"/>
    <dgm:cxn modelId="{59900871-C4A8-6948-9530-E70C18F8C15B}" type="presParOf" srcId="{C1417408-DB36-6D4E-B0DC-5A1CA7A1469E}" destId="{09D6E077-45D4-3A44-967B-650AB75F9DC4}" srcOrd="1" destOrd="0" presId="urn:microsoft.com/office/officeart/2005/8/layout/list1"/>
    <dgm:cxn modelId="{A0A5E9E8-91C1-7049-B7A3-DB0FAA406B2B}" type="presParOf" srcId="{E3C6EEFD-67ED-BC42-8C17-EC7F55BCA948}" destId="{0F83CA8F-670D-AF41-AB9F-2406393CFDDC}" srcOrd="9" destOrd="0" presId="urn:microsoft.com/office/officeart/2005/8/layout/list1"/>
    <dgm:cxn modelId="{C674FD11-6F65-CA4E-877E-A298DEC5EA25}" type="presParOf" srcId="{E3C6EEFD-67ED-BC42-8C17-EC7F55BCA948}" destId="{DE221047-7FAA-8E40-8486-0D8A5ED1F31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2C685-3C80-0240-BD82-1BCADE51D725}">
      <dsp:nvSpPr>
        <dsp:cNvPr id="0" name=""/>
        <dsp:cNvSpPr/>
      </dsp:nvSpPr>
      <dsp:spPr>
        <a:xfrm>
          <a:off x="0" y="361836"/>
          <a:ext cx="8001000" cy="5796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ADD70C-AB38-864B-9325-6062E93A2753}">
      <dsp:nvSpPr>
        <dsp:cNvPr id="0" name=""/>
        <dsp:cNvSpPr/>
      </dsp:nvSpPr>
      <dsp:spPr>
        <a:xfrm>
          <a:off x="400050" y="22356"/>
          <a:ext cx="6823276" cy="67896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1244600">
            <a:lnSpc>
              <a:spcPct val="90000"/>
            </a:lnSpc>
            <a:spcBef>
              <a:spcPct val="0"/>
            </a:spcBef>
            <a:spcAft>
              <a:spcPct val="35000"/>
            </a:spcAft>
          </a:pPr>
          <a:r>
            <a:rPr lang="en-US" sz="2800" kern="1200" dirty="0" smtClean="0"/>
            <a:t>Improve youth’s attitudes about adults in their lives</a:t>
          </a:r>
          <a:endParaRPr lang="en-US" sz="2800" kern="1200" dirty="0"/>
        </a:p>
      </dsp:txBody>
      <dsp:txXfrm>
        <a:off x="433194" y="55500"/>
        <a:ext cx="6756988" cy="612672"/>
      </dsp:txXfrm>
    </dsp:sp>
    <dsp:sp modelId="{69994C72-0CB1-F64F-B301-470CE7BD541C}">
      <dsp:nvSpPr>
        <dsp:cNvPr id="0" name=""/>
        <dsp:cNvSpPr/>
      </dsp:nvSpPr>
      <dsp:spPr>
        <a:xfrm>
          <a:off x="0" y="1405116"/>
          <a:ext cx="8001000" cy="5796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8FB03A-7C83-224F-96C5-0E7F4C41619C}">
      <dsp:nvSpPr>
        <dsp:cNvPr id="0" name=""/>
        <dsp:cNvSpPr/>
      </dsp:nvSpPr>
      <dsp:spPr>
        <a:xfrm>
          <a:off x="400050" y="1065636"/>
          <a:ext cx="6823276" cy="67896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1244600">
            <a:lnSpc>
              <a:spcPct val="90000"/>
            </a:lnSpc>
            <a:spcBef>
              <a:spcPct val="0"/>
            </a:spcBef>
            <a:spcAft>
              <a:spcPct val="35000"/>
            </a:spcAft>
          </a:pPr>
          <a:r>
            <a:rPr lang="en-US" sz="2800" kern="1200" dirty="0" smtClean="0"/>
            <a:t>Encourage academic success </a:t>
          </a:r>
          <a:endParaRPr lang="en-US" sz="2800" kern="1200" dirty="0"/>
        </a:p>
      </dsp:txBody>
      <dsp:txXfrm>
        <a:off x="433194" y="1098780"/>
        <a:ext cx="6756988" cy="612672"/>
      </dsp:txXfrm>
    </dsp:sp>
    <dsp:sp modelId="{DE221047-7FAA-8E40-8486-0D8A5ED1F318}">
      <dsp:nvSpPr>
        <dsp:cNvPr id="0" name=""/>
        <dsp:cNvSpPr/>
      </dsp:nvSpPr>
      <dsp:spPr>
        <a:xfrm>
          <a:off x="0" y="2448396"/>
          <a:ext cx="8001000" cy="5796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D6E077-45D4-3A44-967B-650AB75F9DC4}">
      <dsp:nvSpPr>
        <dsp:cNvPr id="0" name=""/>
        <dsp:cNvSpPr/>
      </dsp:nvSpPr>
      <dsp:spPr>
        <a:xfrm>
          <a:off x="400050" y="2108916"/>
          <a:ext cx="6823276" cy="67896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1244600">
            <a:lnSpc>
              <a:spcPct val="90000"/>
            </a:lnSpc>
            <a:spcBef>
              <a:spcPct val="0"/>
            </a:spcBef>
            <a:spcAft>
              <a:spcPct val="35000"/>
            </a:spcAft>
          </a:pPr>
          <a:r>
            <a:rPr lang="en-US" sz="2800" kern="1200" dirty="0" smtClean="0"/>
            <a:t>Promote self-worth</a:t>
          </a:r>
          <a:endParaRPr lang="en-US" sz="2800" kern="1200" dirty="0"/>
        </a:p>
      </dsp:txBody>
      <dsp:txXfrm>
        <a:off x="433194" y="2142060"/>
        <a:ext cx="6756988" cy="612672"/>
      </dsp:txXfrm>
    </dsp:sp>
    <dsp:sp modelId="{C250AD86-4489-C346-96C6-D500A87486FF}">
      <dsp:nvSpPr>
        <dsp:cNvPr id="0" name=""/>
        <dsp:cNvSpPr/>
      </dsp:nvSpPr>
      <dsp:spPr>
        <a:xfrm>
          <a:off x="0" y="3491676"/>
          <a:ext cx="8001000" cy="5796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02EB75-F86C-4E47-91BB-C780943ECD29}">
      <dsp:nvSpPr>
        <dsp:cNvPr id="0" name=""/>
        <dsp:cNvSpPr/>
      </dsp:nvSpPr>
      <dsp:spPr>
        <a:xfrm>
          <a:off x="400050" y="3152196"/>
          <a:ext cx="6823276" cy="67896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1244600">
            <a:lnSpc>
              <a:spcPct val="90000"/>
            </a:lnSpc>
            <a:spcBef>
              <a:spcPct val="0"/>
            </a:spcBef>
            <a:spcAft>
              <a:spcPct val="35000"/>
            </a:spcAft>
          </a:pPr>
          <a:r>
            <a:rPr lang="en-US" sz="2800" kern="1200" dirty="0" smtClean="0"/>
            <a:t>Provide</a:t>
          </a:r>
          <a:r>
            <a:rPr lang="en-US" sz="2800" kern="1200" baseline="0" dirty="0" smtClean="0"/>
            <a:t> new experiences and develop new life skills </a:t>
          </a:r>
          <a:endParaRPr lang="en-US" sz="2800" kern="1200" dirty="0"/>
        </a:p>
      </dsp:txBody>
      <dsp:txXfrm>
        <a:off x="433194" y="3185340"/>
        <a:ext cx="6756988"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2C685-3C80-0240-BD82-1BCADE51D725}">
      <dsp:nvSpPr>
        <dsp:cNvPr id="0" name=""/>
        <dsp:cNvSpPr/>
      </dsp:nvSpPr>
      <dsp:spPr>
        <a:xfrm>
          <a:off x="0" y="445305"/>
          <a:ext cx="9209126" cy="7308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ADD70C-AB38-864B-9325-6062E93A2753}">
      <dsp:nvSpPr>
        <dsp:cNvPr id="0" name=""/>
        <dsp:cNvSpPr/>
      </dsp:nvSpPr>
      <dsp:spPr>
        <a:xfrm>
          <a:off x="460456" y="17265"/>
          <a:ext cx="8266268" cy="85608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658" tIns="0" rIns="243658" bIns="0" numCol="1" spcCol="1270" anchor="ctr" anchorCtr="0">
          <a:noAutofit/>
        </a:bodyPr>
        <a:lstStyle/>
        <a:p>
          <a:pPr lvl="0" algn="l" defTabSz="1066800">
            <a:lnSpc>
              <a:spcPct val="90000"/>
            </a:lnSpc>
            <a:spcBef>
              <a:spcPct val="0"/>
            </a:spcBef>
            <a:spcAft>
              <a:spcPct val="35000"/>
            </a:spcAft>
          </a:pPr>
          <a:r>
            <a:rPr lang="en-US" sz="2400" kern="1200" dirty="0" smtClean="0">
              <a:sym typeface="Rockwell"/>
            </a:rPr>
            <a:t>Juntos 4-H mentors can become advocates and spokespeople for your 4-H program. </a:t>
          </a:r>
          <a:endParaRPr lang="en-US" sz="2400" kern="1200" dirty="0"/>
        </a:p>
      </dsp:txBody>
      <dsp:txXfrm>
        <a:off x="502246" y="59055"/>
        <a:ext cx="8182688" cy="772500"/>
      </dsp:txXfrm>
    </dsp:sp>
    <dsp:sp modelId="{69994C72-0CB1-F64F-B301-470CE7BD541C}">
      <dsp:nvSpPr>
        <dsp:cNvPr id="0" name=""/>
        <dsp:cNvSpPr/>
      </dsp:nvSpPr>
      <dsp:spPr>
        <a:xfrm>
          <a:off x="0" y="1760745"/>
          <a:ext cx="9209126" cy="7308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8FB03A-7C83-224F-96C5-0E7F4C41619C}">
      <dsp:nvSpPr>
        <dsp:cNvPr id="0" name=""/>
        <dsp:cNvSpPr/>
      </dsp:nvSpPr>
      <dsp:spPr>
        <a:xfrm>
          <a:off x="460456" y="1332705"/>
          <a:ext cx="8270329" cy="85608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658" tIns="0" rIns="243658" bIns="0" numCol="1" spcCol="1270" anchor="ctr" anchorCtr="0">
          <a:noAutofit/>
        </a:bodyPr>
        <a:lstStyle/>
        <a:p>
          <a:pPr lvl="0" algn="l" defTabSz="1066800">
            <a:lnSpc>
              <a:spcPct val="90000"/>
            </a:lnSpc>
            <a:spcBef>
              <a:spcPct val="0"/>
            </a:spcBef>
            <a:spcAft>
              <a:spcPct val="35000"/>
            </a:spcAft>
          </a:pPr>
          <a:r>
            <a:rPr lang="en-US" sz="2400" kern="1200" dirty="0" smtClean="0">
              <a:sym typeface="Rockwell"/>
            </a:rPr>
            <a:t>Bilingual mentors can help non-bilingual staff communicate with parents and the Latino community.</a:t>
          </a:r>
          <a:endParaRPr lang="en-US" sz="2400" kern="1200" dirty="0"/>
        </a:p>
      </dsp:txBody>
      <dsp:txXfrm>
        <a:off x="502246" y="1374495"/>
        <a:ext cx="8186749" cy="772500"/>
      </dsp:txXfrm>
    </dsp:sp>
    <dsp:sp modelId="{DE221047-7FAA-8E40-8486-0D8A5ED1F318}">
      <dsp:nvSpPr>
        <dsp:cNvPr id="0" name=""/>
        <dsp:cNvSpPr/>
      </dsp:nvSpPr>
      <dsp:spPr>
        <a:xfrm>
          <a:off x="0" y="3076185"/>
          <a:ext cx="9209126" cy="7308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D6E077-45D4-3A44-967B-650AB75F9DC4}">
      <dsp:nvSpPr>
        <dsp:cNvPr id="0" name=""/>
        <dsp:cNvSpPr/>
      </dsp:nvSpPr>
      <dsp:spPr>
        <a:xfrm>
          <a:off x="460456" y="2648145"/>
          <a:ext cx="8244350" cy="85608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658" tIns="0" rIns="243658" bIns="0" numCol="1" spcCol="1270" anchor="ctr" anchorCtr="0">
          <a:noAutofit/>
        </a:bodyPr>
        <a:lstStyle/>
        <a:p>
          <a:pPr lvl="0" algn="l" defTabSz="1066800">
            <a:lnSpc>
              <a:spcPct val="90000"/>
            </a:lnSpc>
            <a:spcBef>
              <a:spcPct val="0"/>
            </a:spcBef>
            <a:spcAft>
              <a:spcPct val="35000"/>
            </a:spcAft>
          </a:pPr>
          <a:r>
            <a:rPr lang="en-US" sz="2400" kern="1200" dirty="0" smtClean="0">
              <a:sym typeface="Rockwell"/>
            </a:rPr>
            <a:t>Outreach to college students (e.g., community college and 4-year college students.) </a:t>
          </a:r>
          <a:endParaRPr lang="en-US" sz="2400" kern="1200" dirty="0"/>
        </a:p>
      </dsp:txBody>
      <dsp:txXfrm>
        <a:off x="502246" y="2689935"/>
        <a:ext cx="8160770"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4B2127-D2E8-1F47-8821-E5145926C81F}" type="datetimeFigureOut">
              <a:rPr lang="en-US" smtClean="0"/>
              <a:t>9/26/17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D87FD1-716D-6A4C-ABAE-89C83AD9157F}" type="slidenum">
              <a:rPr lang="en-US" smtClean="0"/>
              <a:t>‹#›</a:t>
            </a:fld>
            <a:endParaRPr lang="en-US" dirty="0"/>
          </a:p>
        </p:txBody>
      </p:sp>
    </p:spTree>
    <p:extLst>
      <p:ext uri="{BB962C8B-B14F-4D97-AF65-F5344CB8AC3E}">
        <p14:creationId xmlns:p14="http://schemas.microsoft.com/office/powerpoint/2010/main" val="1861945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1B7EF0-148D-B042-AF3A-A0484078F544}" type="slidenum">
              <a:rPr lang="en-US" smtClean="0"/>
              <a:t>‹#›</a:t>
            </a:fld>
            <a:endParaRPr lang="en-US" dirty="0"/>
          </a:p>
        </p:txBody>
      </p:sp>
    </p:spTree>
    <p:extLst>
      <p:ext uri="{BB962C8B-B14F-4D97-AF65-F5344CB8AC3E}">
        <p14:creationId xmlns:p14="http://schemas.microsoft.com/office/powerpoint/2010/main" val="5332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pm.org.uk/blog/coaching-vs-mentoring-why-the-difference-matters/" TargetMode="External"/><Relationship Id="rId4" Type="http://schemas.openxmlformats.org/officeDocument/2006/relationships/hyperlink" Target="https://www.td.org/Publications/Blogs/Human-Capital-Blog/2014/08/Mentoring-Versus-Coaching-Whats-the-Difference"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Welcome to Module 4, Juntos 4-H Success Coaching and Mentoring!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module will inform 4-H agents, educators, Family Consumer Science (FCS) professionals, volunteers, and community partners about four key areas that will lead to the successful implementation of Juntos 4-H Success Coaching and Mentoring.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This module is the fourth in a series of five Juntos 4-H modules, all of which have been made possible through National 4-H Council’s partnership with NC State University and the New York Life Foundation. </a:t>
            </a:r>
            <a:endParaRPr lang="en-US" dirty="0" smtClean="0">
              <a:effectLst/>
            </a:endParaRPr>
          </a:p>
          <a:p>
            <a:endParaRPr lang="en-US" dirty="0">
              <a:effectLst/>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1</a:t>
            </a:fld>
            <a:endParaRPr lang="en-US" dirty="0"/>
          </a:p>
        </p:txBody>
      </p:sp>
    </p:spTree>
    <p:extLst>
      <p:ext uri="{BB962C8B-B14F-4D97-AF65-F5344CB8AC3E}">
        <p14:creationId xmlns:p14="http://schemas.microsoft.com/office/powerpoint/2010/main" val="828512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a:t>
            </a:r>
          </a:p>
          <a:p>
            <a:r>
              <a:rPr lang="en-US" sz="1200" kern="1200" dirty="0" smtClean="0">
                <a:solidFill>
                  <a:schemeClr val="tx1"/>
                </a:solidFill>
                <a:effectLst/>
                <a:latin typeface="+mn-lt"/>
                <a:ea typeface="+mn-ea"/>
                <a:cs typeface="+mn-cs"/>
              </a:rPr>
              <a:t>The answer is: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 Both A and B</a:t>
            </a:r>
          </a:p>
          <a:p>
            <a:endParaRPr lang="en-US" sz="1200" kern="1200" dirty="0" smtClean="0">
              <a:solidFill>
                <a:schemeClr val="tx1"/>
              </a:solidFill>
              <a:effectLst/>
              <a:latin typeface="+mn-lt"/>
              <a:ea typeface="+mn-ea"/>
              <a:cs typeface="+mn-cs"/>
            </a:endParaRPr>
          </a:p>
          <a:p>
            <a:pPr marL="685800" lvl="1" indent="-228600">
              <a:buFont typeface="+mj-lt"/>
              <a:buAutoNum type="alphaUcPeriod"/>
            </a:pPr>
            <a:r>
              <a:rPr lang="en-US" sz="1200" kern="1200" dirty="0" smtClean="0">
                <a:solidFill>
                  <a:schemeClr val="tx1"/>
                </a:solidFill>
                <a:effectLst/>
                <a:latin typeface="+mn-lt"/>
                <a:ea typeface="+mn-ea"/>
                <a:cs typeface="+mn-cs"/>
              </a:rPr>
              <a:t>Deepens student learning</a:t>
            </a:r>
          </a:p>
          <a:p>
            <a:pPr marL="685800" lvl="1" indent="-228600">
              <a:buFont typeface="+mj-lt"/>
              <a:buAutoNum type="alphaUcPeriod"/>
            </a:pPr>
            <a:r>
              <a:rPr lang="en-US" sz="1200" kern="1200" dirty="0" smtClean="0">
                <a:solidFill>
                  <a:schemeClr val="tx1"/>
                </a:solidFill>
                <a:effectLst/>
                <a:latin typeface="+mn-lt"/>
                <a:ea typeface="+mn-ea"/>
                <a:cs typeface="+mn-cs"/>
              </a:rPr>
              <a:t>Enables students to take responsibility for their actions</a:t>
            </a: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10</a:t>
            </a:fld>
            <a:endParaRPr lang="en-US" dirty="0"/>
          </a:p>
        </p:txBody>
      </p:sp>
    </p:spTree>
    <p:extLst>
      <p:ext uri="{BB962C8B-B14F-4D97-AF65-F5344CB8AC3E}">
        <p14:creationId xmlns:p14="http://schemas.microsoft.com/office/powerpoint/2010/main" val="1343832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p>
          <a:p>
            <a:endParaRPr lang="en-US" sz="1200" b="0" kern="1200" dirty="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Success coaching experts claims that through the process of success coaching, students:</a:t>
            </a:r>
          </a:p>
          <a:p>
            <a:r>
              <a:rPr lang="en-US" sz="1200" kern="1200" dirty="0" smtClean="0">
                <a:solidFill>
                  <a:schemeClr val="tx1"/>
                </a:solidFill>
                <a:effectLst/>
                <a:latin typeface="+mn-lt"/>
                <a:ea typeface="+mn-ea"/>
                <a:cs typeface="+mn-cs"/>
              </a:rPr>
              <a:t> </a:t>
            </a:r>
          </a:p>
          <a:p>
            <a:pPr marL="228600" lvl="0" indent="-228600">
              <a:buFont typeface="+mj-lt"/>
              <a:buAutoNum type="alphaUcPeriod"/>
            </a:pPr>
            <a:r>
              <a:rPr lang="en-US" sz="1200" kern="1200" dirty="0" smtClean="0">
                <a:solidFill>
                  <a:schemeClr val="tx1"/>
                </a:solidFill>
                <a:effectLst/>
                <a:latin typeface="+mn-lt"/>
                <a:ea typeface="+mn-ea"/>
                <a:cs typeface="+mn-cs"/>
              </a:rPr>
              <a:t>Improve their effectiveness</a:t>
            </a:r>
          </a:p>
          <a:p>
            <a:pPr marL="228600" lvl="0" indent="-228600">
              <a:buFont typeface="+mj-lt"/>
              <a:buAutoNum type="alphaUcPeriod"/>
            </a:pPr>
            <a:r>
              <a:rPr lang="en-US" sz="1200" kern="1200" dirty="0" smtClean="0">
                <a:solidFill>
                  <a:schemeClr val="tx1"/>
                </a:solidFill>
                <a:effectLst/>
                <a:latin typeface="+mn-lt"/>
                <a:ea typeface="+mn-ea"/>
                <a:cs typeface="+mn-cs"/>
              </a:rPr>
              <a:t>Improve their relationships with their parents </a:t>
            </a:r>
          </a:p>
          <a:p>
            <a:pPr marL="228600" lvl="0" indent="-228600">
              <a:buFont typeface="+mj-lt"/>
              <a:buAutoNum type="alphaUcPeriod"/>
            </a:pPr>
            <a:r>
              <a:rPr lang="en-US" sz="1200" kern="1200" dirty="0" smtClean="0">
                <a:solidFill>
                  <a:schemeClr val="tx1"/>
                </a:solidFill>
                <a:effectLst/>
                <a:latin typeface="+mn-lt"/>
                <a:ea typeface="+mn-ea"/>
                <a:cs typeface="+mn-cs"/>
              </a:rPr>
              <a:t>Consciously create their outcomes in life</a:t>
            </a:r>
          </a:p>
          <a:p>
            <a:pPr marL="228600" lvl="0" indent="-228600">
              <a:buFont typeface="+mj-lt"/>
              <a:buAutoNum type="alphaUcPeriod"/>
            </a:pPr>
            <a:r>
              <a:rPr lang="en-US" sz="1200" kern="1200" dirty="0" smtClean="0">
                <a:solidFill>
                  <a:schemeClr val="tx1"/>
                </a:solidFill>
                <a:effectLst/>
                <a:latin typeface="+mn-lt"/>
                <a:ea typeface="+mn-ea"/>
                <a:cs typeface="+mn-cs"/>
              </a:rPr>
              <a:t>Develop a love for learning</a:t>
            </a:r>
          </a:p>
          <a:p>
            <a:pPr marL="228600" lvl="0" indent="-228600">
              <a:buFont typeface="+mj-lt"/>
              <a:buAutoNum type="alphaUcPeriod"/>
            </a:pPr>
            <a:r>
              <a:rPr lang="en-US" sz="1200" kern="1200" dirty="0" smtClean="0">
                <a:solidFill>
                  <a:schemeClr val="tx1"/>
                </a:solidFill>
                <a:effectLst/>
                <a:latin typeface="+mn-lt"/>
                <a:ea typeface="+mn-ea"/>
                <a:cs typeface="+mn-cs"/>
              </a:rPr>
              <a:t>All of the above</a:t>
            </a:r>
          </a:p>
          <a:p>
            <a:pPr marL="228600" lvl="0" indent="-228600">
              <a:buFont typeface="+mj-lt"/>
              <a:buAutoNum type="alphaUcPeriod"/>
            </a:pPr>
            <a:r>
              <a:rPr lang="en-US" sz="1200" kern="1200" dirty="0" smtClean="0">
                <a:solidFill>
                  <a:schemeClr val="tx1"/>
                </a:solidFill>
                <a:effectLst/>
                <a:latin typeface="+mn-lt"/>
                <a:ea typeface="+mn-ea"/>
                <a:cs typeface="+mn-cs"/>
              </a:rPr>
              <a:t>Both A and C</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Please write down your answer.</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11</a:t>
            </a:fld>
            <a:endParaRPr lang="en-US" dirty="0"/>
          </a:p>
        </p:txBody>
      </p:sp>
    </p:spTree>
    <p:extLst>
      <p:ext uri="{BB962C8B-B14F-4D97-AF65-F5344CB8AC3E}">
        <p14:creationId xmlns:p14="http://schemas.microsoft.com/office/powerpoint/2010/main" val="13849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a:t>
            </a:r>
          </a:p>
          <a:p>
            <a:r>
              <a:rPr lang="en-US" sz="1200" kern="1200" dirty="0" smtClean="0">
                <a:solidFill>
                  <a:schemeClr val="tx1"/>
                </a:solidFill>
                <a:effectLst/>
                <a:latin typeface="+mn-lt"/>
                <a:ea typeface="+mn-ea"/>
                <a:cs typeface="+mn-cs"/>
              </a:rPr>
              <a:t>The answer is: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 Both A and C</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   Improve their effectiveness</a:t>
            </a:r>
          </a:p>
          <a:p>
            <a:r>
              <a:rPr lang="en-US" sz="1200" kern="1200" dirty="0" smtClean="0">
                <a:solidFill>
                  <a:schemeClr val="tx1"/>
                </a:solidFill>
                <a:effectLst/>
                <a:latin typeface="+mn-lt"/>
                <a:ea typeface="+mn-ea"/>
                <a:cs typeface="+mn-cs"/>
              </a:rPr>
              <a:t>	C.   Consciously create their outcomes in life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Last question.</a:t>
            </a: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12</a:t>
            </a:fld>
            <a:endParaRPr lang="en-US" dirty="0"/>
          </a:p>
        </p:txBody>
      </p:sp>
    </p:spTree>
    <p:extLst>
      <p:ext uri="{BB962C8B-B14F-4D97-AF65-F5344CB8AC3E}">
        <p14:creationId xmlns:p14="http://schemas.microsoft.com/office/powerpoint/2010/main" val="1653091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a:t>
            </a:r>
          </a:p>
          <a:p>
            <a:r>
              <a:rPr lang="en-US" sz="1200" kern="1200" dirty="0" smtClean="0">
                <a:solidFill>
                  <a:schemeClr val="tx1"/>
                </a:solidFill>
                <a:effectLst/>
                <a:latin typeface="+mn-lt"/>
                <a:ea typeface="+mn-ea"/>
                <a:cs typeface="+mn-cs"/>
              </a:rPr>
              <a:t>Young adults who were at-risk for falling off track, but had a mentor are:</a:t>
            </a:r>
          </a:p>
          <a:p>
            <a:r>
              <a:rPr lang="en-US" sz="1200" kern="1200" dirty="0" smtClean="0">
                <a:solidFill>
                  <a:schemeClr val="tx1"/>
                </a:solidFill>
                <a:effectLst/>
                <a:latin typeface="+mn-lt"/>
                <a:ea typeface="+mn-ea"/>
                <a:cs typeface="+mn-cs"/>
              </a:rPr>
              <a:t> </a:t>
            </a:r>
          </a:p>
          <a:p>
            <a:pPr marL="228600" lvl="0" indent="-228600">
              <a:buFont typeface="+mj-lt"/>
              <a:buAutoNum type="alphaUcPeriod"/>
            </a:pPr>
            <a:r>
              <a:rPr lang="en-US" sz="1200" kern="1200" dirty="0" smtClean="0">
                <a:solidFill>
                  <a:schemeClr val="tx1"/>
                </a:solidFill>
                <a:effectLst/>
                <a:latin typeface="+mn-lt"/>
                <a:ea typeface="+mn-ea"/>
                <a:cs typeface="+mn-cs"/>
              </a:rPr>
              <a:t>55% more likely to enroll in college</a:t>
            </a:r>
          </a:p>
          <a:p>
            <a:pPr marL="228600" lvl="0" indent="-228600">
              <a:buFont typeface="+mj-lt"/>
              <a:buAutoNum type="alphaUcPeriod"/>
            </a:pPr>
            <a:r>
              <a:rPr lang="en-US" sz="1200" kern="1200" dirty="0" smtClean="0">
                <a:solidFill>
                  <a:schemeClr val="tx1"/>
                </a:solidFill>
                <a:effectLst/>
                <a:latin typeface="+mn-lt"/>
                <a:ea typeface="+mn-ea"/>
                <a:cs typeface="+mn-cs"/>
              </a:rPr>
              <a:t>78% more likely to volunteer regularly </a:t>
            </a:r>
          </a:p>
          <a:p>
            <a:pPr marL="228600" lvl="0" indent="-228600">
              <a:buFont typeface="+mj-lt"/>
              <a:buAutoNum type="alphaUcPeriod"/>
            </a:pPr>
            <a:r>
              <a:rPr lang="en-US" sz="1200" kern="1200" dirty="0" smtClean="0">
                <a:solidFill>
                  <a:schemeClr val="tx1"/>
                </a:solidFill>
                <a:effectLst/>
                <a:latin typeface="+mn-lt"/>
                <a:ea typeface="+mn-ea"/>
                <a:cs typeface="+mn-cs"/>
              </a:rPr>
              <a:t>90% are interested in becoming a mentor</a:t>
            </a:r>
          </a:p>
          <a:p>
            <a:pPr marL="228600" lvl="0" indent="-228600">
              <a:buFont typeface="+mj-lt"/>
              <a:buAutoNum type="alphaUcPeriod"/>
            </a:pPr>
            <a:r>
              <a:rPr lang="en-US" sz="1200" kern="1200" dirty="0" smtClean="0">
                <a:solidFill>
                  <a:schemeClr val="tx1"/>
                </a:solidFill>
                <a:effectLst/>
                <a:latin typeface="+mn-lt"/>
                <a:ea typeface="+mn-ea"/>
                <a:cs typeface="+mn-cs"/>
              </a:rPr>
              <a:t>130% more likely to hold leadership positions</a:t>
            </a:r>
          </a:p>
          <a:p>
            <a:pPr marL="228600" lvl="0" indent="-228600">
              <a:buFont typeface="+mj-lt"/>
              <a:buAutoNum type="alphaUcPeriod"/>
            </a:pPr>
            <a:r>
              <a:rPr lang="en-US" sz="1200" kern="1200" dirty="0" smtClean="0">
                <a:solidFill>
                  <a:schemeClr val="tx1"/>
                </a:solidFill>
                <a:effectLst/>
                <a:latin typeface="+mn-lt"/>
                <a:ea typeface="+mn-ea"/>
                <a:cs typeface="+mn-cs"/>
              </a:rPr>
              <a:t>All of the above </a:t>
            </a:r>
          </a:p>
          <a:p>
            <a:pPr marL="228600" lvl="0" indent="-228600">
              <a:buFont typeface="+mj-lt"/>
              <a:buAutoNum type="alphaUcPeriod"/>
            </a:pPr>
            <a:r>
              <a:rPr lang="en-US" sz="1200" kern="1200" dirty="0" smtClean="0">
                <a:solidFill>
                  <a:schemeClr val="tx1"/>
                </a:solidFill>
                <a:effectLst/>
                <a:latin typeface="+mn-lt"/>
                <a:ea typeface="+mn-ea"/>
                <a:cs typeface="+mn-cs"/>
              </a:rPr>
              <a:t>A, B, and 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Write down your answer.</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13</a:t>
            </a:fld>
            <a:endParaRPr lang="en-US" dirty="0"/>
          </a:p>
        </p:txBody>
      </p:sp>
    </p:spTree>
    <p:extLst>
      <p:ext uri="{BB962C8B-B14F-4D97-AF65-F5344CB8AC3E}">
        <p14:creationId xmlns:p14="http://schemas.microsoft.com/office/powerpoint/2010/main" val="2108434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a:t>
            </a:r>
          </a:p>
          <a:p>
            <a:r>
              <a:rPr lang="en-US" sz="1200" kern="1200" dirty="0" smtClean="0">
                <a:solidFill>
                  <a:schemeClr val="tx1"/>
                </a:solidFill>
                <a:effectLst/>
                <a:latin typeface="+mn-lt"/>
                <a:ea typeface="+mn-ea"/>
                <a:cs typeface="+mn-cs"/>
              </a:rPr>
              <a:t>This answer is: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 All of the above</a:t>
            </a:r>
          </a:p>
          <a:p>
            <a:endParaRPr lang="en-US" sz="1200" kern="1200" dirty="0" smtClean="0">
              <a:solidFill>
                <a:schemeClr val="tx1"/>
              </a:solidFill>
              <a:effectLst/>
              <a:latin typeface="+mn-lt"/>
              <a:ea typeface="+mn-ea"/>
              <a:cs typeface="+mn-cs"/>
            </a:endParaRPr>
          </a:p>
          <a:p>
            <a:pPr marL="685800" lvl="1" indent="-228600">
              <a:buFont typeface="+mj-lt"/>
              <a:buAutoNum type="alphaUcPeriod"/>
            </a:pPr>
            <a:r>
              <a:rPr lang="en-US" sz="1200" kern="1200" dirty="0" smtClean="0">
                <a:solidFill>
                  <a:schemeClr val="tx1"/>
                </a:solidFill>
                <a:effectLst/>
                <a:latin typeface="+mn-lt"/>
                <a:ea typeface="+mn-ea"/>
                <a:cs typeface="+mn-cs"/>
              </a:rPr>
              <a:t>55% more likely to enroll in college</a:t>
            </a:r>
          </a:p>
          <a:p>
            <a:pPr marL="685800" lvl="1" indent="-228600">
              <a:buFont typeface="+mj-lt"/>
              <a:buAutoNum type="alphaUcPeriod"/>
            </a:pPr>
            <a:r>
              <a:rPr lang="en-US" sz="1200" kern="1200" dirty="0" smtClean="0">
                <a:solidFill>
                  <a:schemeClr val="tx1"/>
                </a:solidFill>
                <a:effectLst/>
                <a:latin typeface="+mn-lt"/>
                <a:ea typeface="+mn-ea"/>
                <a:cs typeface="+mn-cs"/>
              </a:rPr>
              <a:t>78% more likely to volunteer regularly </a:t>
            </a:r>
          </a:p>
          <a:p>
            <a:pPr marL="685800" lvl="1" indent="-228600">
              <a:buFont typeface="+mj-lt"/>
              <a:buAutoNum type="alphaUcPeriod"/>
            </a:pPr>
            <a:r>
              <a:rPr lang="en-US" sz="1200" kern="1200" dirty="0" smtClean="0">
                <a:solidFill>
                  <a:schemeClr val="tx1"/>
                </a:solidFill>
                <a:effectLst/>
                <a:latin typeface="+mn-lt"/>
                <a:ea typeface="+mn-ea"/>
                <a:cs typeface="+mn-cs"/>
              </a:rPr>
              <a:t>90% are interested in becoming a mentor</a:t>
            </a:r>
          </a:p>
          <a:p>
            <a:pPr marL="685800" lvl="1" indent="-228600">
              <a:buFont typeface="+mj-lt"/>
              <a:buAutoNum type="alphaUcPeriod"/>
            </a:pPr>
            <a:r>
              <a:rPr lang="en-US" sz="1200" kern="1200" dirty="0" smtClean="0">
                <a:solidFill>
                  <a:schemeClr val="tx1"/>
                </a:solidFill>
                <a:effectLst/>
                <a:latin typeface="+mn-lt"/>
                <a:ea typeface="+mn-ea"/>
                <a:cs typeface="+mn-cs"/>
              </a:rPr>
              <a:t>130% more likely to hold leadership positions</a:t>
            </a: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14</a:t>
            </a:fld>
            <a:endParaRPr lang="en-US" dirty="0"/>
          </a:p>
        </p:txBody>
      </p:sp>
    </p:spTree>
    <p:extLst>
      <p:ext uri="{BB962C8B-B14F-4D97-AF65-F5344CB8AC3E}">
        <p14:creationId xmlns:p14="http://schemas.microsoft.com/office/powerpoint/2010/main" val="2044729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WHAT TO SAY: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Were any of these answers surprising to you? Did you learn anything new about the impact that success coaching and mentoring can have on youth?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These facts on success coaching and mentoring come from author, speaker, and international student success expert, Carol J. Carter. Carter is an expert in k-16 academic coaching. The mentoring answers came from research completed by The National Mentoring Partnership:</a:t>
            </a:r>
          </a:p>
          <a:p>
            <a:r>
              <a:rPr lang="en-US" sz="1200" kern="1200" dirty="0" smtClean="0">
                <a:solidFill>
                  <a:srgbClr val="FF0000"/>
                </a:solidFill>
                <a:effectLst/>
                <a:latin typeface="+mn-lt"/>
                <a:ea typeface="+mn-ea"/>
                <a:cs typeface="+mn-cs"/>
              </a:rPr>
              <a:t>http://www.mentoring.org/why-mentoring/mentoring-impact/.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to Trainer:</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Allow time for the participants to share any thoughts they may have and take time to talk about what they do know about success coaching and mentoring from their own experience.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15</a:t>
            </a:fld>
            <a:endParaRPr lang="en-US" dirty="0"/>
          </a:p>
        </p:txBody>
      </p:sp>
    </p:spTree>
    <p:extLst>
      <p:ext uri="{BB962C8B-B14F-4D97-AF65-F5344CB8AC3E}">
        <p14:creationId xmlns:p14="http://schemas.microsoft.com/office/powerpoint/2010/main" val="267394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WHAT TO SAY: </a:t>
            </a:r>
          </a:p>
          <a:p>
            <a:r>
              <a:rPr lang="en-US" sz="1200" kern="1200" dirty="0" smtClean="0">
                <a:solidFill>
                  <a:schemeClr val="tx1"/>
                </a:solidFill>
                <a:effectLst/>
                <a:latin typeface="+mn-lt"/>
                <a:ea typeface="+mn-ea"/>
                <a:cs typeface="+mn-cs"/>
              </a:rPr>
              <a:t>Let's talk about cultural considerations within success coaching and mentoring.</a:t>
            </a:r>
            <a:r>
              <a:rPr lang="en-US" dirty="0" smtClean="0">
                <a:effectLst/>
              </a:rPr>
              <a:t>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16</a:t>
            </a:fld>
            <a:endParaRPr lang="en-US" dirty="0"/>
          </a:p>
        </p:txBody>
      </p:sp>
    </p:spTree>
    <p:extLst>
      <p:ext uri="{BB962C8B-B14F-4D97-AF65-F5344CB8AC3E}">
        <p14:creationId xmlns:p14="http://schemas.microsoft.com/office/powerpoint/2010/main" val="2061244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a:t>
            </a:r>
          </a:p>
          <a:p>
            <a:r>
              <a:rPr lang="en-US" sz="1200" kern="1200" dirty="0" smtClean="0">
                <a:solidFill>
                  <a:schemeClr val="tx1"/>
                </a:solidFill>
                <a:effectLst/>
                <a:latin typeface="+mn-lt"/>
                <a:ea typeface="+mn-ea"/>
                <a:cs typeface="+mn-cs"/>
              </a:rPr>
              <a:t>As more families were introduced to Juntos 4-H Family Engagement and 4-H Clubs, they began to voice a need for youth to have a person who was connected with the school and had a relationship with the families to guide them towards academic success, walk them through the process of applying to college, and help them find the resources to pay for college.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talking to and interviewing youth and parents, it became clear to the program developers that youth and parents wanted a one-on-one relationship with someone who could walk the academic journey with them.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was also apparent that many Juntos youth from both rural and urban schools did not feel confident or comfortable talking with their school counselors. In fact, many 11</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graders in larger schools reported that they didn’t know who their counselor was or had never scheduled a meeting with them.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became evident to the program developers that families were seeking a person who was willing to form a relationship with the youth focused around academic success, so they looked to the research on success coaching and mentoring for a solution.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positive impact of success coaching within Communities in Schools and the great research behind The National Mentoring Partnership and 4-H National Mentoring Program supported the decision to add success coaching and mentoring to the full Juntos 4-H Program package. </a:t>
            </a:r>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17</a:t>
            </a:fld>
            <a:endParaRPr lang="en-US" dirty="0"/>
          </a:p>
        </p:txBody>
      </p:sp>
    </p:spTree>
    <p:extLst>
      <p:ext uri="{BB962C8B-B14F-4D97-AF65-F5344CB8AC3E}">
        <p14:creationId xmlns:p14="http://schemas.microsoft.com/office/powerpoint/2010/main" val="1804461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third</a:t>
            </a:r>
            <a:r>
              <a:rPr lang="en-US" sz="1200" kern="1200" dirty="0" smtClean="0">
                <a:solidFill>
                  <a:schemeClr val="tx1"/>
                </a:solidFill>
                <a:effectLst/>
                <a:latin typeface="+mn-lt"/>
                <a:ea typeface="+mn-ea"/>
                <a:cs typeface="+mn-cs"/>
              </a:rPr>
              <a:t> component adds to the hours of contact and impact that the program has on the youth and their parents. It provides a one-on-one relationship that fills the gaps that many Latino immigrant families face when living in the US. </a:t>
            </a:r>
          </a:p>
          <a:p>
            <a:r>
              <a:rPr lang="en-US" sz="1200" kern="1200" dirty="0" smtClean="0">
                <a:solidFill>
                  <a:schemeClr val="tx1"/>
                </a:solidFill>
                <a:effectLst/>
                <a:latin typeface="+mn-lt"/>
                <a:ea typeface="+mn-ea"/>
                <a:cs typeface="+mn-cs"/>
              </a:rPr>
              <a:t> </a:t>
            </a:r>
          </a:p>
          <a:p>
            <a:pPr marL="171450" lvl="0" indent="-171450">
              <a:buFont typeface="Arial" charset="0"/>
              <a:buChar char="•"/>
            </a:pPr>
            <a:r>
              <a:rPr lang="en-US" sz="1200" kern="1200" dirty="0" smtClean="0">
                <a:solidFill>
                  <a:schemeClr val="tx1"/>
                </a:solidFill>
                <a:effectLst/>
                <a:latin typeface="+mn-lt"/>
                <a:ea typeface="+mn-ea"/>
                <a:cs typeface="+mn-cs"/>
              </a:rPr>
              <a:t>Youth and their parents gain the relationship of a bicultural and many times bilingual person like them, whose purpose is</a:t>
            </a:r>
            <a:r>
              <a:rPr lang="en-US" sz="1200" kern="1200" baseline="0" dirty="0" smtClean="0">
                <a:solidFill>
                  <a:schemeClr val="tx1"/>
                </a:solidFill>
                <a:effectLst/>
                <a:latin typeface="+mn-lt"/>
                <a:ea typeface="+mn-ea"/>
                <a:cs typeface="+mn-cs"/>
              </a:rPr>
              <a:t> to</a:t>
            </a:r>
            <a:r>
              <a:rPr lang="en-US" sz="1200" kern="1200" dirty="0" smtClean="0">
                <a:solidFill>
                  <a:schemeClr val="tx1"/>
                </a:solidFill>
                <a:effectLst/>
                <a:latin typeface="+mn-lt"/>
                <a:ea typeface="+mn-ea"/>
                <a:cs typeface="+mn-cs"/>
              </a:rPr>
              <a:t> see these</a:t>
            </a:r>
            <a:r>
              <a:rPr lang="en-US" sz="1200" kern="1200" baseline="0" dirty="0" smtClean="0">
                <a:solidFill>
                  <a:schemeClr val="tx1"/>
                </a:solidFill>
                <a:effectLst/>
                <a:latin typeface="+mn-lt"/>
                <a:ea typeface="+mn-ea"/>
                <a:cs typeface="+mn-cs"/>
              </a:rPr>
              <a:t> students thrive in school and life.</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kern="1200" dirty="0" smtClean="0">
                <a:solidFill>
                  <a:schemeClr val="tx1"/>
                </a:solidFill>
                <a:effectLst/>
                <a:latin typeface="+mn-lt"/>
                <a:ea typeface="+mn-ea"/>
                <a:cs typeface="+mn-cs"/>
              </a:rPr>
              <a:t>A Success Coach in particular is an active partner with parents and schools. They are able to build the bridges and relationships that are often missing due to language barriers, a lack of knowing the educational system here in the US, and other fears families may have in approaching the school system.</a:t>
            </a:r>
          </a:p>
          <a:p>
            <a:pPr marL="171450" lvl="0" indent="-171450">
              <a:buFont typeface="Arial" charset="0"/>
              <a:buChar char="•"/>
            </a:pP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kern="1200" dirty="0" smtClean="0">
                <a:solidFill>
                  <a:schemeClr val="tx1"/>
                </a:solidFill>
                <a:effectLst/>
                <a:latin typeface="+mn-lt"/>
                <a:ea typeface="+mn-ea"/>
                <a:cs typeface="+mn-cs"/>
              </a:rPr>
              <a:t>Immigrant families gain a one-on-one resource to help them navigate an educational system that is different from what they know.    </a:t>
            </a:r>
          </a:p>
          <a:p>
            <a:pPr marL="171450" lvl="0" indent="-171450">
              <a:buFont typeface="Arial" charset="0"/>
              <a:buChar char="•"/>
            </a:pP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kern="1200" dirty="0" smtClean="0">
                <a:solidFill>
                  <a:schemeClr val="tx1"/>
                </a:solidFill>
                <a:effectLst/>
                <a:latin typeface="+mn-lt"/>
                <a:ea typeface="+mn-ea"/>
                <a:cs typeface="+mn-cs"/>
              </a:rPr>
              <a:t>Youth gain a role model that they may not have in their own communities; someone with resources, who may have walked in their shoes, and who is an example of what they too can achieve. </a:t>
            </a: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18</a:t>
            </a:fld>
            <a:endParaRPr lang="en-US" dirty="0"/>
          </a:p>
        </p:txBody>
      </p:sp>
    </p:spTree>
    <p:extLst>
      <p:ext uri="{BB962C8B-B14F-4D97-AF65-F5344CB8AC3E}">
        <p14:creationId xmlns:p14="http://schemas.microsoft.com/office/powerpoint/2010/main" val="561855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a:t>
            </a:r>
          </a:p>
          <a:p>
            <a:r>
              <a:rPr lang="en-US" sz="1200" kern="1200" dirty="0" smtClean="0">
                <a:solidFill>
                  <a:schemeClr val="tx1"/>
                </a:solidFill>
                <a:effectLst/>
                <a:latin typeface="+mn-lt"/>
                <a:ea typeface="+mn-ea"/>
                <a:cs typeface="+mn-cs"/>
              </a:rPr>
              <a:t>When communicating with partners and families about implementing this component, it is important to point out what success coaching and mentoring does not provide. </a:t>
            </a:r>
          </a:p>
          <a:p>
            <a:r>
              <a:rPr lang="en-US" sz="1200" kern="1200" dirty="0" smtClean="0">
                <a:solidFill>
                  <a:schemeClr val="tx1"/>
                </a:solidFill>
                <a:effectLst/>
                <a:latin typeface="+mn-lt"/>
                <a:ea typeface="+mn-ea"/>
                <a:cs typeface="+mn-cs"/>
              </a:rPr>
              <a:t> </a:t>
            </a:r>
          </a:p>
          <a:p>
            <a:pPr marL="171450" lvl="0" indent="-171450">
              <a:buFont typeface="Arial" charset="0"/>
              <a:buChar char="•"/>
            </a:pPr>
            <a:r>
              <a:rPr lang="en-US" sz="1200" kern="1200" dirty="0" smtClean="0">
                <a:solidFill>
                  <a:schemeClr val="tx1"/>
                </a:solidFill>
                <a:effectLst/>
                <a:latin typeface="+mn-lt"/>
                <a:ea typeface="+mn-ea"/>
                <a:cs typeface="+mn-cs"/>
              </a:rPr>
              <a:t>It is not an excuse for parents to be inactive participants in their child’s education, or for school administrators or staff to stop providing regular services to students. </a:t>
            </a:r>
          </a:p>
          <a:p>
            <a:pPr marL="171450" lvl="0" indent="-171450">
              <a:buFont typeface="Arial" charset="0"/>
              <a:buChar char="•"/>
            </a:pPr>
            <a:r>
              <a:rPr lang="en-US" sz="1200" kern="1200" dirty="0" smtClean="0">
                <a:solidFill>
                  <a:schemeClr val="tx1"/>
                </a:solidFill>
                <a:effectLst/>
                <a:latin typeface="+mn-lt"/>
                <a:ea typeface="+mn-ea"/>
                <a:cs typeface="+mn-cs"/>
              </a:rPr>
              <a:t>The person leading the success coaching or mentoring is not a social worker, counselor, therapist, or legal advisor, but should be aware of where to find those resources when needed within the school or in the community. </a:t>
            </a:r>
          </a:p>
          <a:p>
            <a:pPr marL="171450" lvl="0" indent="-171450">
              <a:buFont typeface="Arial" charset="0"/>
              <a:buChar char="•"/>
            </a:pPr>
            <a:r>
              <a:rPr lang="en-US" sz="1200" kern="1200" dirty="0" smtClean="0">
                <a:solidFill>
                  <a:schemeClr val="tx1"/>
                </a:solidFill>
                <a:effectLst/>
                <a:latin typeface="+mn-lt"/>
                <a:ea typeface="+mn-ea"/>
                <a:cs typeface="+mn-cs"/>
              </a:rPr>
              <a:t>The person leading the success coaching or mentoring does not play the role of an adopted parent or ‘adopt’ the student into their family. Nor should</a:t>
            </a:r>
            <a:r>
              <a:rPr lang="en-US" sz="1200" kern="1200" baseline="0" dirty="0" smtClean="0">
                <a:solidFill>
                  <a:schemeClr val="tx1"/>
                </a:solidFill>
                <a:effectLst/>
                <a:latin typeface="+mn-lt"/>
                <a:ea typeface="+mn-ea"/>
                <a:cs typeface="+mn-cs"/>
              </a:rPr>
              <a:t> they </a:t>
            </a:r>
            <a:r>
              <a:rPr lang="en-US" sz="1200" kern="1200" dirty="0" smtClean="0">
                <a:solidFill>
                  <a:schemeClr val="tx1"/>
                </a:solidFill>
                <a:effectLst/>
                <a:latin typeface="+mn-lt"/>
                <a:ea typeface="+mn-ea"/>
                <a:cs typeface="+mn-cs"/>
              </a:rPr>
              <a:t>take on the role of a student’s legal guardian. </a:t>
            </a:r>
          </a:p>
          <a:p>
            <a:pPr marL="171450" lvl="0" indent="-171450">
              <a:buFont typeface="Arial" charset="0"/>
              <a:buChar char="•"/>
            </a:pPr>
            <a:r>
              <a:rPr lang="en-US" sz="1200" kern="1200" dirty="0" smtClean="0">
                <a:solidFill>
                  <a:schemeClr val="tx1"/>
                </a:solidFill>
                <a:effectLst/>
                <a:latin typeface="+mn-lt"/>
                <a:ea typeface="+mn-ea"/>
                <a:cs typeface="+mn-cs"/>
              </a:rPr>
              <a:t>Success coaches and mentors should not play the role of interpreters in the school system. </a:t>
            </a:r>
          </a:p>
        </p:txBody>
      </p:sp>
      <p:sp>
        <p:nvSpPr>
          <p:cNvPr id="4" name="Slide Number Placeholder 3"/>
          <p:cNvSpPr>
            <a:spLocks noGrp="1"/>
          </p:cNvSpPr>
          <p:nvPr>
            <p:ph type="sldNum" sz="quarter" idx="10"/>
          </p:nvPr>
        </p:nvSpPr>
        <p:spPr/>
        <p:txBody>
          <a:bodyPr/>
          <a:lstStyle/>
          <a:p>
            <a:fld id="{5E1B7EF0-148D-B042-AF3A-A0484078F544}" type="slidenum">
              <a:rPr lang="en-US" smtClean="0"/>
              <a:t>19</a:t>
            </a:fld>
            <a:endParaRPr lang="en-US" dirty="0"/>
          </a:p>
        </p:txBody>
      </p:sp>
    </p:spTree>
    <p:extLst>
      <p:ext uri="{BB962C8B-B14F-4D97-AF65-F5344CB8AC3E}">
        <p14:creationId xmlns:p14="http://schemas.microsoft.com/office/powerpoint/2010/main" val="664775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a:t>
            </a:r>
          </a:p>
          <a:p>
            <a:r>
              <a:rPr lang="en-US" sz="1200" kern="1200" dirty="0" smtClean="0">
                <a:solidFill>
                  <a:schemeClr val="tx1"/>
                </a:solidFill>
                <a:effectLst/>
                <a:latin typeface="+mn-lt"/>
                <a:ea typeface="+mn-ea"/>
                <a:cs typeface="+mn-cs"/>
              </a:rPr>
              <a:t>Let’s recap what we learned in the previous module.</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In Module 3, we learned what 4-H Clubs look like within the framework of the Juntos 4-H Program, and that in the Juntos 4-H partnership, 4-H Clubs and the Family Engagement components are required when implementing the program.</a:t>
            </a:r>
            <a:endParaRPr lang="en-US" dirty="0" smtClean="0">
              <a:effectLst/>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Three important cultural considerations are:</a:t>
            </a:r>
          </a:p>
          <a:p>
            <a:r>
              <a:rPr lang="en-US" sz="1200" kern="1200" dirty="0" smtClean="0">
                <a:solidFill>
                  <a:schemeClr val="tx1"/>
                </a:solidFill>
                <a:effectLst/>
                <a:latin typeface="+mn-lt"/>
                <a:ea typeface="+mn-ea"/>
                <a:cs typeface="+mn-cs"/>
              </a:rPr>
              <a:t> </a:t>
            </a:r>
          </a:p>
          <a:p>
            <a:pPr marL="171450" lvl="0" indent="-171450">
              <a:buFont typeface="Arial" charset="0"/>
              <a:buChar char="•"/>
            </a:pPr>
            <a:r>
              <a:rPr lang="en-US" sz="1200" kern="1200" dirty="0" smtClean="0">
                <a:solidFill>
                  <a:schemeClr val="tx1"/>
                </a:solidFill>
                <a:effectLst/>
                <a:latin typeface="+mn-lt"/>
                <a:ea typeface="+mn-ea"/>
                <a:cs typeface="+mn-cs"/>
              </a:rPr>
              <a:t>4-H is new to many Latino communities in the US, so it’s important to discuss the past, present, and future of 4-H.  </a:t>
            </a:r>
          </a:p>
          <a:p>
            <a:pPr marL="171450" lvl="0" indent="-171450">
              <a:buFont typeface="Arial" charset="0"/>
              <a:buChar char="•"/>
            </a:pPr>
            <a:r>
              <a:rPr lang="en-US" sz="1200" kern="1200" dirty="0" smtClean="0">
                <a:solidFill>
                  <a:schemeClr val="tx1"/>
                </a:solidFill>
                <a:effectLst/>
                <a:latin typeface="+mn-lt"/>
                <a:ea typeface="+mn-ea"/>
                <a:cs typeface="+mn-cs"/>
              </a:rPr>
              <a:t>Clubs have different meanings in Latin</a:t>
            </a:r>
            <a:r>
              <a:rPr lang="en-US" sz="1200" kern="1200" baseline="0" dirty="0" smtClean="0">
                <a:solidFill>
                  <a:schemeClr val="tx1"/>
                </a:solidFill>
                <a:effectLst/>
                <a:latin typeface="+mn-lt"/>
                <a:ea typeface="+mn-ea"/>
                <a:cs typeface="+mn-cs"/>
              </a:rPr>
              <a:t> America</a:t>
            </a:r>
            <a:r>
              <a:rPr lang="en-US" sz="1200" kern="1200" dirty="0" smtClean="0">
                <a:solidFill>
                  <a:schemeClr val="tx1"/>
                </a:solidFill>
                <a:effectLst/>
                <a:latin typeface="+mn-lt"/>
                <a:ea typeface="+mn-ea"/>
                <a:cs typeface="+mn-cs"/>
              </a:rPr>
              <a:t>, so find out those meanings and take time to talk about the 4-H Club culture. </a:t>
            </a:r>
          </a:p>
          <a:p>
            <a:pPr marL="171450" lvl="0" indent="-171450">
              <a:buFont typeface="Arial" charset="0"/>
              <a:buChar char="•"/>
            </a:pPr>
            <a:r>
              <a:rPr lang="en-US" sz="1200" kern="1200" dirty="0" smtClean="0">
                <a:solidFill>
                  <a:schemeClr val="tx1"/>
                </a:solidFill>
                <a:effectLst/>
                <a:latin typeface="+mn-lt"/>
                <a:ea typeface="+mn-ea"/>
                <a:cs typeface="+mn-cs"/>
              </a:rPr>
              <a:t>As with Family Engagement, familismo must be the core of the Juntos 4-H Clubs.   </a:t>
            </a: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Extension agents (FCS, 4-H agents, etc.), community partners and volunteers must work together to lead 4-H Clubs to success.</a:t>
            </a:r>
            <a:r>
              <a:rPr lang="en-US" dirty="0" smtClean="0">
                <a:effectLst/>
              </a:rPr>
              <a:t> </a:t>
            </a:r>
            <a:endParaRPr lang="en-US" dirty="0">
              <a:effectLst/>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2</a:t>
            </a:fld>
            <a:endParaRPr lang="en-US" dirty="0"/>
          </a:p>
        </p:txBody>
      </p:sp>
    </p:spTree>
    <p:extLst>
      <p:ext uri="{BB962C8B-B14F-4D97-AF65-F5344CB8AC3E}">
        <p14:creationId xmlns:p14="http://schemas.microsoft.com/office/powerpoint/2010/main" val="1429742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WHAT</a:t>
            </a:r>
            <a:r>
              <a:rPr lang="en-US" sz="1200" b="1" kern="1200" baseline="0" dirty="0" smtClean="0">
                <a:solidFill>
                  <a:schemeClr val="tx1"/>
                </a:solidFill>
                <a:effectLst/>
                <a:latin typeface="+mn-lt"/>
                <a:ea typeface="+mn-ea"/>
                <a:cs typeface="+mn-cs"/>
              </a:rPr>
              <a:t> TO SAY: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 talk about planning for success coaching and mentoring.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20</a:t>
            </a:fld>
            <a:endParaRPr lang="en-US" dirty="0"/>
          </a:p>
        </p:txBody>
      </p:sp>
    </p:spTree>
    <p:extLst>
      <p:ext uri="{BB962C8B-B14F-4D97-AF65-F5344CB8AC3E}">
        <p14:creationId xmlns:p14="http://schemas.microsoft.com/office/powerpoint/2010/main" val="1711199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the start-up year of program implementation, Family Engagement Workshops and 4-H Clubs should have taken place prior to beginning success coaching and mentoring. Exceptions to this program timeline have happened when the funding process or community partnerships have delayed start dates.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Family workshop the program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4-H Club follow after the last workshop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Success Coaching starts the same month the 4-H club starts to meet but</a:t>
            </a:r>
            <a:r>
              <a:rPr lang="en-US" sz="1200" kern="1200" baseline="0" dirty="0" smtClean="0">
                <a:solidFill>
                  <a:schemeClr val="tx1"/>
                </a:solidFill>
                <a:effectLst/>
                <a:latin typeface="+mn-lt"/>
                <a:ea typeface="+mn-ea"/>
                <a:cs typeface="+mn-cs"/>
              </a:rPr>
              <a:t> may take a following month for </a:t>
            </a:r>
            <a:r>
              <a:rPr lang="en-US" sz="1200" kern="1200" baseline="0" dirty="0" err="1" smtClean="0">
                <a:solidFill>
                  <a:schemeClr val="tx1"/>
                </a:solidFill>
                <a:effectLst/>
                <a:latin typeface="+mn-lt"/>
                <a:ea typeface="+mn-ea"/>
                <a:cs typeface="+mn-cs"/>
              </a:rPr>
              <a:t>Juntos</a:t>
            </a:r>
            <a:r>
              <a:rPr lang="en-US" sz="1200" kern="1200" baseline="0" dirty="0" smtClean="0">
                <a:solidFill>
                  <a:schemeClr val="tx1"/>
                </a:solidFill>
                <a:effectLst/>
                <a:latin typeface="+mn-lt"/>
                <a:ea typeface="+mn-ea"/>
                <a:cs typeface="+mn-cs"/>
              </a:rPr>
              <a:t> 4-H coordinator to meet with all students individually.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sym typeface="Helvetica Neue"/>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21</a:t>
            </a:fld>
            <a:endParaRPr lang="en-US" dirty="0"/>
          </a:p>
        </p:txBody>
      </p:sp>
    </p:spTree>
    <p:extLst>
      <p:ext uri="{BB962C8B-B14F-4D97-AF65-F5344CB8AC3E}">
        <p14:creationId xmlns:p14="http://schemas.microsoft.com/office/powerpoint/2010/main" val="1357674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a:t>
            </a:r>
          </a:p>
          <a:p>
            <a:r>
              <a:rPr lang="en-US" sz="1200" kern="1200" dirty="0" smtClean="0">
                <a:solidFill>
                  <a:schemeClr val="tx1"/>
                </a:solidFill>
                <a:effectLst/>
                <a:latin typeface="+mn-lt"/>
                <a:ea typeface="+mn-ea"/>
                <a:cs typeface="+mn-cs"/>
              </a:rPr>
              <a:t>Here is one model for success coaching and mentoring within Juntos 4-H. This model requires a part-time or full-time Juntos 4-H Coordinator who can provide the success coaching, and with the support of Extension, oversee the mentoring as youth continue to be served throughout their high school years. The goal, if resources allow, is for success coaching and mentoring to follow youth through high school graduation.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chart provided here shows the recommended structure of this component.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first column looks at the program’s success coaching layout when starting services with a</a:t>
            </a:r>
            <a:r>
              <a:rPr lang="en-US" sz="1200" kern="1200" baseline="0" dirty="0" smtClean="0">
                <a:solidFill>
                  <a:schemeClr val="tx1"/>
                </a:solidFill>
                <a:effectLst/>
                <a:latin typeface="+mn-lt"/>
                <a:ea typeface="+mn-ea"/>
                <a:cs typeface="+mn-cs"/>
              </a:rPr>
              <a:t> cohort of</a:t>
            </a:r>
            <a:r>
              <a:rPr lang="en-US" sz="1200" kern="1200" dirty="0" smtClean="0">
                <a:solidFill>
                  <a:schemeClr val="tx1"/>
                </a:solidFill>
                <a:effectLst/>
                <a:latin typeface="+mn-lt"/>
                <a:ea typeface="+mn-ea"/>
                <a:cs typeface="+mn-cs"/>
              </a:rPr>
              <a:t>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youth.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Here you can see that during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and 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grades, students receive success coaching sessions on a monthly basis for at least 30 minutes, or more if needed. 10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graders in the program whose GPAs drop below a 2.5 receive success coaching sessions until they bring their grades up.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second column shows that mentoring takes effect when the Juntos Coordinator and/or state or local extension staff can manage strong partnerships and establish a list of volunteer mentors. It is advised that students who remain in the program during their 10</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11</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12</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years be matched with a mentor.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Mentors become a cheerleader and resource for the youth. A mentor’s relationship with youth is focused on academic success.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Interactions can take place during club time, at school, on program field trips, by phone or virtually. It is recommended that at least two interactions with youth be made a month.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Examples of mentors who have joined the program are school coaches, ESL teachers, members of church groups, and college students.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Just like Family Engagement and 4-H Clubs, this component will need the support of Extension (at all levels if possible), school administrators and community partners who are passionate about the impact that Juntos 4-H can have on their community and state.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E1B7EF0-148D-B042-AF3A-A0484078F544}" type="slidenum">
              <a:rPr lang="en-US" smtClean="0"/>
              <a:t>22</a:t>
            </a:fld>
            <a:endParaRPr lang="en-US" dirty="0"/>
          </a:p>
        </p:txBody>
      </p:sp>
    </p:spTree>
    <p:extLst>
      <p:ext uri="{BB962C8B-B14F-4D97-AF65-F5344CB8AC3E}">
        <p14:creationId xmlns:p14="http://schemas.microsoft.com/office/powerpoint/2010/main" val="839252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effectLst/>
              </a:rPr>
              <a:t>WHAT TO SAY:</a:t>
            </a:r>
          </a:p>
          <a:p>
            <a:endParaRPr lang="en-US" sz="1200" b="1" dirty="0" smtClean="0">
              <a:effectLst/>
            </a:endParaRPr>
          </a:p>
          <a:p>
            <a:r>
              <a:rPr lang="en-US" sz="1200" kern="1200" dirty="0" smtClean="0">
                <a:solidFill>
                  <a:schemeClr val="tx1"/>
                </a:solidFill>
                <a:effectLst/>
                <a:latin typeface="+mn-lt"/>
                <a:ea typeface="+mn-ea"/>
                <a:cs typeface="+mn-cs"/>
              </a:rPr>
              <a:t>Here is an ideal timeline for the first 2017 implementation of success coaching. This timeline coincides with the Family Engagement and 4-H Club timelines discussed in Modules 2 and 3.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Summer start-up: May - July:</a:t>
            </a:r>
            <a:r>
              <a:rPr lang="en-US" sz="1200" kern="1200" dirty="0" smtClean="0">
                <a:solidFill>
                  <a:schemeClr val="tx1"/>
                </a:solidFill>
                <a:effectLst/>
                <a:latin typeface="+mn-lt"/>
                <a:ea typeface="+mn-ea"/>
                <a:cs typeface="+mn-cs"/>
              </a:rPr>
              <a:t> During the summer, prior to the beginning of the program, take time to focus on building relationships with schools and partners. Identify volunteers with the skills and passion to work with this population, who have talents in areas that would interest the youth. Hire staff who will support the program implementation. If you are implementing all four components of Juntos 4-H, it is advised that you hire a full-time person. If part-time staff is the only option, make sure you create a plan for families and their school to meet and interact with all the staff hired or who are supporting the program.</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Plan for success coaching - Work with the school to develop a schedule for meeting with students and a communication plan for the school personnel.</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Fall implementation: August - December:</a:t>
            </a:r>
            <a:r>
              <a:rPr lang="en-US" sz="1200" kern="1200" dirty="0" smtClean="0">
                <a:solidFill>
                  <a:schemeClr val="tx1"/>
                </a:solidFill>
                <a:effectLst/>
                <a:latin typeface="+mn-lt"/>
                <a:ea typeface="+mn-ea"/>
                <a:cs typeface="+mn-cs"/>
              </a:rPr>
              <a:t> Success coaching should start after the last Family Workshop session. This means that the first success coaching session is likely to take place in October, depending on when the Juntos 4-H Family Workshop Series ends. It is recommended to schedule four to five sessions a day, with at least two days a week being spent on success coaching. This reflects a cohort of about 30 youth. Plan for the sessions to take 30 minutes or more. Each youth in the program should meet with their Success Coach at least once a month, or more if needed.</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Spring implementation: January - April:</a:t>
            </a:r>
            <a:r>
              <a:rPr lang="en-US" sz="1200" kern="1200" dirty="0" smtClean="0">
                <a:solidFill>
                  <a:schemeClr val="tx1"/>
                </a:solidFill>
                <a:effectLst/>
                <a:latin typeface="+mn-lt"/>
                <a:ea typeface="+mn-ea"/>
                <a:cs typeface="+mn-cs"/>
              </a:rPr>
              <a:t> Continue with the monthly sessions and slowly create opportunities for the youth to advocate for themselves as they reach out to teachers for help or with questions or requests. The</a:t>
            </a:r>
            <a:r>
              <a:rPr lang="en-US" sz="1200" kern="1200" baseline="0" dirty="0" smtClean="0">
                <a:solidFill>
                  <a:schemeClr val="tx1"/>
                </a:solidFill>
                <a:effectLst/>
                <a:latin typeface="+mn-lt"/>
                <a:ea typeface="+mn-ea"/>
                <a:cs typeface="+mn-cs"/>
              </a:rPr>
              <a:t> person who is success coaching will need to build strong relationships with teachers, counselors, data specialist and other in the school to better support the students. This person will also need to be able to engage with the students parents.</a:t>
            </a:r>
            <a:r>
              <a:rPr lang="en-US" sz="1200" kern="1200" dirty="0" smtClean="0">
                <a:solidFill>
                  <a:schemeClr val="tx1"/>
                </a:solidFill>
                <a:effectLst/>
                <a:latin typeface="+mn-lt"/>
                <a:ea typeface="+mn-ea"/>
                <a:cs typeface="+mn-cs"/>
              </a:rPr>
              <a:t> It may take a year or two for the youth to feel empowered enough to advocate for themselves and seek out resources when needed.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The following summer: May - July:</a:t>
            </a:r>
            <a:r>
              <a:rPr lang="en-US" sz="1200" kern="1200" dirty="0" smtClean="0">
                <a:solidFill>
                  <a:schemeClr val="tx1"/>
                </a:solidFill>
                <a:effectLst/>
                <a:latin typeface="+mn-lt"/>
                <a:ea typeface="+mn-ea"/>
                <a:cs typeface="+mn-cs"/>
              </a:rPr>
              <a:t> Take time to discuss the successes and challenges of year one with partners, 4-H agents, and staff. Focus on what’s next with your partners. Include a conversation on how to improve the success coaching schedule and communication. For example, what were the highlights of the success coaching? What can be improved by the program staff and school administration? Share impact stories of success coaching.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to Trainer:</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Provide a copy of this timeline to each participant. </a:t>
            </a:r>
            <a:endParaRPr lang="en-US" dirty="0" smtClean="0">
              <a:effectLst/>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23</a:t>
            </a:fld>
            <a:endParaRPr lang="en-US" dirty="0"/>
          </a:p>
        </p:txBody>
      </p:sp>
    </p:spTree>
    <p:extLst>
      <p:ext uri="{BB962C8B-B14F-4D97-AF65-F5344CB8AC3E}">
        <p14:creationId xmlns:p14="http://schemas.microsoft.com/office/powerpoint/2010/main" val="1925758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a:t>
            </a:r>
            <a:r>
              <a:rPr lang="en-US" sz="1200" b="1" kern="1200" baseline="0" dirty="0" smtClean="0">
                <a:solidFill>
                  <a:schemeClr val="tx1"/>
                </a:solidFill>
                <a:effectLst/>
                <a:latin typeface="+mn-lt"/>
                <a:ea typeface="+mn-ea"/>
                <a:cs typeface="+mn-cs"/>
              </a:rPr>
              <a:t> TO SAY:</a:t>
            </a:r>
          </a:p>
          <a:p>
            <a:endParaRPr lang="en-US" sz="1200" b="1"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is a list of must haves to ensure that success coaching is implemented successfully</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In success coaching:</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kern="1200" dirty="0" smtClean="0">
                <a:solidFill>
                  <a:schemeClr val="tx1"/>
                </a:solidFill>
                <a:effectLst/>
                <a:latin typeface="+mn-lt"/>
                <a:ea typeface="+mn-ea"/>
                <a:cs typeface="+mn-cs"/>
              </a:rPr>
              <a:t>Have staff who know what their role involves as a success coach, and who have access to resources within the school and community that can further support youth.</a:t>
            </a:r>
          </a:p>
          <a:p>
            <a:pPr marL="171450" lvl="0" indent="-171450">
              <a:buFont typeface="Arial" charset="0"/>
              <a:buChar char="•"/>
            </a:pPr>
            <a:r>
              <a:rPr lang="en-US" sz="1200" kern="1200" dirty="0" smtClean="0">
                <a:solidFill>
                  <a:schemeClr val="tx1"/>
                </a:solidFill>
                <a:effectLst/>
                <a:latin typeface="+mn-lt"/>
                <a:ea typeface="+mn-ea"/>
                <a:cs typeface="+mn-cs"/>
              </a:rPr>
              <a:t>Getting buy-in from parents is key, so make sure to introduce success coaching early on in the introduction of the program.</a:t>
            </a:r>
          </a:p>
          <a:p>
            <a:pPr marL="171450" lvl="0" indent="-171450">
              <a:buFont typeface="Arial" charset="0"/>
              <a:buChar char="•"/>
            </a:pPr>
            <a:r>
              <a:rPr lang="en-US" sz="1200" kern="1200" dirty="0" smtClean="0">
                <a:solidFill>
                  <a:schemeClr val="tx1"/>
                </a:solidFill>
                <a:effectLst/>
                <a:latin typeface="+mn-lt"/>
                <a:ea typeface="+mn-ea"/>
                <a:cs typeface="+mn-cs"/>
              </a:rPr>
              <a:t>Be certain that the school is clear about your role and supports the efforts of success coaching throughout the school year.</a:t>
            </a:r>
          </a:p>
          <a:p>
            <a:pPr marL="171450" lvl="0" indent="-171450">
              <a:buFont typeface="Arial" charset="0"/>
              <a:buChar char="•"/>
            </a:pPr>
            <a:r>
              <a:rPr lang="en-US" sz="1200" kern="1200" dirty="0" smtClean="0">
                <a:solidFill>
                  <a:schemeClr val="tx1"/>
                </a:solidFill>
                <a:effectLst/>
                <a:latin typeface="+mn-lt"/>
                <a:ea typeface="+mn-ea"/>
                <a:cs typeface="+mn-cs"/>
              </a:rPr>
              <a:t>Build strong relationships</a:t>
            </a:r>
            <a:r>
              <a:rPr lang="en-US" sz="1200" kern="1200" baseline="0" dirty="0" smtClean="0">
                <a:solidFill>
                  <a:schemeClr val="tx1"/>
                </a:solidFill>
                <a:effectLst/>
                <a:latin typeface="+mn-lt"/>
                <a:ea typeface="+mn-ea"/>
                <a:cs typeface="+mn-cs"/>
              </a:rPr>
              <a:t> with school personal by updating them on program progress. When possible make it a point to attend staff meetings to be informed and strength relationship all staff.  </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kern="1200" dirty="0" smtClean="0">
                <a:solidFill>
                  <a:schemeClr val="tx1"/>
                </a:solidFill>
                <a:effectLst/>
                <a:latin typeface="+mn-lt"/>
                <a:ea typeface="+mn-ea"/>
                <a:cs typeface="+mn-cs"/>
              </a:rPr>
              <a:t>Ensure that the school provides a space where success coaching can take place and staff can manage the work.</a:t>
            </a:r>
          </a:p>
          <a:p>
            <a:pPr marL="171450" lvl="0" indent="-171450">
              <a:buFont typeface="Arial" charset="0"/>
              <a:buChar char="•"/>
            </a:pPr>
            <a:r>
              <a:rPr lang="en-US" sz="1200" kern="1200" dirty="0" smtClean="0">
                <a:solidFill>
                  <a:schemeClr val="tx1"/>
                </a:solidFill>
                <a:effectLst/>
                <a:latin typeface="+mn-lt"/>
                <a:ea typeface="+mn-ea"/>
                <a:cs typeface="+mn-cs"/>
              </a:rPr>
              <a:t>The Success Coach must work to build a positive bond with both the youth and their parents, with a developed plan on how all three parties will work together to support academic success.  </a:t>
            </a:r>
          </a:p>
          <a:p>
            <a:pPr marL="171450" lvl="0" indent="-171450">
              <a:buFont typeface="Arial" charset="0"/>
              <a:buChar char="•"/>
            </a:pPr>
            <a:r>
              <a:rPr lang="en-US" sz="1200" kern="1200" dirty="0" smtClean="0">
                <a:solidFill>
                  <a:schemeClr val="tx1"/>
                </a:solidFill>
                <a:effectLst/>
                <a:latin typeface="+mn-lt"/>
                <a:ea typeface="+mn-ea"/>
                <a:cs typeface="+mn-cs"/>
              </a:rPr>
              <a:t>Be consistent with meetings and scheduling office hours at school. Following through with what you say is also essential, as it will create trust with students and parents. Make sure to always keep parents in the loop, and communicate with them on a consistent basis. </a:t>
            </a:r>
          </a:p>
          <a:p>
            <a:pPr marL="171450" indent="-171450">
              <a:buFont typeface="Arial" charset="0"/>
              <a:buChar char="•"/>
            </a:pPr>
            <a:r>
              <a:rPr lang="en-US" sz="1200" kern="1200" dirty="0" smtClean="0">
                <a:solidFill>
                  <a:schemeClr val="tx1"/>
                </a:solidFill>
                <a:effectLst/>
                <a:latin typeface="+mn-lt"/>
                <a:ea typeface="+mn-ea"/>
                <a:cs typeface="+mn-cs"/>
              </a:rPr>
              <a:t>Take the time to listen to youth before making any assumptions. </a:t>
            </a:r>
            <a:endParaRPr lang="en-US" b="0" dirty="0" smtClean="0">
              <a:effectLst/>
            </a:endParaRP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24</a:t>
            </a:fld>
            <a:endParaRPr lang="en-US" dirty="0"/>
          </a:p>
        </p:txBody>
      </p:sp>
    </p:spTree>
    <p:extLst>
      <p:ext uri="{BB962C8B-B14F-4D97-AF65-F5344CB8AC3E}">
        <p14:creationId xmlns:p14="http://schemas.microsoft.com/office/powerpoint/2010/main" val="313860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a:t>
            </a:r>
          </a:p>
          <a:p>
            <a:endParaRPr lang="en-US" dirty="0" smtClean="0">
              <a:effectLst/>
            </a:endParaRPr>
          </a:p>
          <a:p>
            <a:r>
              <a:rPr lang="en-US" sz="1200" kern="1200" dirty="0" smtClean="0">
                <a:solidFill>
                  <a:schemeClr val="tx1"/>
                </a:solidFill>
                <a:effectLst/>
                <a:latin typeface="+mn-lt"/>
                <a:ea typeface="+mn-ea"/>
                <a:cs typeface="+mn-cs"/>
              </a:rPr>
              <a:t> Here is a list of must haves for mentoring.</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 mentoring: </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kern="1200" dirty="0" smtClean="0">
                <a:solidFill>
                  <a:schemeClr val="tx1"/>
                </a:solidFill>
                <a:effectLst/>
                <a:latin typeface="+mn-lt"/>
                <a:ea typeface="+mn-ea"/>
                <a:cs typeface="+mn-cs"/>
              </a:rPr>
              <a:t>Trained volunteers: It’s recommended that training occurs at least twice a year, and valuable resources should be provided to mentors throughout the year. </a:t>
            </a:r>
          </a:p>
          <a:p>
            <a:pPr marL="171450" lvl="0" indent="-171450">
              <a:buFont typeface="Arial" charset="0"/>
              <a:buChar char="•"/>
            </a:pPr>
            <a:r>
              <a:rPr lang="en-US" sz="1200" kern="1200" dirty="0" smtClean="0">
                <a:solidFill>
                  <a:schemeClr val="tx1"/>
                </a:solidFill>
                <a:effectLst/>
                <a:latin typeface="+mn-lt"/>
                <a:ea typeface="+mn-ea"/>
                <a:cs typeface="+mn-cs"/>
              </a:rPr>
              <a:t>Initial face-to-face interactions: It’s important that mentees and mentors have a face-to-face meeting early in the relationship, as this will strengthen the bond between the mentee and mentor, which in turn will lead to successful mentoring. </a:t>
            </a:r>
          </a:p>
          <a:p>
            <a:pPr marL="171450" lvl="0" indent="-171450">
              <a:buFont typeface="Arial" charset="0"/>
              <a:buChar char="•"/>
            </a:pPr>
            <a:r>
              <a:rPr lang="en-US" sz="1200" kern="1200" dirty="0" smtClean="0">
                <a:solidFill>
                  <a:schemeClr val="tx1"/>
                </a:solidFill>
                <a:effectLst/>
                <a:latin typeface="+mn-lt"/>
                <a:ea typeface="+mn-ea"/>
                <a:cs typeface="+mn-cs"/>
              </a:rPr>
              <a:t>Mentee orientation: Mentees also need to go through an orientation so they understand mentoring and their responsibilities as mentees. This will help strengthen their commitment to the process. </a:t>
            </a:r>
          </a:p>
          <a:p>
            <a:pPr marL="171450" lvl="0" indent="-171450">
              <a:buFont typeface="Arial" charset="0"/>
              <a:buChar char="•"/>
            </a:pPr>
            <a:r>
              <a:rPr lang="en-US" sz="1200" kern="1200" dirty="0" smtClean="0">
                <a:solidFill>
                  <a:schemeClr val="tx1"/>
                </a:solidFill>
                <a:effectLst/>
                <a:latin typeface="+mn-lt"/>
                <a:ea typeface="+mn-ea"/>
                <a:cs typeface="+mn-cs"/>
              </a:rPr>
              <a:t>Making</a:t>
            </a:r>
            <a:r>
              <a:rPr lang="en-US" sz="1200" kern="1200" baseline="0" dirty="0" smtClean="0">
                <a:solidFill>
                  <a:schemeClr val="tx1"/>
                </a:solidFill>
                <a:effectLst/>
                <a:latin typeface="+mn-lt"/>
                <a:ea typeface="+mn-ea"/>
                <a:cs typeface="+mn-cs"/>
              </a:rPr>
              <a:t> sure that parents are informed of the mentor match, meet their student’s mentor and support their relationship as mentor and mentee</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kern="1200" dirty="0" smtClean="0">
                <a:solidFill>
                  <a:schemeClr val="tx1"/>
                </a:solidFill>
                <a:effectLst/>
                <a:latin typeface="+mn-lt"/>
                <a:ea typeface="+mn-ea"/>
                <a:cs typeface="+mn-cs"/>
              </a:rPr>
              <a:t>Intentional matches: Matches need to be intentional. A pre-matching system should be put in place to ensure that the youth and their mentor are matched based on commonalities and interests.</a:t>
            </a:r>
          </a:p>
          <a:p>
            <a:pPr marL="171450" lvl="0" indent="-171450">
              <a:buFont typeface="Arial" charset="0"/>
              <a:buChar char="•"/>
            </a:pPr>
            <a:r>
              <a:rPr lang="en-US" sz="1200" kern="1200" dirty="0" smtClean="0">
                <a:solidFill>
                  <a:schemeClr val="tx1"/>
                </a:solidFill>
                <a:effectLst/>
                <a:latin typeface="+mn-lt"/>
                <a:ea typeface="+mn-ea"/>
                <a:cs typeface="+mn-cs"/>
              </a:rPr>
              <a:t>Support from staff/adult leader: It’s important that every mentor is trained and guided throughout the year by the Coordinator or an adult leader. Providing mentors with resources and support will help strengthen the relationship. In addition, mentoring needs to be managed and overseen by an adult leader or program staff. </a:t>
            </a:r>
          </a:p>
          <a:p>
            <a:pPr marL="171450" lvl="0" indent="-171450">
              <a:buFont typeface="Arial" charset="0"/>
              <a:buChar cha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effectLst/>
                <a:latin typeface="+mn-lt"/>
                <a:ea typeface="+mn-ea"/>
                <a:cs typeface="+mn-cs"/>
              </a:rPr>
              <a:t>Let’s see what that timeline would look like. </a:t>
            </a:r>
          </a:p>
          <a:p>
            <a:pPr marL="171450" lvl="0" indent="-171450">
              <a:buFont typeface="Arial" charset="0"/>
              <a:buChar cha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25</a:t>
            </a:fld>
            <a:endParaRPr lang="en-US" dirty="0"/>
          </a:p>
        </p:txBody>
      </p:sp>
    </p:spTree>
    <p:extLst>
      <p:ext uri="{BB962C8B-B14F-4D97-AF65-F5344CB8AC3E}">
        <p14:creationId xmlns:p14="http://schemas.microsoft.com/office/powerpoint/2010/main" val="7105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effectLst/>
              </a:rPr>
              <a:t>WHAT TO SAY:</a:t>
            </a:r>
          </a:p>
          <a:p>
            <a:endParaRPr lang="en-US" sz="1200" b="1" dirty="0" smtClean="0">
              <a:effectLst/>
            </a:endParaRPr>
          </a:p>
          <a:p>
            <a:r>
              <a:rPr lang="en-US" sz="1200" kern="1200" dirty="0" smtClean="0">
                <a:solidFill>
                  <a:schemeClr val="tx1"/>
                </a:solidFill>
                <a:effectLst/>
                <a:latin typeface="+mn-lt"/>
                <a:ea typeface="+mn-ea"/>
                <a:cs typeface="+mn-cs"/>
              </a:rPr>
              <a:t>Here is an optional timeline for first year implementation when only mentoring, based on resources, can be implemented. This timeline coincides with the Family Engagement and 4-H Club timeline discussed in Modules 2 and 3.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Summer start-up: May - July:</a:t>
            </a:r>
            <a:r>
              <a:rPr lang="en-US" sz="1200" kern="1200" dirty="0" smtClean="0">
                <a:solidFill>
                  <a:schemeClr val="tx1"/>
                </a:solidFill>
                <a:effectLst/>
                <a:latin typeface="+mn-lt"/>
                <a:ea typeface="+mn-ea"/>
                <a:cs typeface="+mn-cs"/>
              </a:rPr>
              <a:t> During the summer prior to the beginning of the program, take time to focus on building relationships with schools and partners. Identify volunteers with the skills and passion to work with this population, and who have talents in areas that would interest the youth. Hire staff or give mentor management responsibilities to someone who believes in the vision for the program. Remember, if you are implementing all four components of Juntos 4-H, it is advised that you hire a full-time person. If part-time staff is the only option, make sure you create a plan for the families and school to meet and interact with all staff hired.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Make it a goal to train volunteer mentors before school starts so they can interact with youth and families before matching begins.  Be sure to work with the school to develop a process for volunteer mentors to be screened by the school if required.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Fall implementation: August - December:</a:t>
            </a:r>
            <a:r>
              <a:rPr lang="en-US" sz="1200" kern="1200" dirty="0" smtClean="0">
                <a:solidFill>
                  <a:schemeClr val="tx1"/>
                </a:solidFill>
                <a:effectLst/>
                <a:latin typeface="+mn-lt"/>
                <a:ea typeface="+mn-ea"/>
                <a:cs typeface="+mn-cs"/>
              </a:rPr>
              <a:t> Mentoring can start following the last Family Workshop session. A mentor and mentee matching event can take place in early fall, depending on when the Juntos 4-H Family Workshop Series ends. It is recommended that mentors make an effort to have face-to-face interactions at least twice a month. Club time is the most convenient time, but not the only time.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Spring implementation: January - April:</a:t>
            </a:r>
            <a:r>
              <a:rPr lang="en-US" sz="1200" kern="1200" dirty="0" smtClean="0">
                <a:solidFill>
                  <a:schemeClr val="tx1"/>
                </a:solidFill>
                <a:effectLst/>
                <a:latin typeface="+mn-lt"/>
                <a:ea typeface="+mn-ea"/>
                <a:cs typeface="+mn-cs"/>
              </a:rPr>
              <a:t> Continue with bi-monthly interactions and slowly create opportunities to encourage, empower, and support youth.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The following summer: May - July:</a:t>
            </a:r>
            <a:r>
              <a:rPr lang="en-US" sz="1200" kern="1200" dirty="0" smtClean="0">
                <a:solidFill>
                  <a:schemeClr val="tx1"/>
                </a:solidFill>
                <a:effectLst/>
                <a:latin typeface="+mn-lt"/>
                <a:ea typeface="+mn-ea"/>
                <a:cs typeface="+mn-cs"/>
              </a:rPr>
              <a:t> Take time to discuss the successes and challenges of year one with partners, 4-H agents, and staff. Focus on what’s next with your partners. Include a conversation on how to improve mentoring (i.e., what were the highlights from mentoring? What can be improved by both the program staff and school administration?). Share impact stories of mentoring.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may take a year two for all of the youth to be matched, but every effort should be made to match everyone. Mentors can choose to mentor more than one mentee and can meet with them as a group.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Note to Trainer:</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Provide a copy of this timeline to each participant.</a:t>
            </a:r>
            <a:r>
              <a:rPr lang="en-US" dirty="0" smtClean="0">
                <a:effectLst/>
              </a:rPr>
              <a:t> </a:t>
            </a:r>
          </a:p>
        </p:txBody>
      </p:sp>
      <p:sp>
        <p:nvSpPr>
          <p:cNvPr id="4" name="Slide Number Placeholder 3"/>
          <p:cNvSpPr>
            <a:spLocks noGrp="1"/>
          </p:cNvSpPr>
          <p:nvPr>
            <p:ph type="sldNum" sz="quarter" idx="10"/>
          </p:nvPr>
        </p:nvSpPr>
        <p:spPr/>
        <p:txBody>
          <a:bodyPr/>
          <a:lstStyle/>
          <a:p>
            <a:fld id="{5E1B7EF0-148D-B042-AF3A-A0484078F544}" type="slidenum">
              <a:rPr lang="en-US" smtClean="0"/>
              <a:t>26</a:t>
            </a:fld>
            <a:endParaRPr lang="en-US" dirty="0"/>
          </a:p>
        </p:txBody>
      </p:sp>
    </p:spTree>
    <p:extLst>
      <p:ext uri="{BB962C8B-B14F-4D97-AF65-F5344CB8AC3E}">
        <p14:creationId xmlns:p14="http://schemas.microsoft.com/office/powerpoint/2010/main" val="5570855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endParaRPr lang="en-US" dirty="0" smtClean="0">
              <a:effectLst/>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why should we follow this preferred model?  National high school drop-out rates show that starting at age 16, students start to drop out. For most students this puts them in 10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The purpose of introducing Juntos 4-H’ers to success coaching in the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and 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grades is to provide them and their families with an advocate who will walk with them through the transition from middle school to high school, and watch them settle into the new high school environment, while focusing on maintaining positive academic outcomes and behaviors that will lead to high school graduation and applying for higher education.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this model cannot be implemented due to a lack of resources, partnerships, and/or funds, the next option under this component would be to match youth with a volunteer mentor starting in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27</a:t>
            </a:fld>
            <a:endParaRPr lang="en-US" dirty="0"/>
          </a:p>
        </p:txBody>
      </p:sp>
    </p:spTree>
    <p:extLst>
      <p:ext uri="{BB962C8B-B14F-4D97-AF65-F5344CB8AC3E}">
        <p14:creationId xmlns:p14="http://schemas.microsoft.com/office/powerpoint/2010/main" val="2135642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WHAT TO SAY: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Implementing Juntos 4-H Success Coaching and Mentoring has potential costs to consider as you plan. </a:t>
            </a:r>
          </a:p>
        </p:txBody>
      </p:sp>
      <p:sp>
        <p:nvSpPr>
          <p:cNvPr id="4" name="Slide Number Placeholder 3"/>
          <p:cNvSpPr>
            <a:spLocks noGrp="1"/>
          </p:cNvSpPr>
          <p:nvPr>
            <p:ph type="sldNum" sz="quarter" idx="10"/>
          </p:nvPr>
        </p:nvSpPr>
        <p:spPr/>
        <p:txBody>
          <a:bodyPr/>
          <a:lstStyle/>
          <a:p>
            <a:fld id="{5E1B7EF0-148D-B042-AF3A-A0484078F544}" type="slidenum">
              <a:rPr lang="en-US" smtClean="0"/>
              <a:t>28</a:t>
            </a:fld>
            <a:endParaRPr lang="en-US" dirty="0"/>
          </a:p>
        </p:txBody>
      </p:sp>
    </p:spTree>
    <p:extLst>
      <p:ext uri="{BB962C8B-B14F-4D97-AF65-F5344CB8AC3E}">
        <p14:creationId xmlns:p14="http://schemas.microsoft.com/office/powerpoint/2010/main" val="961762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sym typeface="Helvetica Neue"/>
              </a:rPr>
              <a:t>WHAT</a:t>
            </a:r>
            <a:r>
              <a:rPr lang="en-US" sz="1200" b="1" kern="1200" baseline="0" dirty="0" smtClean="0">
                <a:solidFill>
                  <a:schemeClr val="tx1"/>
                </a:solidFill>
                <a:effectLst/>
                <a:latin typeface="+mn-lt"/>
                <a:ea typeface="+mn-ea"/>
                <a:cs typeface="+mn-cs"/>
                <a:sym typeface="Helvetica Neue"/>
              </a:rPr>
              <a:t> TO SAY: </a:t>
            </a:r>
          </a:p>
          <a:p>
            <a:pPr marL="0" marR="0" indent="0" defTabSz="457200" eaLnBrk="1" fontAlgn="auto" latinLnBrk="0" hangingPunct="1">
              <a:lnSpc>
                <a:spcPct val="117999"/>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sym typeface="Helvetica Neue"/>
            </a:endParaRPr>
          </a:p>
          <a:p>
            <a:r>
              <a:rPr lang="en-US" sz="1200" kern="1200" dirty="0" smtClean="0">
                <a:solidFill>
                  <a:schemeClr val="tx1"/>
                </a:solidFill>
                <a:effectLst/>
                <a:latin typeface="+mn-lt"/>
                <a:ea typeface="+mn-ea"/>
                <a:cs typeface="+mn-cs"/>
              </a:rPr>
              <a:t>This chart shows the list of costs of success coaching and mentoring when additional funds are available.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Let’s start by looking at the left hand column to see what the costs are when you do have funds for success coaching.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Ideally, when implementing success coaching, communities are able to invest in hiring a Coordinator, who during the first year of the program will spend a large portion of their time coaching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graders. In future years, this person would then go on to coaching both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and 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individuals who plan to coach youth should receive the Juntos 4-H Success Coaching training from the NCSU Juntos team.  It is highly advised that individuals managing mentoring have ongoing support from their own supervisors or Juntos 4-H Coordinators and 4-H agents.</a:t>
            </a:r>
          </a:p>
          <a:p>
            <a:r>
              <a:rPr lang="is-I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Though not required, snacks can either be purchased or donated to encourage youth to come to their success coaching visits.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is-IS" sz="1200" kern="1200" dirty="0" smtClean="0">
                <a:solidFill>
                  <a:schemeClr val="tx1"/>
                </a:solidFill>
                <a:effectLst/>
                <a:latin typeface="+mn-lt"/>
                <a:ea typeface="+mn-ea"/>
                <a:cs typeface="+mn-cs"/>
              </a:rPr>
              <a:t>Additionally, a laptop or tablet computer is needed to complete the success coaching forms to track a youth’s progress and help them acheive their academic goals.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let’s look at the right hand column to see what the costs are for mentoring 10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through 12</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students.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After the program has been established for two years, the first cohort of youth will have reached the 10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Rather than being coached, they will now receive a mentor who will offer guidance and support to help them be successful in their transition to high school graduation and beyond.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Managing a mentoring program is complicated and the costs will depend on the local resources available to help it be successful. The cost of mentoring also depends on how often the site decides mentoring will occur each month, the number of mentors who are recruited and trained, and how difficult it is to retain mentors in the program. Research shows that mentors who visit more frequently and for more than six months have a greater impact on the youth they mentor.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Program leaders who plan to lead mentoring at their site can receive additional training on Juntos 4-H Mentoring from the NCSU Juntos team.</a:t>
            </a:r>
          </a:p>
          <a:p>
            <a:r>
              <a:rPr lang="is-I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Though not required, snacks can either be purchased or donated to encourage mentors to paticipate in training events.</a:t>
            </a:r>
            <a:endParaRPr lang="en-U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29</a:t>
            </a:fld>
            <a:endParaRPr lang="en-US" dirty="0"/>
          </a:p>
        </p:txBody>
      </p:sp>
    </p:spTree>
    <p:extLst>
      <p:ext uri="{BB962C8B-B14F-4D97-AF65-F5344CB8AC3E}">
        <p14:creationId xmlns:p14="http://schemas.microsoft.com/office/powerpoint/2010/main" val="833230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important to remember that the success coaching and mentoring component may </a:t>
            </a:r>
            <a:r>
              <a:rPr lang="en-US" sz="1200" b="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be implemented without conducting both the Family Engagement and the 4-H Club components.</a:t>
            </a:r>
            <a:r>
              <a:rPr lang="en-US" dirty="0" smtClean="0">
                <a:effectLst/>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3</a:t>
            </a:fld>
            <a:endParaRPr lang="en-US" dirty="0"/>
          </a:p>
        </p:txBody>
      </p:sp>
    </p:spTree>
    <p:extLst>
      <p:ext uri="{BB962C8B-B14F-4D97-AF65-F5344CB8AC3E}">
        <p14:creationId xmlns:p14="http://schemas.microsoft.com/office/powerpoint/2010/main" val="17363814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sym typeface="Helvetica Neue"/>
              </a:rPr>
              <a:t>WHAT</a:t>
            </a:r>
            <a:r>
              <a:rPr lang="en-US" sz="1200" b="1" kern="1200" baseline="0" dirty="0" smtClean="0">
                <a:solidFill>
                  <a:schemeClr val="tx1"/>
                </a:solidFill>
                <a:effectLst/>
                <a:latin typeface="+mn-lt"/>
                <a:ea typeface="+mn-ea"/>
                <a:cs typeface="+mn-cs"/>
                <a:sym typeface="Helvetica Neue"/>
              </a:rPr>
              <a:t> TO SAY: </a:t>
            </a:r>
          </a:p>
          <a:p>
            <a:pPr marL="0" marR="0" indent="0" defTabSz="457200" eaLnBrk="1" fontAlgn="auto" latinLnBrk="0" hangingPunct="1">
              <a:lnSpc>
                <a:spcPct val="117999"/>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sym typeface="Helvetica Neue"/>
            </a:endParaRPr>
          </a:p>
          <a:p>
            <a:r>
              <a:rPr lang="en-US" sz="1200" kern="1200" dirty="0" smtClean="0">
                <a:solidFill>
                  <a:schemeClr val="tx1"/>
                </a:solidFill>
                <a:effectLst/>
                <a:latin typeface="+mn-lt"/>
                <a:ea typeface="+mn-ea"/>
                <a:cs typeface="+mn-cs"/>
              </a:rPr>
              <a:t>This chart shows what we suggest is done when there are no funds available for success coaching and/or mentoring.</a:t>
            </a:r>
          </a:p>
          <a:p>
            <a:r>
              <a:rPr lang="en-US" sz="1200" kern="1200" dirty="0" smtClean="0">
                <a:solidFill>
                  <a:schemeClr val="tx1"/>
                </a:solidFill>
                <a:effectLst/>
                <a:latin typeface="+mn-lt"/>
                <a:ea typeface="+mn-ea"/>
                <a:cs typeface="+mn-cs"/>
              </a:rPr>
              <a:t>When no additional funds are available, we suggest success coaching NOT be implemented. Instead we suggest that some mentoring be conducted by a 4-H professional or one of your partners with a handful of students who may be struggling academically or experiencing some other hardship. Managing a mentoring program is complicated and will depend on the local resources available to help it be successful.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said</a:t>
            </a:r>
            <a:r>
              <a:rPr lang="en-US" sz="1200" kern="1200" baseline="0" dirty="0" smtClean="0">
                <a:solidFill>
                  <a:schemeClr val="tx1"/>
                </a:solidFill>
                <a:effectLst/>
                <a:latin typeface="+mn-lt"/>
                <a:ea typeface="+mn-ea"/>
                <a:cs typeface="+mn-cs"/>
              </a:rPr>
              <a:t> previously, the </a:t>
            </a:r>
            <a:r>
              <a:rPr lang="en-US" sz="1200" kern="1200" dirty="0" smtClean="0">
                <a:solidFill>
                  <a:schemeClr val="tx1"/>
                </a:solidFill>
                <a:effectLst/>
                <a:latin typeface="+mn-lt"/>
                <a:ea typeface="+mn-ea"/>
                <a:cs typeface="+mn-cs"/>
              </a:rPr>
              <a:t>time a volunteer would need to spend managing a mentoring program depends on how often the site decides mentoring will occur each month, the number of mentors who are recruited and trained, and how difficult it is to retain mentors’ involvement in the program. Mentoring may need to be less frequent (e.g., once a month) and/or conducted as group mentoring (e.g., one mentor with two to five youth) if one-on-one mentoring is not feasible. Running a mentoring program works best if a volunteer already has a consistent time set aside to be able to manage the mentoring program and has some experience running a mentoring program.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individuals who plan to lead mentoring at their site can receive training on Juntos 4-H Mentoring from the NCSU Juntos team. It is highly advisable that individuals managing mentoring have ongoing support from their own supervisor or a Juntos 4-H Coordinator and 4-H agent.</a:t>
            </a:r>
          </a:p>
          <a:p>
            <a:r>
              <a:rPr lang="is-I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Although not required, snacks can either be purchased or donated to encourage mentors to paticipate in training events.</a:t>
            </a:r>
            <a:endParaRPr lang="en-US" sz="1200" kern="1200" dirty="0" smtClean="0">
              <a:solidFill>
                <a:schemeClr val="tx1"/>
              </a:solidFill>
              <a:effectLst/>
              <a:latin typeface="+mn-lt"/>
              <a:ea typeface="+mn-ea"/>
              <a:cs typeface="+mn-cs"/>
            </a:endParaRPr>
          </a:p>
          <a:p>
            <a:pPr marL="0" marR="0" indent="0" defTabSz="457200" eaLnBrk="1" fontAlgn="auto" latinLnBrk="0" hangingPunct="1">
              <a:lnSpc>
                <a:spcPct val="117999"/>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sym typeface="Helvetica Neue"/>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30</a:t>
            </a:fld>
            <a:endParaRPr lang="en-US" dirty="0"/>
          </a:p>
        </p:txBody>
      </p:sp>
    </p:spTree>
    <p:extLst>
      <p:ext uri="{BB962C8B-B14F-4D97-AF65-F5344CB8AC3E}">
        <p14:creationId xmlns:p14="http://schemas.microsoft.com/office/powerpoint/2010/main" val="932676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smtClean="0"/>
              <a:t>WHAT TO SAY: </a:t>
            </a:r>
          </a:p>
          <a:p>
            <a:endParaRPr lang="en-US" b="1" dirty="0" smtClean="0"/>
          </a:p>
          <a:p>
            <a:r>
              <a:rPr lang="en-US" sz="1200" kern="1200" dirty="0" smtClean="0">
                <a:solidFill>
                  <a:schemeClr val="tx1"/>
                </a:solidFill>
                <a:effectLst/>
                <a:latin typeface="+mn-lt"/>
                <a:ea typeface="+mn-ea"/>
                <a:cs typeface="+mn-cs"/>
              </a:rPr>
              <a:t>Let’s look at the sample breakdown of costs to run the program in North Carolina when funding is available to serve 30 youth. </a:t>
            </a:r>
            <a:endParaRPr lang="en-US" b="0" dirty="0"/>
          </a:p>
        </p:txBody>
      </p:sp>
      <p:sp>
        <p:nvSpPr>
          <p:cNvPr id="4" name="Slide Number Placeholder 3"/>
          <p:cNvSpPr>
            <a:spLocks noGrp="1"/>
          </p:cNvSpPr>
          <p:nvPr>
            <p:ph type="sldNum" sz="quarter" idx="10"/>
          </p:nvPr>
        </p:nvSpPr>
        <p:spPr/>
        <p:txBody>
          <a:bodyPr/>
          <a:lstStyle/>
          <a:p>
            <a:fld id="{5E1B7EF0-148D-B042-AF3A-A0484078F544}" type="slidenum">
              <a:rPr lang="en-US" smtClean="0"/>
              <a:t>31</a:t>
            </a:fld>
            <a:endParaRPr lang="en-US" dirty="0"/>
          </a:p>
        </p:txBody>
      </p:sp>
    </p:spTree>
    <p:extLst>
      <p:ext uri="{BB962C8B-B14F-4D97-AF65-F5344CB8AC3E}">
        <p14:creationId xmlns:p14="http://schemas.microsoft.com/office/powerpoint/2010/main" val="484951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WHAT TO SAY: </a:t>
            </a:r>
          </a:p>
          <a:p>
            <a:pPr lvl="0"/>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171450" lvl="0" indent="-171450">
              <a:buFont typeface="Arial" charset="0"/>
              <a:buChar char="•"/>
            </a:pPr>
            <a:r>
              <a:rPr lang="en-US" sz="1200" kern="1200" dirty="0" smtClean="0">
                <a:solidFill>
                  <a:schemeClr val="tx1"/>
                </a:solidFill>
                <a:effectLst/>
                <a:latin typeface="+mn-lt"/>
                <a:ea typeface="+mn-ea"/>
                <a:cs typeface="+mn-cs"/>
              </a:rPr>
              <a:t>The salary for a bilingual Juntos 4-H Coordinator is written into the grant when implementing all four components. The size of the youth group will determine whether a full- or part-time person should be hired. A large portion of their time will be expended in success coaching the participating youth.</a:t>
            </a:r>
          </a:p>
          <a:p>
            <a:pPr marL="171450" lvl="0" indent="-171450">
              <a:buFont typeface="Arial" charset="0"/>
              <a:buChar char="•"/>
            </a:pPr>
            <a:r>
              <a:rPr lang="en-US" sz="1200" kern="1200" dirty="0" smtClean="0">
                <a:solidFill>
                  <a:schemeClr val="tx1"/>
                </a:solidFill>
                <a:effectLst/>
                <a:latin typeface="+mn-lt"/>
                <a:ea typeface="+mn-ea"/>
                <a:cs typeface="+mn-cs"/>
              </a:rPr>
              <a:t>The total cost on this chart covers Success</a:t>
            </a:r>
            <a:r>
              <a:rPr lang="en-US" sz="1200" kern="1200" baseline="0" dirty="0" smtClean="0">
                <a:solidFill>
                  <a:schemeClr val="tx1"/>
                </a:solidFill>
                <a:effectLst/>
                <a:latin typeface="+mn-lt"/>
                <a:ea typeface="+mn-ea"/>
                <a:cs typeface="+mn-cs"/>
              </a:rPr>
              <a:t> Coaching hours. </a:t>
            </a:r>
            <a:r>
              <a:rPr lang="en-US" sz="1200" kern="1200" dirty="0" smtClean="0">
                <a:solidFill>
                  <a:schemeClr val="tx1"/>
                </a:solidFill>
                <a:effectLst/>
                <a:latin typeface="+mn-lt"/>
                <a:ea typeface="+mn-ea"/>
                <a:cs typeface="+mn-cs"/>
              </a:rPr>
              <a:t>Training to be certified as a Juntos 4-H Success Coach costs $675 per person and includes ongoing TA/support to implement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for one year.</a:t>
            </a:r>
          </a:p>
          <a:p>
            <a:pPr marL="171450" lvl="0" indent="-171450">
              <a:buFont typeface="Arial" charset="0"/>
              <a:buChar char="•"/>
            </a:pPr>
            <a:r>
              <a:rPr lang="en-US" sz="1200" kern="1200" dirty="0" smtClean="0">
                <a:solidFill>
                  <a:schemeClr val="tx1"/>
                </a:solidFill>
                <a:effectLst/>
                <a:latin typeface="+mn-lt"/>
                <a:ea typeface="+mn-ea"/>
                <a:cs typeface="+mn-cs"/>
              </a:rPr>
              <a:t>Supplies and snacks needed for a complete year of service is approximately $20 per student. </a:t>
            </a:r>
          </a:p>
          <a:p>
            <a:pPr marL="171450" lvl="0" indent="-171450">
              <a:buFont typeface="Arial" charset="0"/>
              <a:buChar char="•"/>
            </a:pPr>
            <a:r>
              <a:rPr lang="en-US" sz="1200" kern="1200" dirty="0" smtClean="0">
                <a:solidFill>
                  <a:schemeClr val="tx1"/>
                </a:solidFill>
                <a:effectLst/>
                <a:latin typeface="+mn-lt"/>
                <a:ea typeface="+mn-ea"/>
                <a:cs typeface="+mn-cs"/>
              </a:rPr>
              <a:t>If funds are available, we suggest purchasing a laptop for the Coordinator to use during success coaching visits.</a:t>
            </a:r>
          </a:p>
          <a:p>
            <a:pPr marL="171450" lvl="0" indent="-171450">
              <a:buFont typeface="Arial" charset="0"/>
              <a:buChar char="•"/>
            </a:pPr>
            <a:r>
              <a:rPr lang="en-US" sz="1200" kern="1200" dirty="0" smtClean="0">
                <a:solidFill>
                  <a:schemeClr val="tx1"/>
                </a:solidFill>
                <a:effectLst/>
                <a:latin typeface="+mn-lt"/>
                <a:ea typeface="+mn-ea"/>
                <a:cs typeface="+mn-cs"/>
              </a:rPr>
              <a:t>You might also consider adding a small transportation budget for staff travel for training.</a:t>
            </a:r>
          </a:p>
          <a:p>
            <a:pPr marL="171450" indent="-171450">
              <a:buFont typeface="Arial" charset="0"/>
              <a:buChar char="•"/>
            </a:pPr>
            <a:r>
              <a:rPr lang="en-US" sz="1200" kern="1200" dirty="0" smtClean="0">
                <a:solidFill>
                  <a:schemeClr val="tx1"/>
                </a:solidFill>
                <a:effectLst/>
                <a:latin typeface="+mn-lt"/>
                <a:ea typeface="+mn-ea"/>
                <a:cs typeface="+mn-cs"/>
              </a:rPr>
              <a:t>Additionally, if funding is available, you might decide to provide a small incentive (e.g., gift cards, awards, small gifts) to mentors in the program.</a:t>
            </a:r>
            <a:r>
              <a:rPr lang="en-US" dirty="0" smtClean="0">
                <a:effectLst/>
              </a:rPr>
              <a:t> </a:t>
            </a:r>
            <a:endParaRPr lang="en-US" b="0" dirty="0" smtClean="0">
              <a:effectLst/>
            </a:endParaRPr>
          </a:p>
          <a:p>
            <a:pPr marL="0" marR="0" indent="0" defTabSz="457200" eaLnBrk="1" fontAlgn="auto" latinLnBrk="0" hangingPunct="1">
              <a:lnSpc>
                <a:spcPct val="117999"/>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sym typeface="Helvetica Neue"/>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32</a:t>
            </a:fld>
            <a:endParaRPr lang="en-US" dirty="0"/>
          </a:p>
        </p:txBody>
      </p:sp>
    </p:spTree>
    <p:extLst>
      <p:ext uri="{BB962C8B-B14F-4D97-AF65-F5344CB8AC3E}">
        <p14:creationId xmlns:p14="http://schemas.microsoft.com/office/powerpoint/2010/main" val="16617874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a:t>
            </a:r>
            <a:r>
              <a:rPr lang="en-US" sz="1200" b="1" kern="1200" baseline="0" dirty="0" smtClean="0">
                <a:solidFill>
                  <a:schemeClr val="tx1"/>
                </a:solidFill>
                <a:effectLst/>
                <a:latin typeface="+mn-lt"/>
                <a:ea typeface="+mn-ea"/>
                <a:cs typeface="+mn-cs"/>
              </a:rPr>
              <a:t> TO SAY:</a:t>
            </a:r>
          </a:p>
          <a:p>
            <a:endParaRPr lang="en-US" sz="1200" b="1"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learn how success coaching and mentoring are implemented.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Remember that </a:t>
            </a:r>
            <a:r>
              <a:rPr lang="en-US" sz="1200" kern="1200" dirty="0" smtClean="0">
                <a:solidFill>
                  <a:schemeClr val="tx1"/>
                </a:solidFill>
                <a:effectLst/>
                <a:latin typeface="+mn-lt"/>
                <a:ea typeface="+mn-ea"/>
                <a:cs typeface="+mn-cs"/>
              </a:rPr>
              <a:t>by </a:t>
            </a: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time </a:t>
            </a:r>
            <a:r>
              <a:rPr lang="en-US" sz="1200" kern="1200" dirty="0" smtClean="0">
                <a:solidFill>
                  <a:schemeClr val="tx1"/>
                </a:solidFill>
                <a:effectLst/>
                <a:latin typeface="+mn-lt"/>
                <a:ea typeface="+mn-ea"/>
                <a:cs typeface="+mn-cs"/>
              </a:rPr>
              <a:t>this component starts, you’ve already led a group of families through the Family Workshops and are starting or have started Juntos 4-H Clubs. You have also established a base relationship with both schools and families. If you are following the preferred model, you are now starting success coaching and have at least two years to build on a mentoring program.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Let’s look at success coaching first.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33</a:t>
            </a:fld>
            <a:endParaRPr lang="en-US" dirty="0"/>
          </a:p>
        </p:txBody>
      </p:sp>
    </p:spTree>
    <p:extLst>
      <p:ext uri="{BB962C8B-B14F-4D97-AF65-F5344CB8AC3E}">
        <p14:creationId xmlns:p14="http://schemas.microsoft.com/office/powerpoint/2010/main" val="3458074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WHAT TO SAY: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first talk about success coaching by covering the following points. </a:t>
            </a:r>
          </a:p>
          <a:p>
            <a:r>
              <a:rPr lang="en-US" sz="1200" kern="1200" dirty="0" smtClean="0">
                <a:solidFill>
                  <a:schemeClr val="tx1"/>
                </a:solidFill>
                <a:effectLst/>
                <a:latin typeface="+mn-lt"/>
                <a:ea typeface="+mn-ea"/>
                <a:cs typeface="+mn-cs"/>
              </a:rPr>
              <a:t> </a:t>
            </a:r>
          </a:p>
          <a:p>
            <a:pPr marL="171450" lvl="0" indent="-171450">
              <a:buFont typeface="Arial" charset="0"/>
              <a:buChar char="•"/>
            </a:pPr>
            <a:r>
              <a:rPr lang="en-US" sz="1200" kern="1200" dirty="0" smtClean="0">
                <a:solidFill>
                  <a:schemeClr val="tx1"/>
                </a:solidFill>
                <a:effectLst/>
                <a:latin typeface="+mn-lt"/>
                <a:ea typeface="+mn-ea"/>
                <a:cs typeface="+mn-cs"/>
              </a:rPr>
              <a:t>What is the main role of the Juntos 4-H Coordinator who will be success coaching?</a:t>
            </a:r>
          </a:p>
          <a:p>
            <a:pPr marL="171450" lvl="0" indent="-171450">
              <a:buFont typeface="Arial" charset="0"/>
              <a:buChar char="•"/>
            </a:pPr>
            <a:r>
              <a:rPr lang="en-US" sz="1200" kern="1200" dirty="0" smtClean="0">
                <a:solidFill>
                  <a:schemeClr val="tx1"/>
                </a:solidFill>
                <a:effectLst/>
                <a:latin typeface="+mn-lt"/>
                <a:ea typeface="+mn-ea"/>
                <a:cs typeface="+mn-cs"/>
              </a:rPr>
              <a:t>What does it take to implement success coaching?</a:t>
            </a:r>
          </a:p>
          <a:p>
            <a:pPr marL="171450" lvl="0" indent="-171450">
              <a:buFont typeface="Arial" charset="0"/>
              <a:buChar char="•"/>
            </a:pPr>
            <a:r>
              <a:rPr lang="en-US" sz="1200" kern="1200" dirty="0" smtClean="0">
                <a:solidFill>
                  <a:schemeClr val="tx1"/>
                </a:solidFill>
                <a:effectLst/>
                <a:latin typeface="+mn-lt"/>
                <a:ea typeface="+mn-ea"/>
                <a:cs typeface="+mn-cs"/>
              </a:rPr>
              <a:t>How does the person who is success coaching document each meeting with the youth?</a:t>
            </a:r>
          </a:p>
          <a:p>
            <a:pPr marL="171450" lvl="0" indent="-171450">
              <a:buFont typeface="Arial" charset="0"/>
              <a:buChar char="•"/>
            </a:pPr>
            <a:r>
              <a:rPr lang="en-US" sz="1200" kern="1200" dirty="0" smtClean="0">
                <a:solidFill>
                  <a:schemeClr val="tx1"/>
                </a:solidFill>
                <a:effectLst/>
                <a:latin typeface="+mn-lt"/>
                <a:ea typeface="+mn-ea"/>
                <a:cs typeface="+mn-cs"/>
              </a:rPr>
              <a:t>What is the list of must haves when implementing success coaching? </a:t>
            </a:r>
          </a:p>
          <a:p>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34</a:t>
            </a:fld>
            <a:endParaRPr lang="en-US" dirty="0"/>
          </a:p>
        </p:txBody>
      </p:sp>
    </p:spTree>
    <p:extLst>
      <p:ext uri="{BB962C8B-B14F-4D97-AF65-F5344CB8AC3E}">
        <p14:creationId xmlns:p14="http://schemas.microsoft.com/office/powerpoint/2010/main" val="9899043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Tx/>
              <a:buNone/>
            </a:pPr>
            <a:r>
              <a:rPr lang="en-US" sz="1200" b="1" kern="1200" dirty="0" smtClean="0">
                <a:solidFill>
                  <a:schemeClr val="tx1"/>
                </a:solidFill>
                <a:effectLst/>
                <a:latin typeface="+mn-lt"/>
                <a:ea typeface="+mn-ea"/>
                <a:cs typeface="+mn-cs"/>
              </a:rPr>
              <a:t>WHAT TO SAY </a:t>
            </a:r>
          </a:p>
          <a:p>
            <a:endParaRPr lang="en-US" dirty="0" smtClean="0"/>
          </a:p>
          <a:p>
            <a:r>
              <a:rPr lang="en-US" sz="1200" kern="1200" dirty="0" smtClean="0">
                <a:solidFill>
                  <a:schemeClr val="tx1"/>
                </a:solidFill>
                <a:effectLst/>
                <a:latin typeface="+mn-lt"/>
                <a:ea typeface="+mn-ea"/>
                <a:cs typeface="+mn-cs"/>
              </a:rPr>
              <a:t>It is very important that all partners, especially schools, parents and youth, understand the sole purpose of implementing success coaching in Juntos 4-H.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They should all be clear that success coaching provides youth with a trusted</a:t>
            </a:r>
            <a:r>
              <a:rPr lang="en-US" sz="1200" kern="1200" baseline="0" dirty="0" smtClean="0">
                <a:solidFill>
                  <a:schemeClr val="tx1"/>
                </a:solidFill>
                <a:effectLst/>
                <a:latin typeface="+mn-lt"/>
                <a:ea typeface="+mn-ea"/>
                <a:cs typeface="+mn-cs"/>
              </a:rPr>
              <a:t> support person </a:t>
            </a:r>
            <a:r>
              <a:rPr lang="en-US" sz="1200" kern="1200" dirty="0" smtClean="0">
                <a:solidFill>
                  <a:schemeClr val="tx1"/>
                </a:solidFill>
                <a:effectLst/>
                <a:latin typeface="+mn-lt"/>
                <a:ea typeface="+mn-ea"/>
                <a:cs typeface="+mn-cs"/>
              </a:rPr>
              <a:t>who is focused on their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academic progress. Success coaching is not a counseling session, time to hang out, or a chance to get out of class; it is time used to discuss with youth their academic progress, and together with the Program Coordinator, come up with action steps to support any area of the youth’s academics that need improvement. </a:t>
            </a: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35</a:t>
            </a:fld>
            <a:endParaRPr lang="en-US" dirty="0"/>
          </a:p>
        </p:txBody>
      </p:sp>
    </p:spTree>
    <p:extLst>
      <p:ext uri="{BB962C8B-B14F-4D97-AF65-F5344CB8AC3E}">
        <p14:creationId xmlns:p14="http://schemas.microsoft.com/office/powerpoint/2010/main" val="4032023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WHAT TO SAY: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Having a consistent Juntos 4-H Coordinator to oversee the program and be responsible for success coaching leads this component to greater success, and also provides a face of trust for each component. The best scenario is when the Coordinator is part of the recruitment process and gets to know the school and families before the success coaching even starts. This allows him/her to not only develop relationships with the families and school, but also to set the stage for what success coaching will be like when the sessions begin.  If this process is not possible due to hiring delays or other circumstances, it is important that the person who did start the partnership with the school, the recruitment process, etc</a:t>
            </a:r>
            <a:r>
              <a:rPr lang="is-IS" sz="1200" kern="1200" dirty="0" smtClean="0">
                <a:solidFill>
                  <a:schemeClr val="tx1"/>
                </a:solidFill>
                <a:effectLst/>
                <a:latin typeface="+mn-lt"/>
                <a:ea typeface="+mn-ea"/>
                <a:cs typeface="+mn-cs"/>
              </a:rPr>
              <a:t>. is able to introduce the person who will be success coaching and ensure that both the school and families are accepting of the person‘s role and contact with the youth.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Once school starts, it’s good practice to ask the principal to allow the person implementing the success coaching to present themselves and their role during a staff meeting. If this is not possible, ask the principal to introduce the person by email and ask permission for the person to email staff. The email should include a formal introduction to the person, the program, and their role in the success coaching.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the last family session, make sure to remind students that along with the start of the 4-H Club you will also start success coaching meetings with the youth. Remind them of the purpose and process you will follow to meet with the youth. If someone who the families do not know will be doing the success coaching, this is the time to present them to the group. Have them introduce themselves and describe their excitement and goals for success coaching the youth.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36</a:t>
            </a:fld>
            <a:endParaRPr lang="en-US" dirty="0"/>
          </a:p>
        </p:txBody>
      </p:sp>
    </p:spTree>
    <p:extLst>
      <p:ext uri="{BB962C8B-B14F-4D97-AF65-F5344CB8AC3E}">
        <p14:creationId xmlns:p14="http://schemas.microsoft.com/office/powerpoint/2010/main" val="389937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WHAT TO SAY: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the role of the person who will be success coaching to figure</a:t>
            </a:r>
            <a:r>
              <a:rPr lang="en-US" sz="1200" kern="1200" baseline="0" dirty="0" smtClean="0">
                <a:solidFill>
                  <a:schemeClr val="tx1"/>
                </a:solidFill>
                <a:effectLst/>
                <a:latin typeface="+mn-lt"/>
                <a:ea typeface="+mn-ea"/>
                <a:cs typeface="+mn-cs"/>
              </a:rPr>
              <a:t> out with school administration and teachers </a:t>
            </a:r>
            <a:r>
              <a:rPr lang="en-US" sz="1200" kern="1200" dirty="0" smtClean="0">
                <a:solidFill>
                  <a:schemeClr val="tx1"/>
                </a:solidFill>
                <a:effectLst/>
                <a:latin typeface="+mn-lt"/>
                <a:ea typeface="+mn-ea"/>
                <a:cs typeface="+mn-cs"/>
              </a:rPr>
              <a:t>the best time (i.e., before, during, or after school) for them to meet with students.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Example schedule</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Meeting students during their lunch time or elective periods.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Juntos 4-H Coordinator needs to work with school staff, administrators, and students to set schedules that are the best fit for the students and school system. It is important to note that each site may look different, and that some schools may be more flexible than others.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 examples may be:</a:t>
            </a:r>
          </a:p>
          <a:p>
            <a:r>
              <a:rPr lang="en-US" sz="1200" kern="1200" dirty="0" smtClean="0">
                <a:solidFill>
                  <a:schemeClr val="tx1"/>
                </a:solidFill>
                <a:effectLst/>
                <a:latin typeface="+mn-lt"/>
                <a:ea typeface="+mn-ea"/>
                <a:cs typeface="+mn-cs"/>
              </a:rPr>
              <a:t> </a:t>
            </a:r>
          </a:p>
          <a:p>
            <a:pPr marL="171450" lvl="0" indent="-171450">
              <a:buFont typeface="Arial" charset="0"/>
              <a:buChar char="•"/>
            </a:pPr>
            <a:r>
              <a:rPr lang="en-US" sz="1200" kern="1200" dirty="0" smtClean="0">
                <a:solidFill>
                  <a:schemeClr val="tx1"/>
                </a:solidFill>
                <a:effectLst/>
                <a:latin typeface="+mn-lt"/>
                <a:ea typeface="+mn-ea"/>
                <a:cs typeface="+mn-cs"/>
              </a:rPr>
              <a:t>Meet students depending on their lunch schedules. </a:t>
            </a:r>
          </a:p>
          <a:p>
            <a:pPr marL="171450" lvl="0" indent="-171450">
              <a:buFont typeface="Arial" charset="0"/>
              <a:buChar char="•"/>
            </a:pPr>
            <a:r>
              <a:rPr lang="en-US" sz="1200" kern="1200" dirty="0" smtClean="0">
                <a:solidFill>
                  <a:schemeClr val="tx1"/>
                </a:solidFill>
                <a:effectLst/>
                <a:latin typeface="+mn-lt"/>
                <a:ea typeface="+mn-ea"/>
                <a:cs typeface="+mn-cs"/>
              </a:rPr>
              <a:t>Meet students depending on their A/B schedule and electives.</a:t>
            </a:r>
          </a:p>
          <a:p>
            <a:pPr marL="171450" lvl="0" indent="-171450">
              <a:buFont typeface="Arial" charset="0"/>
              <a:buChar char="•"/>
            </a:pPr>
            <a:r>
              <a:rPr lang="en-US" sz="1200" kern="1200" dirty="0" smtClean="0">
                <a:solidFill>
                  <a:schemeClr val="tx1"/>
                </a:solidFill>
                <a:effectLst/>
                <a:latin typeface="+mn-lt"/>
                <a:ea typeface="+mn-ea"/>
                <a:cs typeface="+mn-cs"/>
              </a:rPr>
              <a:t>Meet students after school. </a:t>
            </a:r>
          </a:p>
          <a:p>
            <a:pPr marL="171450" lvl="0" indent="-171450">
              <a:buFont typeface="Arial" charset="0"/>
              <a:buChar char="•"/>
            </a:pPr>
            <a:r>
              <a:rPr lang="en-US" sz="1200" kern="1200" dirty="0" smtClean="0">
                <a:solidFill>
                  <a:schemeClr val="tx1"/>
                </a:solidFill>
                <a:effectLst/>
                <a:latin typeface="+mn-lt"/>
                <a:ea typeface="+mn-ea"/>
                <a:cs typeface="+mn-cs"/>
              </a:rPr>
              <a:t>Meet student athletes on game days as they have free time before preparing for their game.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Strategies to help set the stage for the first meeting:</a:t>
            </a:r>
          </a:p>
          <a:p>
            <a:r>
              <a:rPr lang="en-US" sz="1200" kern="1200" dirty="0" smtClean="0">
                <a:solidFill>
                  <a:schemeClr val="tx1"/>
                </a:solidFill>
                <a:effectLst/>
                <a:latin typeface="+mn-lt"/>
                <a:ea typeface="+mn-ea"/>
                <a:cs typeface="+mn-cs"/>
              </a:rPr>
              <a:t> </a:t>
            </a:r>
          </a:p>
          <a:p>
            <a:pPr marL="171450" lvl="0" indent="-171450">
              <a:buFont typeface="Arial" charset="0"/>
              <a:buChar char="•"/>
            </a:pPr>
            <a:r>
              <a:rPr lang="en-US" sz="1200" kern="1200" dirty="0" smtClean="0">
                <a:solidFill>
                  <a:schemeClr val="tx1"/>
                </a:solidFill>
                <a:effectLst/>
                <a:latin typeface="+mn-lt"/>
                <a:ea typeface="+mn-ea"/>
                <a:cs typeface="+mn-cs"/>
              </a:rPr>
              <a:t>Secure a time and location. </a:t>
            </a:r>
          </a:p>
          <a:p>
            <a:pPr marL="171450" lvl="0" indent="-171450">
              <a:buFont typeface="Arial" charset="0"/>
              <a:buChar char="•"/>
            </a:pPr>
            <a:r>
              <a:rPr lang="en-US" sz="1200" kern="1200" dirty="0" smtClean="0">
                <a:solidFill>
                  <a:schemeClr val="tx1"/>
                </a:solidFill>
                <a:effectLst/>
                <a:latin typeface="+mn-lt"/>
                <a:ea typeface="+mn-ea"/>
                <a:cs typeface="+mn-cs"/>
              </a:rPr>
              <a:t>Explain the roles and expectations of the student and the success coach. </a:t>
            </a:r>
          </a:p>
          <a:p>
            <a:pPr marL="171450" lvl="0" indent="-171450">
              <a:buFont typeface="Arial" charset="0"/>
              <a:buChar char="•"/>
            </a:pPr>
            <a:r>
              <a:rPr lang="en-US" sz="1200" kern="1200" dirty="0" smtClean="0">
                <a:solidFill>
                  <a:schemeClr val="tx1"/>
                </a:solidFill>
                <a:effectLst/>
                <a:latin typeface="+mn-lt"/>
                <a:ea typeface="+mn-ea"/>
                <a:cs typeface="+mn-cs"/>
              </a:rPr>
              <a:t>Gather prior academic records to help the student develop appropriate goals for the year.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Once the youth and Success Coach are familiar with each other, the session will be more focused and goal-driven. Our experience has shown</a:t>
            </a:r>
            <a:r>
              <a:rPr lang="en-US" sz="1200" kern="1200" baseline="0" dirty="0" smtClean="0">
                <a:solidFill>
                  <a:schemeClr val="tx1"/>
                </a:solidFill>
                <a:effectLst/>
                <a:latin typeface="+mn-lt"/>
                <a:ea typeface="+mn-ea"/>
                <a:cs typeface="+mn-cs"/>
              </a:rPr>
              <a:t> that t</a:t>
            </a:r>
            <a:r>
              <a:rPr lang="en-US" sz="1200" kern="1200" dirty="0" smtClean="0">
                <a:solidFill>
                  <a:schemeClr val="tx1"/>
                </a:solidFill>
                <a:effectLst/>
                <a:latin typeface="+mn-lt"/>
                <a:ea typeface="+mn-ea"/>
                <a:cs typeface="+mn-cs"/>
              </a:rPr>
              <a:t>ailoring these sessions</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o the youth’s needs, provides a personal touch that encourages</a:t>
            </a:r>
            <a:r>
              <a:rPr lang="en-US" sz="1200" kern="1200" baseline="0" dirty="0" smtClean="0">
                <a:solidFill>
                  <a:schemeClr val="tx1"/>
                </a:solidFill>
                <a:effectLst/>
                <a:latin typeface="+mn-lt"/>
                <a:ea typeface="+mn-ea"/>
                <a:cs typeface="+mn-cs"/>
              </a:rPr>
              <a:t> the academic</a:t>
            </a:r>
            <a:r>
              <a:rPr lang="en-US" sz="1200" kern="1200" dirty="0" smtClean="0">
                <a:solidFill>
                  <a:schemeClr val="tx1"/>
                </a:solidFill>
                <a:effectLst/>
                <a:latin typeface="+mn-lt"/>
                <a:ea typeface="+mn-ea"/>
                <a:cs typeface="+mn-cs"/>
              </a:rPr>
              <a:t> growth of the student.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37</a:t>
            </a:fld>
            <a:endParaRPr lang="en-US" dirty="0"/>
          </a:p>
        </p:txBody>
      </p:sp>
    </p:spTree>
    <p:extLst>
      <p:ext uri="{BB962C8B-B14F-4D97-AF65-F5344CB8AC3E}">
        <p14:creationId xmlns:p14="http://schemas.microsoft.com/office/powerpoint/2010/main" val="10842869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WHAT TO SAY: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following slides discusses</a:t>
            </a:r>
            <a:r>
              <a:rPr lang="en-US" sz="1200" kern="1200" baseline="0" dirty="0" smtClean="0">
                <a:solidFill>
                  <a:schemeClr val="tx1"/>
                </a:solidFill>
                <a:effectLst/>
                <a:latin typeface="+mn-lt"/>
                <a:ea typeface="+mn-ea"/>
                <a:cs typeface="+mn-cs"/>
              </a:rPr>
              <a:t> what the program’s Success Coaching Monitoring Form captures t</a:t>
            </a:r>
            <a:r>
              <a:rPr lang="en-US" sz="1200" kern="1200" dirty="0" smtClean="0">
                <a:solidFill>
                  <a:schemeClr val="tx1"/>
                </a:solidFill>
                <a:effectLst/>
                <a:latin typeface="+mn-lt"/>
                <a:ea typeface="+mn-ea"/>
                <a:cs typeface="+mn-cs"/>
              </a:rPr>
              <a:t>hat is used before, during, and after success coaching sessions. If you will be implementing this component, it is important that you be trained by the NCSU Juntos before using this form.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38</a:t>
            </a:fld>
            <a:endParaRPr lang="en-US" dirty="0"/>
          </a:p>
        </p:txBody>
      </p:sp>
    </p:spTree>
    <p:extLst>
      <p:ext uri="{BB962C8B-B14F-4D97-AF65-F5344CB8AC3E}">
        <p14:creationId xmlns:p14="http://schemas.microsoft.com/office/powerpoint/2010/main" val="14687984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WHAT TO SAY: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monitoring forms cover the following key areas:</a:t>
            </a:r>
          </a:p>
          <a:p>
            <a:r>
              <a:rPr lang="en-US" sz="1200" kern="1200" dirty="0" smtClean="0">
                <a:solidFill>
                  <a:schemeClr val="tx1"/>
                </a:solidFill>
                <a:effectLst/>
                <a:latin typeface="+mn-lt"/>
                <a:ea typeface="+mn-ea"/>
                <a:cs typeface="+mn-cs"/>
              </a:rPr>
              <a:t> </a:t>
            </a:r>
          </a:p>
          <a:p>
            <a:pPr marL="171450" lvl="0" indent="-171450">
              <a:buFont typeface="Arial" charset="0"/>
              <a:buChar char="•"/>
            </a:pPr>
            <a:r>
              <a:rPr lang="en-US" sz="1200" kern="1200" dirty="0" smtClean="0">
                <a:solidFill>
                  <a:schemeClr val="tx1"/>
                </a:solidFill>
                <a:effectLst/>
                <a:latin typeface="+mn-lt"/>
                <a:ea typeface="+mn-ea"/>
                <a:cs typeface="+mn-cs"/>
              </a:rPr>
              <a:t>The first section of the form focuses on the student’s basic demographic information, information on how to access the student’s academic reports, any particular educational notes needed, who or what their academic resources are, and the educational goal the student wants to reach. </a:t>
            </a:r>
          </a:p>
          <a:p>
            <a:pPr marL="171450" lvl="0" indent="-171450">
              <a:buFont typeface="Arial" charset="0"/>
              <a:buChar char="•"/>
            </a:pPr>
            <a:r>
              <a:rPr lang="en-US" sz="1200" kern="1200" dirty="0" smtClean="0">
                <a:solidFill>
                  <a:schemeClr val="tx1"/>
                </a:solidFill>
                <a:effectLst/>
                <a:latin typeface="+mn-lt"/>
                <a:ea typeface="+mn-ea"/>
                <a:cs typeface="+mn-cs"/>
              </a:rPr>
              <a:t>The second section is the student’s</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cademic schedule of the student which includes: list of classes they are taking, teachers, and room numbers. </a:t>
            </a:r>
          </a:p>
          <a:p>
            <a:pPr marL="171450" lvl="0" indent="-171450">
              <a:buFont typeface="Arial" charset="0"/>
              <a:buChar char="•"/>
            </a:pPr>
            <a:r>
              <a:rPr lang="en-US" sz="1200" kern="1200" dirty="0" smtClean="0">
                <a:solidFill>
                  <a:schemeClr val="tx1"/>
                </a:solidFill>
                <a:effectLst/>
                <a:latin typeface="+mn-lt"/>
                <a:ea typeface="+mn-ea"/>
                <a:cs typeface="+mn-cs"/>
              </a:rPr>
              <a:t>The third section is where the person completing the success coaching session can keep a record of what was discussed during the session and the action plans needed, the plans made, as well as the final results. This section is crucial as it follows the student’s progress and covers the work of the Success Coach in case anyone questions what has happened in each session. </a:t>
            </a:r>
          </a:p>
          <a:p>
            <a:pPr marL="171450" lvl="0" indent="-171450">
              <a:buFont typeface="Arial" charset="0"/>
              <a:buChar char="•"/>
            </a:pPr>
            <a:r>
              <a:rPr lang="en-US" sz="1200" kern="1200" dirty="0" smtClean="0">
                <a:solidFill>
                  <a:schemeClr val="tx1"/>
                </a:solidFill>
                <a:effectLst/>
                <a:latin typeface="+mn-lt"/>
                <a:ea typeface="+mn-ea"/>
                <a:cs typeface="+mn-cs"/>
              </a:rPr>
              <a:t>The fourth section is where the academic and attendance records are</a:t>
            </a:r>
            <a:r>
              <a:rPr lang="en-US" sz="1200" kern="1200" baseline="0" dirty="0" smtClean="0">
                <a:solidFill>
                  <a:schemeClr val="tx1"/>
                </a:solidFill>
                <a:effectLst/>
                <a:latin typeface="+mn-lt"/>
                <a:ea typeface="+mn-ea"/>
                <a:cs typeface="+mn-cs"/>
              </a:rPr>
              <a:t> periodically entered. This section includes</a:t>
            </a:r>
            <a:r>
              <a:rPr lang="en-US" sz="1200" kern="1200" dirty="0" smtClean="0">
                <a:solidFill>
                  <a:schemeClr val="tx1"/>
                </a:solidFill>
                <a:effectLst/>
                <a:latin typeface="+mn-lt"/>
                <a:ea typeface="+mn-ea"/>
                <a:cs typeface="+mn-cs"/>
              </a:rPr>
              <a:t> an</a:t>
            </a:r>
            <a:r>
              <a:rPr lang="en-US" sz="1200" kern="1200" baseline="0" dirty="0" smtClean="0">
                <a:solidFill>
                  <a:schemeClr val="tx1"/>
                </a:solidFill>
                <a:effectLst/>
                <a:latin typeface="+mn-lt"/>
                <a:ea typeface="+mn-ea"/>
                <a:cs typeface="+mn-cs"/>
              </a:rPr>
              <a:t> area </a:t>
            </a:r>
            <a:r>
              <a:rPr lang="en-US" sz="1200" kern="1200" dirty="0" smtClean="0">
                <a:solidFill>
                  <a:schemeClr val="tx1"/>
                </a:solidFill>
                <a:effectLst/>
                <a:latin typeface="+mn-lt"/>
                <a:ea typeface="+mn-ea"/>
                <a:cs typeface="+mn-cs"/>
              </a:rPr>
              <a:t>where the Success Coach can document grades for each class, for each quarter, and document class absences.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Note to Trainer: </a:t>
            </a:r>
            <a:r>
              <a:rPr lang="en-US" sz="1200" kern="1200" dirty="0" smtClean="0">
                <a:solidFill>
                  <a:schemeClr val="tx1"/>
                </a:solidFill>
                <a:effectLst/>
                <a:latin typeface="+mn-lt"/>
                <a:ea typeface="+mn-ea"/>
                <a:cs typeface="+mn-cs"/>
              </a:rPr>
              <a:t>Provide a copy of the sample form provided in this module before going over this slide for learner to follow along.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39</a:t>
            </a:fld>
            <a:endParaRPr lang="en-US" dirty="0"/>
          </a:p>
        </p:txBody>
      </p:sp>
    </p:spTree>
    <p:extLst>
      <p:ext uri="{BB962C8B-B14F-4D97-AF65-F5344CB8AC3E}">
        <p14:creationId xmlns:p14="http://schemas.microsoft.com/office/powerpoint/2010/main" val="1999887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WHAT</a:t>
            </a:r>
            <a:r>
              <a:rPr lang="en-US" b="1" baseline="0" dirty="0" smtClean="0">
                <a:effectLst/>
              </a:rPr>
              <a:t> TO SAY: </a:t>
            </a:r>
            <a:endParaRPr lang="en-US" b="0" baseline="0" dirty="0" smtClean="0">
              <a:effectLst/>
            </a:endParaRPr>
          </a:p>
          <a:p>
            <a:r>
              <a:rPr lang="en-US" sz="1200" kern="1200" dirty="0" smtClean="0">
                <a:solidFill>
                  <a:schemeClr val="tx1"/>
                </a:solidFill>
                <a:effectLst/>
                <a:latin typeface="+mn-lt"/>
                <a:ea typeface="+mn-ea"/>
                <a:cs typeface="+mn-cs"/>
              </a:rPr>
              <a:t>Module 4 will cover four focus areas:</a:t>
            </a:r>
            <a:endParaRPr lang="en-US" dirty="0" smtClean="0">
              <a:effectLst/>
            </a:endParaRPr>
          </a:p>
          <a:p>
            <a:r>
              <a:rPr lang="en-US" sz="1200" b="1" kern="1200" dirty="0" smtClean="0">
                <a:solidFill>
                  <a:schemeClr val="tx1"/>
                </a:solidFill>
                <a:effectLst/>
                <a:latin typeface="+mn-lt"/>
                <a:ea typeface="+mn-ea"/>
                <a:cs typeface="+mn-cs"/>
              </a:rPr>
              <a:t> </a:t>
            </a:r>
            <a:endParaRPr lang="en-US" dirty="0" smtClean="0">
              <a:effectLst/>
            </a:endParaRPr>
          </a:p>
          <a:p>
            <a:pPr marL="171450" lvl="0" indent="-171450">
              <a:buFont typeface="Arial" charset="0"/>
              <a:buChar char="•"/>
            </a:pPr>
            <a:r>
              <a:rPr lang="en-US" sz="1200" kern="1200" dirty="0" smtClean="0">
                <a:solidFill>
                  <a:schemeClr val="tx1"/>
                </a:solidFill>
                <a:effectLst/>
                <a:latin typeface="+mn-lt"/>
                <a:ea typeface="+mn-ea"/>
                <a:cs typeface="+mn-cs"/>
              </a:rPr>
              <a:t>Understanding the cultural considerations when implementing Success Coaching and Mentoring.</a:t>
            </a:r>
            <a:endParaRPr lang="en-US" dirty="0" smtClean="0">
              <a:effectLst/>
            </a:endParaRPr>
          </a:p>
          <a:p>
            <a:pPr marL="171450" lvl="0" indent="-171450">
              <a:buFont typeface="Arial" charset="0"/>
              <a:buChar char="•"/>
            </a:pPr>
            <a:r>
              <a:rPr lang="en-US" sz="1200" kern="1200" dirty="0" smtClean="0">
                <a:solidFill>
                  <a:schemeClr val="tx1"/>
                </a:solidFill>
                <a:effectLst/>
                <a:latin typeface="+mn-lt"/>
                <a:ea typeface="+mn-ea"/>
                <a:cs typeface="+mn-cs"/>
              </a:rPr>
              <a:t>Planning for Juntos 4-H Success Coaching and Mentoring.</a:t>
            </a:r>
            <a:endParaRPr lang="en-US" dirty="0" smtClean="0">
              <a:effectLst/>
            </a:endParaRPr>
          </a:p>
          <a:p>
            <a:pPr marL="171450" lvl="0" indent="-171450">
              <a:buFont typeface="Arial" charset="0"/>
              <a:buChar char="•"/>
            </a:pPr>
            <a:r>
              <a:rPr lang="en-US" sz="1200" kern="1200" dirty="0" smtClean="0">
                <a:solidFill>
                  <a:schemeClr val="tx1"/>
                </a:solidFill>
                <a:effectLst/>
                <a:latin typeface="+mn-lt"/>
                <a:ea typeface="+mn-ea"/>
                <a:cs typeface="+mn-cs"/>
              </a:rPr>
              <a:t>Implementing Juntos 4-H Success Coaching and Mentoring.</a:t>
            </a:r>
            <a:endParaRPr lang="en-US" dirty="0" smtClean="0">
              <a:effectLst/>
            </a:endParaRPr>
          </a:p>
          <a:p>
            <a:pPr marL="171450" lvl="0" indent="-171450">
              <a:buFont typeface="Arial" charset="0"/>
              <a:buChar char="•"/>
            </a:pPr>
            <a:r>
              <a:rPr lang="en-US" sz="1200" kern="1200" dirty="0" smtClean="0">
                <a:solidFill>
                  <a:schemeClr val="tx1"/>
                </a:solidFill>
                <a:effectLst/>
                <a:latin typeface="+mn-lt"/>
                <a:ea typeface="+mn-ea"/>
                <a:cs typeface="+mn-cs"/>
              </a:rPr>
              <a:t>Retaining families through Juntos 4-H Success Coaching and Mentoring.</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Let’s take some time to define Success Coaching and Mentoring, and see what we know about the impact Success Coaching and Mentoring can have on youth.</a:t>
            </a:r>
            <a:r>
              <a:rPr lang="en-US" dirty="0" smtClean="0">
                <a:effectLst/>
              </a:rPr>
              <a:t> </a:t>
            </a:r>
            <a:endParaRPr lang="en-US" b="1" dirty="0" smtClean="0">
              <a:effectLst/>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4</a:t>
            </a:fld>
            <a:endParaRPr lang="en-US" dirty="0"/>
          </a:p>
        </p:txBody>
      </p:sp>
    </p:spTree>
    <p:extLst>
      <p:ext uri="{BB962C8B-B14F-4D97-AF65-F5344CB8AC3E}">
        <p14:creationId xmlns:p14="http://schemas.microsoft.com/office/powerpoint/2010/main" val="13300139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WHAT TO SAY: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order to provide success coaching, you will need a plan to pay for staff directly, or partner with another organization like Teach for America, AmeriCorps, or some other organization who can help support the staffing of this position. This will ensure that the Success</a:t>
            </a:r>
            <a:r>
              <a:rPr lang="en-US" sz="1200" kern="1200" baseline="0" dirty="0" smtClean="0">
                <a:solidFill>
                  <a:schemeClr val="tx1"/>
                </a:solidFill>
                <a:effectLst/>
                <a:latin typeface="+mn-lt"/>
                <a:ea typeface="+mn-ea"/>
                <a:cs typeface="+mn-cs"/>
              </a:rPr>
              <a:t> Coach is </a:t>
            </a:r>
            <a:r>
              <a:rPr lang="en-US" sz="1200" kern="1200" dirty="0" smtClean="0">
                <a:solidFill>
                  <a:schemeClr val="tx1"/>
                </a:solidFill>
                <a:effectLst/>
                <a:latin typeface="+mn-lt"/>
                <a:ea typeface="+mn-ea"/>
                <a:cs typeface="+mn-cs"/>
              </a:rPr>
              <a:t>a professional who is committed for the long-term. You might also decide</a:t>
            </a:r>
            <a:r>
              <a:rPr lang="en-US" sz="1200" kern="1200" baseline="0" dirty="0" smtClean="0">
                <a:solidFill>
                  <a:schemeClr val="tx1"/>
                </a:solidFill>
                <a:effectLst/>
                <a:latin typeface="+mn-lt"/>
                <a:ea typeface="+mn-ea"/>
                <a:cs typeface="+mn-cs"/>
              </a:rPr>
              <a:t> to</a:t>
            </a:r>
            <a:r>
              <a:rPr lang="en-US" sz="1200" kern="1200" dirty="0" smtClean="0">
                <a:solidFill>
                  <a:schemeClr val="tx1"/>
                </a:solidFill>
                <a:effectLst/>
                <a:latin typeface="+mn-lt"/>
                <a:ea typeface="+mn-ea"/>
                <a:cs typeface="+mn-cs"/>
              </a:rPr>
              <a:t> reach out to schools leaders</a:t>
            </a:r>
            <a:r>
              <a:rPr lang="en-US" sz="1200" kern="1200" baseline="0" dirty="0" smtClean="0">
                <a:solidFill>
                  <a:schemeClr val="tx1"/>
                </a:solidFill>
                <a:effectLst/>
                <a:latin typeface="+mn-lt"/>
                <a:ea typeface="+mn-ea"/>
                <a:cs typeface="+mn-cs"/>
              </a:rPr>
              <a:t> who could c</a:t>
            </a:r>
            <a:r>
              <a:rPr lang="en-US" sz="1200" kern="1200" dirty="0" smtClean="0">
                <a:solidFill>
                  <a:schemeClr val="tx1"/>
                </a:solidFill>
                <a:effectLst/>
                <a:latin typeface="+mn-lt"/>
                <a:ea typeface="+mn-ea"/>
                <a:cs typeface="+mn-cs"/>
              </a:rPr>
              <a:t>hoose to allocate a percentage of a staff member’s time to success coaching.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Alternatively, you can seek partnerships with other organizations that provide success coaching to youth. For instance, you might partner with Communities in Schools who could carry out the success coaching portion of the program, while</a:t>
            </a:r>
            <a:r>
              <a:rPr lang="en-US" sz="1200" kern="1200" baseline="0" dirty="0" smtClean="0">
                <a:solidFill>
                  <a:schemeClr val="tx1"/>
                </a:solidFill>
                <a:effectLst/>
                <a:latin typeface="+mn-lt"/>
                <a:ea typeface="+mn-ea"/>
                <a:cs typeface="+mn-cs"/>
              </a:rPr>
              <a:t> you and your team are responsible for the other compone</a:t>
            </a:r>
            <a:r>
              <a:rPr lang="en-US" sz="1200" kern="1200" dirty="0" smtClean="0">
                <a:solidFill>
                  <a:schemeClr val="tx1"/>
                </a:solidFill>
                <a:effectLst/>
                <a:latin typeface="+mn-lt"/>
                <a:ea typeface="+mn-ea"/>
                <a:cs typeface="+mn-cs"/>
              </a:rPr>
              <a:t>nts of the Juntos 4-H Program. You could also apply for grants that would enable you to hire part- or full- time staff, depending on student needs and staff responsibilities.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Success coaching requires professional training to ensure purpose and quality; training provides staff with the best tools to capture the academic progress of youth. In addition, training for success coaching provides a documentation process that captures the progress of students and provides quantitative and qualitative data that can be used to better serve families and share with stakeholders (e.g., school personnel and funders).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let’s talk about mentoring…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40</a:t>
            </a:fld>
            <a:endParaRPr lang="en-US" dirty="0"/>
          </a:p>
        </p:txBody>
      </p:sp>
    </p:spTree>
    <p:extLst>
      <p:ext uri="{BB962C8B-B14F-4D97-AF65-F5344CB8AC3E}">
        <p14:creationId xmlns:p14="http://schemas.microsoft.com/office/powerpoint/2010/main" val="8713539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a:t>
            </a:r>
            <a:r>
              <a:rPr lang="en-US" sz="1200" b="1" kern="1200" baseline="0" dirty="0" smtClean="0">
                <a:solidFill>
                  <a:schemeClr val="tx1"/>
                </a:solidFill>
                <a:effectLst/>
                <a:latin typeface="+mn-lt"/>
                <a:ea typeface="+mn-ea"/>
                <a:cs typeface="+mn-cs"/>
              </a:rPr>
              <a:t> TO SAY:</a:t>
            </a:r>
          </a:p>
          <a:p>
            <a:endParaRPr lang="en-US" sz="1200" b="1"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Mentoring in Juntos 4-H is developed over time. If you recall from the timeline, we suggest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mentoring start in the 10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mentoring is the substitute for success coaching, you have a different scenario. If you have strong partnerships, volunteers, and a person dedicated to managing all aspects of mentoring, matching your Juntos 4-H’ers to mentors can start the first year you begin with Family Engagement and 4-H Clubs.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Without strong partnerships and a designated person to manage the mentoring program sites can slowly progress to this point as the volunteer list and capacity to train and support develops. This process includes ongoing mentoring recruitment, screening, training, and consistent follow-up</a:t>
            </a:r>
            <a:r>
              <a:rPr lang="en-US" sz="1200" kern="1200" baseline="0" dirty="0" smtClean="0">
                <a:solidFill>
                  <a:schemeClr val="tx1"/>
                </a:solidFill>
                <a:effectLst/>
                <a:latin typeface="+mn-lt"/>
                <a:ea typeface="+mn-ea"/>
                <a:cs typeface="+mn-cs"/>
              </a:rPr>
              <a:t> and check-ins with mentors.</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41</a:t>
            </a:fld>
            <a:endParaRPr lang="en-US" dirty="0"/>
          </a:p>
        </p:txBody>
      </p:sp>
    </p:spTree>
    <p:extLst>
      <p:ext uri="{BB962C8B-B14F-4D97-AF65-F5344CB8AC3E}">
        <p14:creationId xmlns:p14="http://schemas.microsoft.com/office/powerpoint/2010/main" val="4505883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WHAT TO SAY: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Juntos 4-H sees mentoring as a way to: </a:t>
            </a:r>
          </a:p>
          <a:p>
            <a:r>
              <a:rPr lang="en-US" sz="1200" kern="1200" dirty="0" smtClean="0">
                <a:solidFill>
                  <a:schemeClr val="tx1"/>
                </a:solidFill>
                <a:effectLst/>
                <a:latin typeface="+mn-lt"/>
                <a:ea typeface="+mn-ea"/>
                <a:cs typeface="+mn-cs"/>
              </a:rPr>
              <a:t> </a:t>
            </a:r>
          </a:p>
          <a:p>
            <a:pPr marL="171450" lvl="0" indent="-171450">
              <a:buFont typeface="Arial" charset="0"/>
              <a:buChar char="•"/>
            </a:pPr>
            <a:r>
              <a:rPr lang="en-US" sz="1200" kern="1200" dirty="0" smtClean="0">
                <a:solidFill>
                  <a:schemeClr val="tx1"/>
                </a:solidFill>
                <a:effectLst/>
                <a:latin typeface="+mn-lt"/>
                <a:ea typeface="+mn-ea"/>
                <a:cs typeface="+mn-cs"/>
              </a:rPr>
              <a:t>Improve young people’s attitudes towards their parents, peers, and teachers; </a:t>
            </a:r>
          </a:p>
          <a:p>
            <a:pPr marL="171450" lvl="0" indent="-171450">
              <a:buFont typeface="Arial" charset="0"/>
              <a:buChar char="•"/>
            </a:pPr>
            <a:r>
              <a:rPr lang="en-US" sz="1200" kern="1200" dirty="0" smtClean="0">
                <a:solidFill>
                  <a:schemeClr val="tx1"/>
                </a:solidFill>
                <a:effectLst/>
                <a:latin typeface="+mn-lt"/>
                <a:ea typeface="+mn-ea"/>
                <a:cs typeface="+mn-cs"/>
              </a:rPr>
              <a:t>encourage students to stay motivated and focused on their education; </a:t>
            </a:r>
          </a:p>
          <a:p>
            <a:pPr marL="171450" lvl="0" indent="-171450">
              <a:buFont typeface="Arial" charset="0"/>
              <a:buChar char="•"/>
            </a:pPr>
            <a:r>
              <a:rPr lang="en-US" sz="1200" kern="1200" dirty="0" smtClean="0">
                <a:solidFill>
                  <a:schemeClr val="tx1"/>
                </a:solidFill>
                <a:effectLst/>
                <a:latin typeface="+mn-lt"/>
                <a:ea typeface="+mn-ea"/>
                <a:cs typeface="+mn-cs"/>
              </a:rPr>
              <a:t>promote student’s to establish</a:t>
            </a:r>
            <a:r>
              <a:rPr lang="en-US" sz="1200" kern="1200" baseline="0" dirty="0" smtClean="0">
                <a:solidFill>
                  <a:schemeClr val="tx1"/>
                </a:solidFill>
                <a:effectLst/>
                <a:latin typeface="+mn-lt"/>
                <a:ea typeface="+mn-ea"/>
                <a:cs typeface="+mn-cs"/>
              </a:rPr>
              <a:t> better </a:t>
            </a:r>
            <a:r>
              <a:rPr lang="en-US" sz="1200" kern="1200" dirty="0" smtClean="0">
                <a:solidFill>
                  <a:schemeClr val="tx1"/>
                </a:solidFill>
                <a:effectLst/>
                <a:latin typeface="+mn-lt"/>
                <a:ea typeface="+mn-ea"/>
                <a:cs typeface="+mn-cs"/>
              </a:rPr>
              <a:t>feelings</a:t>
            </a:r>
            <a:r>
              <a:rPr lang="en-US" sz="1200" kern="1200" baseline="0" dirty="0" smtClean="0">
                <a:solidFill>
                  <a:schemeClr val="tx1"/>
                </a:solidFill>
                <a:effectLst/>
                <a:latin typeface="+mn-lt"/>
                <a:ea typeface="+mn-ea"/>
                <a:cs typeface="+mn-cs"/>
              </a:rPr>
              <a:t> of self-worth</a:t>
            </a:r>
            <a:r>
              <a:rPr lang="en-US" sz="1200" kern="1200" dirty="0" smtClean="0">
                <a:solidFill>
                  <a:schemeClr val="tx1"/>
                </a:solidFill>
                <a:effectLst/>
                <a:latin typeface="+mn-lt"/>
                <a:ea typeface="+mn-ea"/>
                <a:cs typeface="+mn-cs"/>
              </a:rPr>
              <a:t>; and</a:t>
            </a:r>
          </a:p>
          <a:p>
            <a:pPr marL="171450" lvl="0" indent="-171450">
              <a:buFont typeface="Arial" charset="0"/>
              <a:buChar char="•"/>
            </a:pPr>
            <a:r>
              <a:rPr lang="en-US" sz="1200" kern="1200" dirty="0" smtClean="0">
                <a:solidFill>
                  <a:schemeClr val="tx1"/>
                </a:solidFill>
                <a:effectLst/>
                <a:latin typeface="+mn-lt"/>
                <a:ea typeface="+mn-ea"/>
                <a:cs typeface="+mn-cs"/>
              </a:rPr>
              <a:t>provide new life experiences, and offer opportunities to develop new life skills.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42</a:t>
            </a:fld>
            <a:endParaRPr lang="en-US" dirty="0"/>
          </a:p>
        </p:txBody>
      </p:sp>
    </p:spTree>
    <p:extLst>
      <p:ext uri="{BB962C8B-B14F-4D97-AF65-F5344CB8AC3E}">
        <p14:creationId xmlns:p14="http://schemas.microsoft.com/office/powerpoint/2010/main" val="21204246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a:t>
            </a:r>
            <a:r>
              <a:rPr lang="en-US" sz="1200" b="1" kern="1200" baseline="0" dirty="0" smtClean="0">
                <a:solidFill>
                  <a:schemeClr val="tx1"/>
                </a:solidFill>
                <a:effectLst/>
                <a:latin typeface="+mn-lt"/>
                <a:ea typeface="+mn-ea"/>
                <a:cs typeface="+mn-cs"/>
              </a:rPr>
              <a:t> TO SAY: </a:t>
            </a:r>
          </a:p>
          <a:p>
            <a:endParaRPr lang="en-US" sz="1200" b="1"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following points will be discussed in this section. </a:t>
            </a:r>
          </a:p>
          <a:p>
            <a:r>
              <a:rPr lang="en-US" sz="1200" kern="1200" dirty="0" smtClean="0">
                <a:solidFill>
                  <a:schemeClr val="tx1"/>
                </a:solidFill>
                <a:effectLst/>
                <a:latin typeface="+mn-lt"/>
                <a:ea typeface="+mn-ea"/>
                <a:cs typeface="+mn-cs"/>
              </a:rPr>
              <a:t> </a:t>
            </a:r>
          </a:p>
          <a:p>
            <a:pPr marL="171450" lvl="0" indent="-171450">
              <a:buFont typeface="Arial" charset="0"/>
              <a:buChar char="•"/>
            </a:pPr>
            <a:r>
              <a:rPr lang="en-US" sz="1200" kern="1200" dirty="0" smtClean="0">
                <a:solidFill>
                  <a:schemeClr val="tx1"/>
                </a:solidFill>
                <a:effectLst/>
                <a:latin typeface="+mn-lt"/>
                <a:ea typeface="+mn-ea"/>
                <a:cs typeface="+mn-cs"/>
              </a:rPr>
              <a:t>Who are the Juntos 4-H mentors and what are their qualifications?</a:t>
            </a:r>
          </a:p>
          <a:p>
            <a:pPr marL="171450" lvl="0" indent="-171450">
              <a:buFont typeface="Arial" charset="0"/>
              <a:buChar char="•"/>
            </a:pPr>
            <a:r>
              <a:rPr lang="en-US" sz="1200" kern="1200" dirty="0" smtClean="0">
                <a:solidFill>
                  <a:schemeClr val="tx1"/>
                </a:solidFill>
                <a:effectLst/>
                <a:latin typeface="+mn-lt"/>
                <a:ea typeface="+mn-ea"/>
                <a:cs typeface="+mn-cs"/>
              </a:rPr>
              <a:t>What is a Juntos 4-H mentor’s time commitment?</a:t>
            </a:r>
          </a:p>
          <a:p>
            <a:pPr marL="171450" lvl="0" indent="-171450">
              <a:buFont typeface="Arial" charset="0"/>
              <a:buChar char="•"/>
            </a:pPr>
            <a:r>
              <a:rPr lang="en-US" sz="1200" kern="1200" dirty="0" smtClean="0">
                <a:solidFill>
                  <a:schemeClr val="tx1"/>
                </a:solidFill>
                <a:effectLst/>
                <a:latin typeface="+mn-lt"/>
                <a:ea typeface="+mn-ea"/>
                <a:cs typeface="+mn-cs"/>
              </a:rPr>
              <a:t>What</a:t>
            </a:r>
            <a:r>
              <a:rPr lang="en-US" sz="1200" kern="1200" baseline="0" dirty="0" smtClean="0">
                <a:solidFill>
                  <a:schemeClr val="tx1"/>
                </a:solidFill>
                <a:effectLst/>
                <a:latin typeface="+mn-lt"/>
                <a:ea typeface="+mn-ea"/>
                <a:cs typeface="+mn-cs"/>
              </a:rPr>
              <a:t> factors </a:t>
            </a:r>
            <a:r>
              <a:rPr lang="en-US" sz="1200" kern="1200" dirty="0" smtClean="0">
                <a:solidFill>
                  <a:schemeClr val="tx1"/>
                </a:solidFill>
                <a:effectLst/>
                <a:latin typeface="+mn-lt"/>
                <a:ea typeface="+mn-ea"/>
                <a:cs typeface="+mn-cs"/>
              </a:rPr>
              <a:t>ensure a successful mentor and mentee relationship?</a:t>
            </a:r>
          </a:p>
          <a:p>
            <a:endParaRPr lang="en-US" b="0" dirty="0" smtClean="0">
              <a:effectLst/>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43</a:t>
            </a:fld>
            <a:endParaRPr lang="en-US" dirty="0"/>
          </a:p>
        </p:txBody>
      </p:sp>
    </p:spTree>
    <p:extLst>
      <p:ext uri="{BB962C8B-B14F-4D97-AF65-F5344CB8AC3E}">
        <p14:creationId xmlns:p14="http://schemas.microsoft.com/office/powerpoint/2010/main" val="13208445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a:t>
            </a:r>
          </a:p>
          <a:p>
            <a:endParaRPr lang="en-US" sz="1200" b="1" kern="1200" dirty="0" smtClean="0">
              <a:solidFill>
                <a:schemeClr val="tx1"/>
              </a:solidFill>
              <a:effectLst/>
              <a:latin typeface="+mn-lt"/>
              <a:ea typeface="+mn-ea"/>
              <a:cs typeface="+mn-cs"/>
            </a:endParaRPr>
          </a:p>
          <a:p>
            <a:pPr marL="171450" lvl="0" indent="-171450">
              <a:buFont typeface="Arial" charset="0"/>
              <a:buChar char="•"/>
            </a:pPr>
            <a:r>
              <a:rPr lang="en-US" sz="1200" kern="1200" dirty="0" smtClean="0">
                <a:solidFill>
                  <a:schemeClr val="tx1"/>
                </a:solidFill>
                <a:effectLst/>
                <a:latin typeface="+mn-lt"/>
                <a:ea typeface="+mn-ea"/>
                <a:cs typeface="+mn-cs"/>
              </a:rPr>
              <a:t>All mentors go through the 4-H volunteer background check. Additionally,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some school partners may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also require that each</a:t>
            </a:r>
            <a:r>
              <a:rPr lang="en-US" sz="1200" kern="1200" baseline="0" dirty="0" smtClean="0">
                <a:solidFill>
                  <a:schemeClr val="tx1"/>
                </a:solidFill>
                <a:effectLst/>
                <a:latin typeface="+mn-lt"/>
                <a:ea typeface="+mn-ea"/>
                <a:cs typeface="+mn-cs"/>
              </a:rPr>
              <a:t> mentor undergo their </a:t>
            </a:r>
            <a:r>
              <a:rPr lang="en-US" sz="1200" kern="1200" dirty="0" smtClean="0">
                <a:solidFill>
                  <a:schemeClr val="tx1"/>
                </a:solidFill>
                <a:effectLst/>
                <a:latin typeface="+mn-lt"/>
                <a:ea typeface="+mn-ea"/>
                <a:cs typeface="+mn-cs"/>
              </a:rPr>
              <a:t>district’s volunteer screening so that mentors can work wit</a:t>
            </a:r>
            <a:r>
              <a:rPr lang="en-US" sz="1200" kern="1200" baseline="0" dirty="0" smtClean="0">
                <a:solidFill>
                  <a:schemeClr val="tx1"/>
                </a:solidFill>
                <a:effectLst/>
                <a:latin typeface="+mn-lt"/>
                <a:ea typeface="+mn-ea"/>
                <a:cs typeface="+mn-cs"/>
              </a:rPr>
              <a:t>h students </a:t>
            </a:r>
            <a:r>
              <a:rPr lang="en-US" sz="1200" kern="1200" dirty="0" smtClean="0">
                <a:solidFill>
                  <a:schemeClr val="tx1"/>
                </a:solidFill>
                <a:effectLst/>
                <a:latin typeface="+mn-lt"/>
                <a:ea typeface="+mn-ea"/>
                <a:cs typeface="+mn-cs"/>
              </a:rPr>
              <a:t>at the school.</a:t>
            </a:r>
          </a:p>
          <a:p>
            <a:pPr marL="171450" lvl="0" indent="-171450">
              <a:buFont typeface="Arial" charset="0"/>
              <a:buChar char="•"/>
            </a:pPr>
            <a:r>
              <a:rPr lang="en-US" sz="1200" kern="1200" dirty="0" smtClean="0">
                <a:solidFill>
                  <a:schemeClr val="tx1"/>
                </a:solidFill>
                <a:effectLst/>
                <a:latin typeface="+mn-lt"/>
                <a:ea typeface="+mn-ea"/>
                <a:cs typeface="+mn-cs"/>
              </a:rPr>
              <a:t>Mentors have to believe in the mission of Juntos 4-H and have an understanding of the youth they will be mentoring. If the desire is there to work with Latino youth but the potential mentor knows little about Latino families and immigrant youth, it is the job of program leaders and staff to provide such knowledge. </a:t>
            </a:r>
          </a:p>
          <a:p>
            <a:pPr marL="171450" lvl="0" indent="-171450">
              <a:buFont typeface="Arial" charset="0"/>
              <a:buChar char="•"/>
            </a:pPr>
            <a:r>
              <a:rPr lang="en-US" sz="1200" kern="1200" dirty="0" smtClean="0">
                <a:solidFill>
                  <a:schemeClr val="tx1"/>
                </a:solidFill>
                <a:effectLst/>
                <a:latin typeface="+mn-lt"/>
                <a:ea typeface="+mn-ea"/>
                <a:cs typeface="+mn-cs"/>
              </a:rPr>
              <a:t>We suggest at least a three-year age difference between a mentor and their mentee. However, you should</a:t>
            </a:r>
            <a:r>
              <a:rPr lang="en-US" sz="1200" kern="1200" baseline="0" dirty="0" smtClean="0">
                <a:solidFill>
                  <a:schemeClr val="tx1"/>
                </a:solidFill>
                <a:effectLst/>
                <a:latin typeface="+mn-lt"/>
                <a:ea typeface="+mn-ea"/>
                <a:cs typeface="+mn-cs"/>
              </a:rPr>
              <a:t> f</a:t>
            </a:r>
            <a:r>
              <a:rPr lang="en-US" sz="1200" kern="1200" dirty="0" smtClean="0">
                <a:solidFill>
                  <a:schemeClr val="tx1"/>
                </a:solidFill>
                <a:effectLst/>
                <a:latin typeface="+mn-lt"/>
                <a:ea typeface="+mn-ea"/>
                <a:cs typeface="+mn-cs"/>
              </a:rPr>
              <a:t>ollow your state and local 4-H rules on this.  In North Carolina, mentors have often been either high school or college students, so it is important that Coordinators ensure that there is at least a three-year age gap. </a:t>
            </a:r>
          </a:p>
          <a:p>
            <a:pPr marL="171450" lvl="0" indent="-171450">
              <a:buFont typeface="Arial" charset="0"/>
              <a:buChar char="•"/>
            </a:pPr>
            <a:r>
              <a:rPr lang="en-US" sz="1200" kern="1200" dirty="0" smtClean="0">
                <a:solidFill>
                  <a:schemeClr val="tx1"/>
                </a:solidFill>
                <a:effectLst/>
                <a:latin typeface="+mn-lt"/>
                <a:ea typeface="+mn-ea"/>
                <a:cs typeface="+mn-cs"/>
              </a:rPr>
              <a:t>Mentors need to commit to at least a full year of mentoring and understand that the relationship will be most impactful when they commit to remain with youth through their high school journey. They must commit to being on time and being physically and mentally present when meeting with the youth. </a:t>
            </a:r>
          </a:p>
          <a:p>
            <a:pPr marL="171450" lvl="0" indent="-171450">
              <a:buFont typeface="Arial" charset="0"/>
              <a:buChar char="•"/>
            </a:pPr>
            <a:r>
              <a:rPr lang="en-US" sz="1200" kern="1200" dirty="0" smtClean="0">
                <a:solidFill>
                  <a:schemeClr val="tx1"/>
                </a:solidFill>
                <a:effectLst/>
                <a:latin typeface="+mn-lt"/>
                <a:ea typeface="+mn-ea"/>
                <a:cs typeface="+mn-cs"/>
              </a:rPr>
              <a:t>Mentors should be good listeners and understand that their role isn’t to instruct and verbally direct youth, but to listen and learn from them and</a:t>
            </a:r>
            <a:r>
              <a:rPr lang="en-US" sz="1200" kern="1200" baseline="0" dirty="0" smtClean="0">
                <a:solidFill>
                  <a:schemeClr val="tx1"/>
                </a:solidFill>
                <a:effectLst/>
                <a:latin typeface="+mn-lt"/>
                <a:ea typeface="+mn-ea"/>
                <a:cs typeface="+mn-cs"/>
              </a:rPr>
              <a:t> with them</a:t>
            </a:r>
            <a:r>
              <a:rPr lang="en-US" sz="1200" kern="1200" dirty="0" smtClean="0">
                <a:solidFill>
                  <a:schemeClr val="tx1"/>
                </a:solidFill>
                <a:effectLst/>
                <a:latin typeface="+mn-lt"/>
                <a:ea typeface="+mn-ea"/>
                <a:cs typeface="+mn-cs"/>
              </a:rPr>
              <a:t>. Mentors should</a:t>
            </a:r>
            <a:r>
              <a:rPr lang="en-US" sz="1200" kern="1200" baseline="0" dirty="0" smtClean="0">
                <a:solidFill>
                  <a:schemeClr val="tx1"/>
                </a:solidFill>
                <a:effectLst/>
                <a:latin typeface="+mn-lt"/>
                <a:ea typeface="+mn-ea"/>
                <a:cs typeface="+mn-cs"/>
              </a:rPr>
              <a:t> also have </a:t>
            </a:r>
            <a:r>
              <a:rPr lang="en-US" sz="1200" kern="1200" dirty="0" smtClean="0">
                <a:solidFill>
                  <a:schemeClr val="tx1"/>
                </a:solidFill>
                <a:effectLst/>
                <a:latin typeface="+mn-lt"/>
                <a:ea typeface="+mn-ea"/>
                <a:cs typeface="+mn-cs"/>
              </a:rPr>
              <a:t>empathy for the youth and their families. This requires mentors to have a level of understanding and awareness of where the youth is in their life.  It’s important that mentors be sensitive to factors that affect young people. </a:t>
            </a:r>
            <a:endParaRPr lang="en-US" dirty="0" smtClean="0">
              <a:effectLst/>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44</a:t>
            </a:fld>
            <a:endParaRPr lang="en-US" dirty="0"/>
          </a:p>
        </p:txBody>
      </p:sp>
    </p:spTree>
    <p:extLst>
      <p:ext uri="{BB962C8B-B14F-4D97-AF65-F5344CB8AC3E}">
        <p14:creationId xmlns:p14="http://schemas.microsoft.com/office/powerpoint/2010/main" val="20418580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time commitment requirements of Juntos 4-H mentoring were influenced by some of the requirements established by the National 4-H Mentoring Program. These time commitments also reflect the time commitment that the staff or volunteer managing the mentoring will need to consider.  </a:t>
            </a:r>
          </a:p>
          <a:p>
            <a:r>
              <a:rPr lang="en-US" sz="1200" kern="1200" dirty="0" smtClean="0">
                <a:solidFill>
                  <a:schemeClr val="tx1"/>
                </a:solidFill>
                <a:effectLst/>
                <a:latin typeface="+mn-lt"/>
                <a:ea typeface="+mn-ea"/>
                <a:cs typeface="+mn-cs"/>
              </a:rPr>
              <a:t> </a:t>
            </a:r>
          </a:p>
          <a:p>
            <a:pPr marL="171450" lvl="0" indent="-171450">
              <a:buFont typeface="Arial" charset="0"/>
              <a:buChar char="•"/>
            </a:pPr>
            <a:r>
              <a:rPr lang="en-US" sz="1200" kern="1200" dirty="0" smtClean="0">
                <a:solidFill>
                  <a:schemeClr val="tx1"/>
                </a:solidFill>
                <a:effectLst/>
                <a:latin typeface="+mn-lt"/>
                <a:ea typeface="+mn-ea"/>
                <a:cs typeface="+mn-cs"/>
              </a:rPr>
              <a:t>Mentors</a:t>
            </a:r>
            <a:r>
              <a:rPr lang="en-US" sz="1200" kern="1200" baseline="0" dirty="0" smtClean="0">
                <a:solidFill>
                  <a:schemeClr val="tx1"/>
                </a:solidFill>
                <a:effectLst/>
                <a:latin typeface="+mn-lt"/>
                <a:ea typeface="+mn-ea"/>
                <a:cs typeface="+mn-cs"/>
              </a:rPr>
              <a:t> must attend t</a:t>
            </a:r>
            <a:r>
              <a:rPr lang="en-US" sz="1200" kern="1200" dirty="0" smtClean="0">
                <a:solidFill>
                  <a:schemeClr val="tx1"/>
                </a:solidFill>
                <a:effectLst/>
                <a:latin typeface="+mn-lt"/>
                <a:ea typeface="+mn-ea"/>
                <a:cs typeface="+mn-cs"/>
              </a:rPr>
              <a:t>raining sessions which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should</a:t>
            </a:r>
            <a:r>
              <a:rPr lang="en-US" sz="1200" kern="1200" baseline="0" dirty="0" smtClean="0">
                <a:solidFill>
                  <a:schemeClr val="tx1"/>
                </a:solidFill>
                <a:effectLst/>
                <a:latin typeface="+mn-lt"/>
                <a:ea typeface="+mn-ea"/>
                <a:cs typeface="+mn-cs"/>
              </a:rPr>
              <a:t> be held two to four times each year and which should not</a:t>
            </a:r>
            <a:r>
              <a:rPr lang="en-US" sz="1200" kern="1200" dirty="0" smtClean="0">
                <a:solidFill>
                  <a:schemeClr val="tx1"/>
                </a:solidFill>
                <a:effectLst/>
                <a:latin typeface="+mn-lt"/>
                <a:ea typeface="+mn-ea"/>
                <a:cs typeface="+mn-cs"/>
              </a:rPr>
              <a:t> exceed two hours at</a:t>
            </a:r>
            <a:r>
              <a:rPr lang="en-US" sz="1200" kern="1200" baseline="0" dirty="0" smtClean="0">
                <a:solidFill>
                  <a:schemeClr val="tx1"/>
                </a:solidFill>
                <a:effectLst/>
                <a:latin typeface="+mn-lt"/>
                <a:ea typeface="+mn-ea"/>
                <a:cs typeface="+mn-cs"/>
              </a:rPr>
              <a:t> a time.</a:t>
            </a:r>
          </a:p>
          <a:p>
            <a:pPr marL="171450" lvl="0" indent="-171450">
              <a:buFont typeface="Arial" charset="0"/>
              <a:buChar char="•"/>
            </a:pPr>
            <a:r>
              <a:rPr lang="en-US" sz="1200" kern="1200" dirty="0" smtClean="0">
                <a:solidFill>
                  <a:schemeClr val="tx1"/>
                </a:solidFill>
                <a:effectLst/>
                <a:latin typeface="+mn-lt"/>
                <a:ea typeface="+mn-ea"/>
                <a:cs typeface="+mn-cs"/>
              </a:rPr>
              <a:t>Mentors should attend a pre-matching event, in a natural setting, where mentors and mentees get to meet and agree to be matched.</a:t>
            </a:r>
          </a:p>
          <a:p>
            <a:pPr marL="171450" lvl="0" indent="-171450">
              <a:buFont typeface="Arial" charset="0"/>
              <a:buChar char="•"/>
            </a:pPr>
            <a:r>
              <a:rPr lang="en-US" sz="1200" kern="1200" dirty="0" smtClean="0">
                <a:solidFill>
                  <a:schemeClr val="tx1"/>
                </a:solidFill>
                <a:effectLst/>
                <a:latin typeface="+mn-lt"/>
                <a:ea typeface="+mn-ea"/>
                <a:cs typeface="+mn-cs"/>
              </a:rPr>
              <a:t>Mentors</a:t>
            </a:r>
            <a:r>
              <a:rPr lang="en-US" sz="1200" kern="1200" baseline="0" dirty="0" smtClean="0">
                <a:solidFill>
                  <a:schemeClr val="tx1"/>
                </a:solidFill>
                <a:effectLst/>
                <a:latin typeface="+mn-lt"/>
                <a:ea typeface="+mn-ea"/>
                <a:cs typeface="+mn-cs"/>
              </a:rPr>
              <a:t> should ideally maintain two </a:t>
            </a:r>
            <a:r>
              <a:rPr lang="en-US" sz="1200" kern="1200" dirty="0" smtClean="0">
                <a:solidFill>
                  <a:schemeClr val="tx1"/>
                </a:solidFill>
                <a:effectLst/>
                <a:latin typeface="+mn-lt"/>
                <a:ea typeface="+mn-ea"/>
                <a:cs typeface="+mn-cs"/>
              </a:rPr>
              <a:t>face-to-face mentor interactions</a:t>
            </a:r>
            <a:r>
              <a:rPr lang="en-US" sz="1200" kern="1200" baseline="0" dirty="0" smtClean="0">
                <a:solidFill>
                  <a:schemeClr val="tx1"/>
                </a:solidFill>
                <a:effectLst/>
                <a:latin typeface="+mn-lt"/>
                <a:ea typeface="+mn-ea"/>
                <a:cs typeface="+mn-cs"/>
              </a:rPr>
              <a:t> each</a:t>
            </a:r>
            <a:r>
              <a:rPr lang="en-US" sz="1200" kern="1200" dirty="0" smtClean="0">
                <a:solidFill>
                  <a:schemeClr val="tx1"/>
                </a:solidFill>
                <a:effectLst/>
                <a:latin typeface="+mn-lt"/>
                <a:ea typeface="+mn-ea"/>
                <a:cs typeface="+mn-cs"/>
              </a:rPr>
              <a:t> month, though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more is highly recommended. These</a:t>
            </a:r>
            <a:r>
              <a:rPr lang="en-US" sz="1200" kern="1200" baseline="0" dirty="0" smtClean="0">
                <a:solidFill>
                  <a:schemeClr val="tx1"/>
                </a:solidFill>
                <a:effectLst/>
                <a:latin typeface="+mn-lt"/>
                <a:ea typeface="+mn-ea"/>
                <a:cs typeface="+mn-cs"/>
              </a:rPr>
              <a:t> interactions could involve the </a:t>
            </a:r>
            <a:r>
              <a:rPr lang="en-US" sz="1200" kern="1200" dirty="0" smtClean="0">
                <a:solidFill>
                  <a:schemeClr val="tx1"/>
                </a:solidFill>
                <a:effectLst/>
                <a:latin typeface="+mn-lt"/>
                <a:ea typeface="+mn-ea"/>
                <a:cs typeface="+mn-cs"/>
              </a:rPr>
              <a:t>mentor attending Juntos 4-H Club meetings, family nights, school and program field trips or events, and other opportunities where parents have full knowledge and agreement.</a:t>
            </a:r>
          </a:p>
          <a:p>
            <a:pPr marL="171450" lvl="0" indent="-171450">
              <a:buFont typeface="Arial" charset="0"/>
              <a:buChar char="•"/>
            </a:pPr>
            <a:r>
              <a:rPr lang="en-US" sz="1200" kern="1200" dirty="0" smtClean="0">
                <a:solidFill>
                  <a:schemeClr val="tx1"/>
                </a:solidFill>
                <a:effectLst/>
                <a:latin typeface="+mn-lt"/>
                <a:ea typeface="+mn-ea"/>
                <a:cs typeface="+mn-cs"/>
              </a:rPr>
              <a:t>Mentors should contact their mentee</a:t>
            </a:r>
            <a:r>
              <a:rPr lang="en-US" sz="1200" kern="1200" baseline="0" dirty="0" smtClean="0">
                <a:solidFill>
                  <a:schemeClr val="tx1"/>
                </a:solidFill>
                <a:effectLst/>
                <a:latin typeface="+mn-lt"/>
                <a:ea typeface="+mn-ea"/>
                <a:cs typeface="+mn-cs"/>
              </a:rPr>
              <a:t> at least </a:t>
            </a:r>
            <a:r>
              <a:rPr lang="en-US" sz="1200" kern="1200" baseline="0" dirty="0" smtClean="0">
                <a:solidFill>
                  <a:schemeClr val="tx1"/>
                </a:solidFill>
                <a:effectLst/>
                <a:latin typeface="+mn-lt"/>
                <a:ea typeface="+mn-ea"/>
                <a:cs typeface="+mn-cs"/>
              </a:rPr>
              <a:t>at bi-weekly but weekly interaction are encouraged</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this could be a brief or a lengthy phone, text, and/or social media communication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focuses on how the youth is doing with school and how the mentor can help</a:t>
            </a:r>
            <a:r>
              <a:rPr lang="en-US" sz="1200" kern="1200" dirty="0" smtClean="0">
                <a:solidFill>
                  <a:schemeClr val="tx1"/>
                </a:solidFill>
                <a:effectLst/>
                <a:latin typeface="+mn-lt"/>
                <a:ea typeface="+mn-ea"/>
                <a:cs typeface="+mn-cs"/>
              </a:rPr>
              <a:t>. A great way for</a:t>
            </a:r>
            <a:r>
              <a:rPr lang="en-US" sz="1200" kern="1200" baseline="0" dirty="0" smtClean="0">
                <a:solidFill>
                  <a:schemeClr val="tx1"/>
                </a:solidFill>
                <a:effectLst/>
                <a:latin typeface="+mn-lt"/>
                <a:ea typeface="+mn-ea"/>
                <a:cs typeface="+mn-cs"/>
              </a:rPr>
              <a:t> mentors to interact with mentees is to attend the </a:t>
            </a:r>
            <a:r>
              <a:rPr lang="en-US" sz="1200" kern="1200" baseline="0" dirty="0" err="1" smtClean="0">
                <a:solidFill>
                  <a:schemeClr val="tx1"/>
                </a:solidFill>
                <a:effectLst/>
                <a:latin typeface="+mn-lt"/>
                <a:ea typeface="+mn-ea"/>
                <a:cs typeface="+mn-cs"/>
              </a:rPr>
              <a:t>Juntos</a:t>
            </a:r>
            <a:r>
              <a:rPr lang="en-US" sz="1200" kern="1200" baseline="0" dirty="0" smtClean="0">
                <a:solidFill>
                  <a:schemeClr val="tx1"/>
                </a:solidFill>
                <a:effectLst/>
                <a:latin typeface="+mn-lt"/>
                <a:ea typeface="+mn-ea"/>
                <a:cs typeface="+mn-cs"/>
              </a:rPr>
              <a:t> 4-H club scheduled twice a month. </a:t>
            </a:r>
            <a:r>
              <a:rPr 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effectLst/>
                <a:latin typeface="+mn-lt"/>
                <a:ea typeface="+mn-ea"/>
                <a:cs typeface="+mn-cs"/>
              </a:rPr>
              <a:t>Coordinators, or those</a:t>
            </a:r>
            <a:r>
              <a:rPr lang="en-US" sz="1200" kern="1200" baseline="0" dirty="0" smtClean="0">
                <a:solidFill>
                  <a:schemeClr val="tx1"/>
                </a:solidFill>
                <a:effectLst/>
                <a:latin typeface="+mn-lt"/>
                <a:ea typeface="+mn-ea"/>
                <a:cs typeface="+mn-cs"/>
              </a:rPr>
              <a:t> responsible for mentoring,</a:t>
            </a:r>
            <a:r>
              <a:rPr lang="en-US" sz="1200" kern="1200" dirty="0" smtClean="0">
                <a:solidFill>
                  <a:schemeClr val="tx1"/>
                </a:solidFill>
                <a:effectLst/>
                <a:latin typeface="+mn-lt"/>
                <a:ea typeface="+mn-ea"/>
                <a:cs typeface="+mn-cs"/>
              </a:rPr>
              <a:t> must communicate with</a:t>
            </a:r>
            <a:r>
              <a:rPr lang="en-US" sz="1200" kern="1200" baseline="0" dirty="0" smtClean="0">
                <a:solidFill>
                  <a:schemeClr val="tx1"/>
                </a:solidFill>
                <a:effectLst/>
                <a:latin typeface="+mn-lt"/>
                <a:ea typeface="+mn-ea"/>
                <a:cs typeface="+mn-cs"/>
              </a:rPr>
              <a:t> each mentor </a:t>
            </a:r>
            <a:r>
              <a:rPr lang="en-US" sz="1200" kern="1200" dirty="0" smtClean="0">
                <a:solidFill>
                  <a:schemeClr val="tx1"/>
                </a:solidFill>
                <a:effectLst/>
                <a:latin typeface="+mn-lt"/>
                <a:ea typeface="+mn-ea"/>
                <a:cs typeface="+mn-cs"/>
              </a:rPr>
              <a:t>at least once each month via text, email, and/or phone calls.</a:t>
            </a:r>
          </a:p>
          <a:p>
            <a:pPr marL="171450" lvl="0" indent="-171450">
              <a:buFont typeface="Arial" charset="0"/>
              <a:buChar char="•"/>
            </a:pPr>
            <a:r>
              <a:rPr lang="en-US" sz="1200" kern="1200" dirty="0" smtClean="0">
                <a:solidFill>
                  <a:schemeClr val="tx1"/>
                </a:solidFill>
                <a:effectLst/>
                <a:latin typeface="+mn-lt"/>
                <a:ea typeface="+mn-ea"/>
                <a:cs typeface="+mn-cs"/>
              </a:rPr>
              <a:t>Mentors will be responsible for submitting a monthly report that inf</a:t>
            </a:r>
            <a:r>
              <a:rPr lang="en-US" sz="1200" kern="1200" baseline="0" dirty="0" smtClean="0">
                <a:solidFill>
                  <a:schemeClr val="tx1"/>
                </a:solidFill>
                <a:effectLst/>
                <a:latin typeface="+mn-lt"/>
                <a:ea typeface="+mn-ea"/>
                <a:cs typeface="+mn-cs"/>
              </a:rPr>
              <a:t>orms the Coordinator on how many </a:t>
            </a:r>
            <a:r>
              <a:rPr lang="en-US" sz="1200" kern="1200" dirty="0" smtClean="0">
                <a:solidFill>
                  <a:schemeClr val="tx1"/>
                </a:solidFill>
                <a:effectLst/>
                <a:latin typeface="+mn-lt"/>
                <a:ea typeface="+mn-ea"/>
                <a:cs typeface="+mn-cs"/>
              </a:rPr>
              <a:t>contacts were made, the results of the contacts, and any questions or resources the mentor may need in order to better support the youth.</a:t>
            </a:r>
          </a:p>
          <a:p>
            <a:endParaRPr lang="en-US" dirty="0" smtClean="0">
              <a:effectLst/>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45</a:t>
            </a:fld>
            <a:endParaRPr lang="en-US" dirty="0"/>
          </a:p>
        </p:txBody>
      </p:sp>
    </p:spTree>
    <p:extLst>
      <p:ext uri="{BB962C8B-B14F-4D97-AF65-F5344CB8AC3E}">
        <p14:creationId xmlns:p14="http://schemas.microsoft.com/office/powerpoint/2010/main" val="12621427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baseline="0" dirty="0" smtClean="0">
                <a:solidFill>
                  <a:schemeClr val="tx1"/>
                </a:solidFill>
                <a:effectLst/>
                <a:latin typeface="+mn-lt"/>
                <a:ea typeface="+mn-ea"/>
                <a:cs typeface="+mn-cs"/>
              </a:rPr>
              <a:t> </a:t>
            </a:r>
            <a:endParaRPr lang="en-US" dirty="0" smtClean="0"/>
          </a:p>
          <a:p>
            <a:endParaRPr lang="en-US" dirty="0" smtClean="0"/>
          </a:p>
          <a:p>
            <a:r>
              <a:rPr lang="en-US" sz="1200" kern="1200" dirty="0" smtClean="0">
                <a:solidFill>
                  <a:schemeClr val="tx1"/>
                </a:solidFill>
                <a:effectLst/>
                <a:latin typeface="+mn-lt"/>
                <a:ea typeface="+mn-ea"/>
                <a:cs typeface="+mn-cs"/>
              </a:rPr>
              <a:t>Some factors that have been shown to make mentoring implementation effective include:</a:t>
            </a:r>
          </a:p>
          <a:p>
            <a:r>
              <a:rPr lang="en-US" sz="1200" kern="1200" dirty="0" smtClean="0">
                <a:solidFill>
                  <a:schemeClr val="tx1"/>
                </a:solidFill>
                <a:effectLst/>
                <a:latin typeface="+mn-lt"/>
                <a:ea typeface="+mn-ea"/>
                <a:cs typeface="+mn-cs"/>
              </a:rPr>
              <a:t> </a:t>
            </a:r>
          </a:p>
          <a:p>
            <a:pPr marL="171450" lvl="0" indent="-171450">
              <a:buFont typeface="Arial" charset="0"/>
              <a:buChar char="•"/>
            </a:pPr>
            <a:r>
              <a:rPr lang="en-US" sz="1200" kern="1200" dirty="0" smtClean="0">
                <a:solidFill>
                  <a:schemeClr val="tx1"/>
                </a:solidFill>
                <a:effectLst/>
                <a:latin typeface="+mn-lt"/>
                <a:ea typeface="+mn-ea"/>
                <a:cs typeface="+mn-cs"/>
              </a:rPr>
              <a:t>Coordinators hosting</a:t>
            </a:r>
            <a:r>
              <a:rPr lang="en-US" sz="1200" kern="1200" baseline="0" dirty="0" smtClean="0">
                <a:solidFill>
                  <a:schemeClr val="tx1"/>
                </a:solidFill>
                <a:effectLst/>
                <a:latin typeface="+mn-lt"/>
                <a:ea typeface="+mn-ea"/>
                <a:cs typeface="+mn-cs"/>
              </a:rPr>
              <a:t> informative,</a:t>
            </a:r>
            <a:r>
              <a:rPr lang="en-US" sz="1200" kern="1200" dirty="0" smtClean="0">
                <a:solidFill>
                  <a:schemeClr val="tx1"/>
                </a:solidFill>
                <a:effectLst/>
                <a:latin typeface="+mn-lt"/>
                <a:ea typeface="+mn-ea"/>
                <a:cs typeface="+mn-cs"/>
              </a:rPr>
              <a:t> resourceful,</a:t>
            </a:r>
            <a:r>
              <a:rPr lang="en-US" sz="1200" kern="1200" baseline="0" dirty="0" smtClean="0">
                <a:solidFill>
                  <a:schemeClr val="tx1"/>
                </a:solidFill>
                <a:effectLst/>
                <a:latin typeface="+mn-lt"/>
                <a:ea typeface="+mn-ea"/>
                <a:cs typeface="+mn-cs"/>
              </a:rPr>
              <a:t> and fun</a:t>
            </a:r>
            <a:r>
              <a:rPr lang="en-US" sz="1200" kern="1200" dirty="0" smtClean="0">
                <a:solidFill>
                  <a:schemeClr val="tx1"/>
                </a:solidFill>
                <a:effectLst/>
                <a:latin typeface="+mn-lt"/>
                <a:ea typeface="+mn-ea"/>
                <a:cs typeface="+mn-cs"/>
              </a:rPr>
              <a:t> training sessions for mentors. A great resource is the </a:t>
            </a:r>
            <a:r>
              <a:rPr lang="en-US" sz="1200" i="1" kern="1200" dirty="0" smtClean="0">
                <a:solidFill>
                  <a:schemeClr val="tx1"/>
                </a:solidFill>
                <a:effectLst/>
                <a:latin typeface="+mn-lt"/>
                <a:ea typeface="+mn-ea"/>
                <a:cs typeface="+mn-cs"/>
              </a:rPr>
              <a:t>Ready to go: Mentor Training Toolkit on building the mentoring relationship</a:t>
            </a:r>
            <a:r>
              <a:rPr lang="en-US" sz="1200" kern="1200" dirty="0" smtClean="0">
                <a:solidFill>
                  <a:schemeClr val="tx1"/>
                </a:solidFill>
                <a:effectLst/>
                <a:latin typeface="+mn-lt"/>
                <a:ea typeface="+mn-ea"/>
                <a:cs typeface="+mn-cs"/>
              </a:rPr>
              <a:t> by Michigan State University Extension; </a:t>
            </a:r>
          </a:p>
          <a:p>
            <a:pPr marL="171450" lvl="0" indent="-171450">
              <a:buFont typeface="Arial" charset="0"/>
              <a:buChar char="•"/>
            </a:pPr>
            <a:r>
              <a:rPr lang="en-US" sz="1200" kern="1200" dirty="0" smtClean="0">
                <a:solidFill>
                  <a:schemeClr val="tx1"/>
                </a:solidFill>
                <a:effectLst/>
                <a:latin typeface="+mn-lt"/>
                <a:ea typeface="+mn-ea"/>
                <a:cs typeface="+mn-cs"/>
              </a:rPr>
              <a:t>Mentors</a:t>
            </a:r>
            <a:r>
              <a:rPr lang="en-US" sz="1200" kern="1200" baseline="0" dirty="0" smtClean="0">
                <a:solidFill>
                  <a:schemeClr val="tx1"/>
                </a:solidFill>
                <a:effectLst/>
                <a:latin typeface="+mn-lt"/>
                <a:ea typeface="+mn-ea"/>
                <a:cs typeface="+mn-cs"/>
              </a:rPr>
              <a:t> having initial face-to-face communication with the </a:t>
            </a:r>
            <a:r>
              <a:rPr lang="en-US" sz="1200" kern="1200" dirty="0" smtClean="0">
                <a:solidFill>
                  <a:schemeClr val="tx1"/>
                </a:solidFill>
                <a:effectLst/>
                <a:latin typeface="+mn-lt"/>
                <a:ea typeface="+mn-ea"/>
                <a:cs typeface="+mn-cs"/>
              </a:rPr>
              <a:t>mentees and their parents</a:t>
            </a:r>
            <a:r>
              <a:rPr lang="en-US" sz="1200" kern="1200" baseline="0" dirty="0" smtClean="0">
                <a:solidFill>
                  <a:schemeClr val="tx1"/>
                </a:solidFill>
                <a:effectLst/>
                <a:latin typeface="+mn-lt"/>
                <a:ea typeface="+mn-ea"/>
                <a:cs typeface="+mn-cs"/>
              </a:rPr>
              <a:t> will help d</a:t>
            </a:r>
            <a:r>
              <a:rPr lang="en-US" sz="1200" kern="1200" dirty="0" smtClean="0">
                <a:solidFill>
                  <a:schemeClr val="tx1"/>
                </a:solidFill>
                <a:effectLst/>
                <a:latin typeface="+mn-lt"/>
                <a:ea typeface="+mn-ea"/>
                <a:cs typeface="+mn-cs"/>
              </a:rPr>
              <a:t>evelop strong and lasting relationships; </a:t>
            </a:r>
          </a:p>
          <a:p>
            <a:pPr marL="171450" lvl="0" indent="-171450">
              <a:buFont typeface="Arial" charset="0"/>
              <a:buChar char="•"/>
            </a:pPr>
            <a:r>
              <a:rPr lang="en-US" sz="1200" kern="1200" dirty="0" smtClean="0">
                <a:solidFill>
                  <a:schemeClr val="tx1"/>
                </a:solidFill>
                <a:effectLst/>
                <a:latin typeface="+mn-lt"/>
                <a:ea typeface="+mn-ea"/>
                <a:cs typeface="+mn-cs"/>
              </a:rPr>
              <a:t>Mentors should develop a strong and consistent</a:t>
            </a:r>
            <a:r>
              <a:rPr lang="en-US" sz="1200" kern="1200" baseline="0" dirty="0" smtClean="0">
                <a:solidFill>
                  <a:schemeClr val="tx1"/>
                </a:solidFill>
                <a:effectLst/>
                <a:latin typeface="+mn-lt"/>
                <a:ea typeface="+mn-ea"/>
                <a:cs typeface="+mn-cs"/>
              </a:rPr>
              <a:t> way to </a:t>
            </a:r>
            <a:r>
              <a:rPr lang="en-US" sz="1200" kern="1200" dirty="0" smtClean="0">
                <a:solidFill>
                  <a:schemeClr val="tx1"/>
                </a:solidFill>
                <a:effectLst/>
                <a:latin typeface="+mn-lt"/>
                <a:ea typeface="+mn-ea"/>
                <a:cs typeface="+mn-cs"/>
              </a:rPr>
              <a:t>communicate</a:t>
            </a:r>
            <a:r>
              <a:rPr lang="en-US" sz="1200" kern="1200" baseline="0" dirty="0" smtClean="0">
                <a:solidFill>
                  <a:schemeClr val="tx1"/>
                </a:solidFill>
                <a:effectLst/>
                <a:latin typeface="+mn-lt"/>
                <a:ea typeface="+mn-ea"/>
                <a:cs typeface="+mn-cs"/>
              </a:rPr>
              <a:t> with the youth and their parents;</a:t>
            </a:r>
          </a:p>
          <a:p>
            <a:pPr marL="171450" lvl="0" indent="-171450">
              <a:buFont typeface="Arial" charset="0"/>
              <a:buChar char="•"/>
            </a:pPr>
            <a:r>
              <a:rPr lang="en-US" sz="1200" kern="1200" dirty="0" smtClean="0">
                <a:solidFill>
                  <a:schemeClr val="tx1"/>
                </a:solidFill>
                <a:effectLst/>
                <a:latin typeface="+mn-lt"/>
                <a:ea typeface="+mn-ea"/>
                <a:cs typeface="+mn-cs"/>
              </a:rPr>
              <a:t>Coordinators should assure that the the mentor</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mentee are developing strong relationships. This</a:t>
            </a:r>
            <a:r>
              <a:rPr lang="en-US" sz="1200" kern="1200" baseline="0" dirty="0" smtClean="0">
                <a:solidFill>
                  <a:schemeClr val="tx1"/>
                </a:solidFill>
                <a:effectLst/>
                <a:latin typeface="+mn-lt"/>
                <a:ea typeface="+mn-ea"/>
                <a:cs typeface="+mn-cs"/>
              </a:rPr>
              <a:t> becomes a three way interaction where mentor, mentee, and Coordinator are each concerned about each other. </a:t>
            </a:r>
            <a:r>
              <a:rPr lang="en-US" sz="1200" kern="1200" dirty="0" smtClean="0">
                <a:solidFill>
                  <a:schemeClr val="tx1"/>
                </a:solidFill>
                <a:effectLst/>
                <a:latin typeface="+mn-lt"/>
                <a:ea typeface="+mn-ea"/>
                <a:cs typeface="+mn-cs"/>
              </a:rPr>
              <a:t>For example, if the parents and/or youth are not committed, mentors will quickly disengage and have no purpose to continue to volunteer;   </a:t>
            </a:r>
          </a:p>
          <a:p>
            <a:pPr marL="171450" lvl="0" indent="-171450">
              <a:buFont typeface="Arial" charset="0"/>
              <a:buChar char="•"/>
            </a:pPr>
            <a:r>
              <a:rPr lang="en-US" sz="1200" kern="1200" dirty="0" smtClean="0">
                <a:solidFill>
                  <a:schemeClr val="tx1"/>
                </a:solidFill>
                <a:effectLst/>
                <a:latin typeface="+mn-lt"/>
                <a:ea typeface="+mn-ea"/>
                <a:cs typeface="+mn-cs"/>
              </a:rPr>
              <a:t>Have an organized and consistent mentoring coordinator. This person must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make the time and/or support to manage this detailed mentoring process; and  </a:t>
            </a:r>
          </a:p>
          <a:p>
            <a:pPr marL="171450" indent="-171450">
              <a:buFont typeface="Arial" charset="0"/>
              <a:buChar char="•"/>
            </a:pPr>
            <a:r>
              <a:rPr lang="en-US" sz="1200" kern="1200" dirty="0" smtClean="0">
                <a:solidFill>
                  <a:schemeClr val="tx1"/>
                </a:solidFill>
                <a:effectLst/>
                <a:latin typeface="+mn-lt"/>
                <a:ea typeface="+mn-ea"/>
                <a:cs typeface="+mn-cs"/>
              </a:rPr>
              <a:t>Coordinators must</a:t>
            </a:r>
            <a:r>
              <a:rPr lang="en-US" sz="1200" kern="1200" baseline="0" dirty="0" smtClean="0">
                <a:solidFill>
                  <a:schemeClr val="tx1"/>
                </a:solidFill>
                <a:effectLst/>
                <a:latin typeface="+mn-lt"/>
                <a:ea typeface="+mn-ea"/>
                <a:cs typeface="+mn-cs"/>
              </a:rPr>
              <a:t> b</a:t>
            </a:r>
            <a:r>
              <a:rPr lang="en-US" sz="1200" kern="1200" dirty="0" smtClean="0">
                <a:solidFill>
                  <a:schemeClr val="tx1"/>
                </a:solidFill>
                <a:effectLst/>
                <a:latin typeface="+mn-lt"/>
                <a:ea typeface="+mn-ea"/>
                <a:cs typeface="+mn-cs"/>
              </a:rPr>
              <a:t>e consistent in tracking face-to-face interactions, training, and follow-ups or check-ins with mentors. This will lead to a mentoring system that works, which mentees, parents, and community partners will see as successful and trustworthy. </a:t>
            </a:r>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46</a:t>
            </a:fld>
            <a:endParaRPr lang="en-US" dirty="0"/>
          </a:p>
        </p:txBody>
      </p:sp>
    </p:spTree>
    <p:extLst>
      <p:ext uri="{BB962C8B-B14F-4D97-AF65-F5344CB8AC3E}">
        <p14:creationId xmlns:p14="http://schemas.microsoft.com/office/powerpoint/2010/main" val="3632208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baseline="0" dirty="0" smtClean="0">
                <a:solidFill>
                  <a:schemeClr val="tx1"/>
                </a:solidFill>
                <a:effectLst/>
                <a:latin typeface="+mn-lt"/>
                <a:ea typeface="+mn-ea"/>
                <a:cs typeface="+mn-cs"/>
              </a:rPr>
              <a:t> </a:t>
            </a:r>
          </a:p>
          <a:p>
            <a:endParaRPr lang="en-US" dirty="0" smtClean="0"/>
          </a:p>
          <a:p>
            <a:r>
              <a:rPr lang="en-US" sz="1200" kern="1200" dirty="0" smtClean="0">
                <a:solidFill>
                  <a:schemeClr val="tx1"/>
                </a:solidFill>
                <a:effectLst/>
                <a:latin typeface="+mn-lt"/>
                <a:ea typeface="+mn-ea"/>
                <a:cs typeface="+mn-cs"/>
              </a:rPr>
              <a:t>Remember from Module 1 that having Juntos 4-H mentoring supports the local 4-H program in various ways. For one, it grows your volunteer base as you recruit mentors for youth. These volunteers will ultimately become a 4-H “face” in the schools and the Latino communities that Juntos 4-H serves.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addition, mentors who are bilingual bring not only their second language skills but also their bicultural knowledge, which can help you further connect with the Latino community.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Finally, reaching out to college students expands your community outreach and opens doors to building relationships with college staff and faculty.  In fact, North Carolina has experienced a growth in passionate Latino college students who have taken on the leadership of mentor recruitment and training with some staff guidance.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47</a:t>
            </a:fld>
            <a:endParaRPr lang="en-US" dirty="0"/>
          </a:p>
        </p:txBody>
      </p:sp>
    </p:spTree>
    <p:extLst>
      <p:ext uri="{BB962C8B-B14F-4D97-AF65-F5344CB8AC3E}">
        <p14:creationId xmlns:p14="http://schemas.microsoft.com/office/powerpoint/2010/main" val="11553949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that implementation has been covered, let’s talk about retention. </a:t>
            </a:r>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48</a:t>
            </a:fld>
            <a:endParaRPr lang="en-US" dirty="0"/>
          </a:p>
        </p:txBody>
      </p:sp>
    </p:spTree>
    <p:extLst>
      <p:ext uri="{BB962C8B-B14F-4D97-AF65-F5344CB8AC3E}">
        <p14:creationId xmlns:p14="http://schemas.microsoft.com/office/powerpoint/2010/main" val="1659796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is a long list of how Success Coaching and Mentoring keep youth and their parents engaged in the program:</a:t>
            </a:r>
          </a:p>
          <a:p>
            <a:r>
              <a:rPr lang="en-US" sz="1200" kern="1200" dirty="0" smtClean="0">
                <a:solidFill>
                  <a:schemeClr val="tx1"/>
                </a:solidFill>
                <a:effectLst/>
                <a:latin typeface="+mn-lt"/>
                <a:ea typeface="+mn-ea"/>
                <a:cs typeface="+mn-cs"/>
              </a:rPr>
              <a:t> </a:t>
            </a:r>
          </a:p>
          <a:p>
            <a:pPr marL="171450" lvl="0" indent="-171450">
              <a:buFont typeface="Arial" charset="0"/>
              <a:buChar char="•"/>
            </a:pPr>
            <a:r>
              <a:rPr lang="en-US" sz="1200" kern="1200" dirty="0" smtClean="0">
                <a:solidFill>
                  <a:schemeClr val="tx1"/>
                </a:solidFill>
                <a:effectLst/>
                <a:latin typeface="+mn-lt"/>
                <a:ea typeface="+mn-ea"/>
                <a:cs typeface="+mn-cs"/>
              </a:rPr>
              <a:t>Success</a:t>
            </a:r>
            <a:r>
              <a:rPr lang="en-US" sz="1200" kern="1200" baseline="0" dirty="0" smtClean="0">
                <a:solidFill>
                  <a:schemeClr val="tx1"/>
                </a:solidFill>
                <a:effectLst/>
                <a:latin typeface="+mn-lt"/>
                <a:ea typeface="+mn-ea"/>
                <a:cs typeface="+mn-cs"/>
              </a:rPr>
              <a:t> coaching and mentoring strengthens the one-on-one </a:t>
            </a:r>
            <a:r>
              <a:rPr lang="en-US" sz="1200" kern="1200" dirty="0" smtClean="0">
                <a:solidFill>
                  <a:schemeClr val="tx1"/>
                </a:solidFill>
                <a:effectLst/>
                <a:latin typeface="+mn-lt"/>
                <a:ea typeface="+mn-ea"/>
                <a:cs typeface="+mn-cs"/>
              </a:rPr>
              <a:t>connection</a:t>
            </a:r>
            <a:r>
              <a:rPr lang="en-US" sz="1200" kern="1200" baseline="0" dirty="0" smtClean="0">
                <a:solidFill>
                  <a:schemeClr val="tx1"/>
                </a:solidFill>
                <a:effectLst/>
                <a:latin typeface="+mn-lt"/>
                <a:ea typeface="+mn-ea"/>
                <a:cs typeface="+mn-cs"/>
              </a:rPr>
              <a:t> between the </a:t>
            </a:r>
            <a:r>
              <a:rPr lang="en-US" sz="1200" kern="1200" dirty="0" smtClean="0">
                <a:solidFill>
                  <a:schemeClr val="tx1"/>
                </a:solidFill>
                <a:effectLst/>
                <a:latin typeface="+mn-lt"/>
                <a:ea typeface="+mn-ea"/>
                <a:cs typeface="+mn-cs"/>
              </a:rPr>
              <a:t>youth and their mentor and or Succes</a:t>
            </a:r>
            <a:r>
              <a:rPr lang="en-US" sz="1200" kern="1200" baseline="0" dirty="0" smtClean="0">
                <a:solidFill>
                  <a:schemeClr val="tx1"/>
                </a:solidFill>
                <a:effectLst/>
                <a:latin typeface="+mn-lt"/>
                <a:ea typeface="+mn-ea"/>
                <a:cs typeface="+mn-cs"/>
              </a:rPr>
              <a:t>s Coach</a:t>
            </a:r>
            <a:r>
              <a:rPr lang="en-US" sz="1200" kern="1200" dirty="0" smtClean="0">
                <a:solidFill>
                  <a:schemeClr val="tx1"/>
                </a:solidFill>
                <a:effectLst/>
                <a:latin typeface="+mn-lt"/>
                <a:ea typeface="+mn-ea"/>
                <a:cs typeface="+mn-cs"/>
              </a:rPr>
              <a:t>. </a:t>
            </a:r>
          </a:p>
          <a:p>
            <a:pPr marL="171450" lvl="0" indent="-171450">
              <a:buFont typeface="Arial" charset="0"/>
              <a:buChar char="•"/>
            </a:pPr>
            <a:r>
              <a:rPr lang="en-US" sz="1200" kern="1200" dirty="0" smtClean="0">
                <a:solidFill>
                  <a:schemeClr val="tx1"/>
                </a:solidFill>
                <a:effectLst/>
                <a:latin typeface="+mn-lt"/>
                <a:ea typeface="+mn-ea"/>
                <a:cs typeface="+mn-cs"/>
              </a:rPr>
              <a:t>They help</a:t>
            </a:r>
            <a:r>
              <a:rPr lang="en-US" sz="1200" kern="1200" baseline="0" dirty="0" smtClean="0">
                <a:solidFill>
                  <a:schemeClr val="tx1"/>
                </a:solidFill>
                <a:effectLst/>
                <a:latin typeface="+mn-lt"/>
                <a:ea typeface="+mn-ea"/>
                <a:cs typeface="+mn-cs"/>
              </a:rPr>
              <a:t> sustain the</a:t>
            </a:r>
            <a:r>
              <a:rPr lang="en-US" sz="1200" kern="1200" dirty="0" smtClean="0">
                <a:solidFill>
                  <a:schemeClr val="tx1"/>
                </a:solidFill>
                <a:effectLst/>
                <a:latin typeface="+mn-lt"/>
                <a:ea typeface="+mn-ea"/>
                <a:cs typeface="+mn-cs"/>
              </a:rPr>
              <a:t> consistency of the relationship, which leads to greate</a:t>
            </a:r>
            <a:r>
              <a:rPr lang="en-US" sz="1200" kern="1200" baseline="0" dirty="0" smtClean="0">
                <a:solidFill>
                  <a:schemeClr val="tx1"/>
                </a:solidFill>
                <a:effectLst/>
                <a:latin typeface="+mn-lt"/>
                <a:ea typeface="+mn-ea"/>
                <a:cs typeface="+mn-cs"/>
              </a:rPr>
              <a:t>r academic </a:t>
            </a:r>
            <a:r>
              <a:rPr lang="en-US" sz="1200" kern="1200" dirty="0" smtClean="0">
                <a:solidFill>
                  <a:schemeClr val="tx1"/>
                </a:solidFill>
                <a:effectLst/>
                <a:latin typeface="+mn-lt"/>
                <a:ea typeface="+mn-ea"/>
                <a:cs typeface="+mn-cs"/>
              </a:rPr>
              <a:t>success for the youth.</a:t>
            </a:r>
          </a:p>
          <a:p>
            <a:pPr marL="171450" lvl="0" indent="-171450">
              <a:buFont typeface="Arial" charset="0"/>
              <a:buChar char="•"/>
            </a:pPr>
            <a:r>
              <a:rPr lang="en-US" sz="1200" kern="1200" dirty="0" smtClean="0">
                <a:solidFill>
                  <a:schemeClr val="tx1"/>
                </a:solidFill>
                <a:effectLst/>
                <a:latin typeface="+mn-lt"/>
                <a:ea typeface="+mn-ea"/>
                <a:cs typeface="+mn-cs"/>
              </a:rPr>
              <a:t>They also help</a:t>
            </a:r>
            <a:r>
              <a:rPr lang="en-US" sz="1200" kern="1200" baseline="0" dirty="0" smtClean="0">
                <a:solidFill>
                  <a:schemeClr val="tx1"/>
                </a:solidFill>
                <a:effectLst/>
                <a:latin typeface="+mn-lt"/>
                <a:ea typeface="+mn-ea"/>
                <a:cs typeface="+mn-cs"/>
              </a:rPr>
              <a:t> reinforce what the youth learn in other parts of the program and help the youth</a:t>
            </a:r>
            <a:r>
              <a:rPr lang="en-US" sz="1200" kern="1200" dirty="0" smtClean="0">
                <a:solidFill>
                  <a:schemeClr val="tx1"/>
                </a:solidFill>
                <a:effectLst/>
                <a:latin typeface="+mn-lt"/>
                <a:ea typeface="+mn-ea"/>
                <a:cs typeface="+mn-cs"/>
              </a:rPr>
              <a:t> gain</a:t>
            </a:r>
            <a:r>
              <a:rPr lang="en-US" sz="1200" kern="1200" baseline="0" dirty="0" smtClean="0">
                <a:solidFill>
                  <a:schemeClr val="tx1"/>
                </a:solidFill>
                <a:effectLst/>
                <a:latin typeface="+mn-lt"/>
                <a:ea typeface="+mn-ea"/>
                <a:cs typeface="+mn-cs"/>
              </a:rPr>
              <a:t> greater </a:t>
            </a:r>
            <a:r>
              <a:rPr lang="en-US" sz="1200" kern="1200" dirty="0" smtClean="0">
                <a:solidFill>
                  <a:schemeClr val="tx1"/>
                </a:solidFill>
                <a:effectLst/>
                <a:latin typeface="+mn-lt"/>
                <a:ea typeface="+mn-ea"/>
                <a:cs typeface="+mn-cs"/>
              </a:rPr>
              <a:t>respect for their educational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opportunities.</a:t>
            </a:r>
          </a:p>
          <a:p>
            <a:pPr marL="171450" lvl="0" indent="-171450">
              <a:buFont typeface="Arial" charset="0"/>
              <a:buChar char="•"/>
            </a:pPr>
            <a:r>
              <a:rPr lang="en-US" sz="1200" kern="1200" dirty="0" smtClean="0">
                <a:solidFill>
                  <a:schemeClr val="tx1"/>
                </a:solidFill>
                <a:effectLst/>
                <a:latin typeface="+mn-lt"/>
                <a:ea typeface="+mn-ea"/>
                <a:cs typeface="+mn-cs"/>
              </a:rPr>
              <a:t>They help the youth focus on achieving academic success.</a:t>
            </a:r>
          </a:p>
          <a:p>
            <a:pPr marL="171450" lvl="0" indent="-171450">
              <a:buFont typeface="Arial" charset="0"/>
              <a:buChar char="•"/>
            </a:pPr>
            <a:r>
              <a:rPr lang="en-US" sz="1200" kern="1200" dirty="0" smtClean="0">
                <a:solidFill>
                  <a:schemeClr val="tx1"/>
                </a:solidFill>
                <a:effectLst/>
                <a:latin typeface="+mn-lt"/>
                <a:ea typeface="+mn-ea"/>
                <a:cs typeface="+mn-cs"/>
              </a:rPr>
              <a:t>They</a:t>
            </a:r>
            <a:r>
              <a:rPr lang="en-US" sz="1200" kern="1200" baseline="0" dirty="0" smtClean="0">
                <a:solidFill>
                  <a:schemeClr val="tx1"/>
                </a:solidFill>
                <a:effectLst/>
                <a:latin typeface="+mn-lt"/>
                <a:ea typeface="+mn-ea"/>
                <a:cs typeface="+mn-cs"/>
              </a:rPr>
              <a:t> also help the</a:t>
            </a:r>
            <a:r>
              <a:rPr lang="en-US" sz="1200" kern="1200" dirty="0" smtClean="0">
                <a:solidFill>
                  <a:schemeClr val="tx1"/>
                </a:solidFill>
                <a:effectLst/>
                <a:latin typeface="+mn-lt"/>
                <a:ea typeface="+mn-ea"/>
                <a:cs typeface="+mn-cs"/>
              </a:rPr>
              <a:t> youth gain respect for themselves</a:t>
            </a:r>
            <a:r>
              <a:rPr lang="en-US" sz="1200" kern="1200" baseline="0" dirty="0" smtClean="0">
                <a:solidFill>
                  <a:schemeClr val="tx1"/>
                </a:solidFill>
                <a:effectLst/>
                <a:latin typeface="+mn-lt"/>
                <a:ea typeface="+mn-ea"/>
                <a:cs typeface="+mn-cs"/>
              </a:rPr>
              <a:t> in a way that </a:t>
            </a:r>
            <a:r>
              <a:rPr lang="en-US" sz="1200" kern="1200" dirty="0" smtClean="0">
                <a:solidFill>
                  <a:schemeClr val="tx1"/>
                </a:solidFill>
                <a:effectLst/>
                <a:latin typeface="+mn-lt"/>
                <a:ea typeface="+mn-ea"/>
                <a:cs typeface="+mn-cs"/>
              </a:rPr>
              <a:t>empowers them as students.</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effectLst/>
                <a:latin typeface="+mn-lt"/>
                <a:ea typeface="+mn-ea"/>
                <a:cs typeface="+mn-cs"/>
              </a:rPr>
              <a:t>They have</a:t>
            </a:r>
            <a:r>
              <a:rPr lang="en-US" sz="1200" kern="1200" baseline="0" dirty="0" smtClean="0">
                <a:solidFill>
                  <a:schemeClr val="tx1"/>
                </a:solidFill>
                <a:effectLst/>
                <a:latin typeface="+mn-lt"/>
                <a:ea typeface="+mn-ea"/>
                <a:cs typeface="+mn-cs"/>
              </a:rPr>
              <a:t> fun with their mentor and/or success coach and learn to trust each other more. This trust builds unity in the program. </a:t>
            </a:r>
            <a:r>
              <a:rPr lang="en-US" sz="1200" kern="1200" dirty="0" smtClean="0">
                <a:solidFill>
                  <a:schemeClr val="tx1"/>
                </a:solidFill>
                <a:effectLst/>
                <a:latin typeface="+mn-lt"/>
                <a:ea typeface="+mn-ea"/>
                <a:cs typeface="+mn-cs"/>
              </a:rPr>
              <a:t>They learn that they are not alone; there is a team of individuals who want to see them succeed. Parents in the program continue to point to Juntos 4-H as a program where they no longer feel alone; the process is no longer simply left in the hands of the youth because their parents did not understand it. Schools see success coaching in particular as a way to decrease the misperceptions that Latino students and their parents may have had about school. </a:t>
            </a:r>
          </a:p>
          <a:p>
            <a:pPr marL="171450" lvl="0" indent="-171450">
              <a:buFont typeface="Arial" charset="0"/>
              <a:buChar char="•"/>
            </a:pPr>
            <a:r>
              <a:rPr lang="en-US" sz="1200" kern="1200" dirty="0" smtClean="0">
                <a:solidFill>
                  <a:schemeClr val="tx1"/>
                </a:solidFill>
                <a:effectLst/>
                <a:latin typeface="+mn-lt"/>
                <a:ea typeface="+mn-ea"/>
                <a:cs typeface="+mn-cs"/>
              </a:rPr>
              <a:t>Students see results</a:t>
            </a:r>
            <a:r>
              <a:rPr lang="en-US" sz="1200" kern="1200" baseline="0" dirty="0" smtClean="0">
                <a:solidFill>
                  <a:schemeClr val="tx1"/>
                </a:solidFill>
                <a:effectLst/>
                <a:latin typeface="+mn-lt"/>
                <a:ea typeface="+mn-ea"/>
                <a:cs typeface="+mn-cs"/>
              </a:rPr>
              <a:t> when</a:t>
            </a:r>
            <a:r>
              <a:rPr lang="en-US" sz="1200" kern="1200" dirty="0" smtClean="0">
                <a:solidFill>
                  <a:schemeClr val="tx1"/>
                </a:solidFill>
                <a:effectLst/>
                <a:latin typeface="+mn-lt"/>
                <a:ea typeface="+mn-ea"/>
                <a:cs typeface="+mn-cs"/>
              </a:rPr>
              <a:t> they are setting goals during Success Coaching sessions,</a:t>
            </a:r>
            <a:r>
              <a:rPr lang="en-US" sz="1200" kern="1200" baseline="0" dirty="0" smtClean="0">
                <a:solidFill>
                  <a:schemeClr val="tx1"/>
                </a:solidFill>
                <a:effectLst/>
                <a:latin typeface="+mn-lt"/>
                <a:ea typeface="+mn-ea"/>
                <a:cs typeface="+mn-cs"/>
              </a:rPr>
              <a:t> which leads to further academic success</a:t>
            </a:r>
            <a:r>
              <a:rPr lang="en-US" sz="1200" kern="1200" dirty="0" smtClean="0">
                <a:solidFill>
                  <a:schemeClr val="tx1"/>
                </a:solidFill>
                <a:effectLst/>
                <a:latin typeface="+mn-lt"/>
                <a:ea typeface="+mn-ea"/>
                <a:cs typeface="+mn-cs"/>
              </a:rPr>
              <a:t>.</a:t>
            </a:r>
          </a:p>
          <a:p>
            <a:pPr marL="171450" lvl="0" indent="-171450">
              <a:buFont typeface="Arial" charset="0"/>
              <a:buChar char="•"/>
            </a:pPr>
            <a:r>
              <a:rPr lang="en-US" sz="1200" kern="1200" dirty="0" smtClean="0">
                <a:solidFill>
                  <a:schemeClr val="tx1"/>
                </a:solidFill>
                <a:effectLst/>
                <a:latin typeface="+mn-lt"/>
                <a:ea typeface="+mn-ea"/>
                <a:cs typeface="+mn-cs"/>
              </a:rPr>
              <a:t>Students have another person to hold them accountable. They learn what it means to be accountable to their own goals.</a:t>
            </a:r>
          </a:p>
          <a:p>
            <a:pPr marL="171450" lvl="0" indent="-171450">
              <a:buFont typeface="Arial" charset="0"/>
              <a:buChar char="•"/>
            </a:pPr>
            <a:r>
              <a:rPr lang="en-US" sz="1200" kern="1200" dirty="0" smtClean="0">
                <a:solidFill>
                  <a:schemeClr val="tx1"/>
                </a:solidFill>
                <a:effectLst/>
                <a:latin typeface="+mn-lt"/>
                <a:ea typeface="+mn-ea"/>
                <a:cs typeface="+mn-cs"/>
              </a:rPr>
              <a:t>Youth learn about how relationships are developed, discover that it’s a two-way process, and start engaging in their own relationship building. </a:t>
            </a:r>
            <a:r>
              <a:rPr lang="en-US" sz="1200" kern="1200" smtClean="0">
                <a:solidFill>
                  <a:schemeClr val="tx1"/>
                </a:solidFill>
                <a:effectLst/>
                <a:latin typeface="+mn-lt"/>
                <a:ea typeface="+mn-ea"/>
                <a:cs typeface="+mn-cs"/>
              </a:rPr>
              <a:t>For </a:t>
            </a:r>
            <a:r>
              <a:rPr lang="en-US" sz="1200" kern="1200" dirty="0" smtClean="0">
                <a:solidFill>
                  <a:schemeClr val="tx1"/>
                </a:solidFill>
                <a:effectLst/>
                <a:latin typeface="+mn-lt"/>
                <a:ea typeface="+mn-ea"/>
                <a:cs typeface="+mn-cs"/>
              </a:rPr>
              <a:t>example, the program in North Carolina has seen a pattern of Juntos 4-H’ers in 11</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and 12</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want to peer mentor the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graders joining the program.</a:t>
            </a:r>
          </a:p>
          <a:p>
            <a:pPr marL="171450" lvl="0" indent="-171450">
              <a:buFont typeface="Arial" charset="0"/>
              <a:buChar char="•"/>
            </a:pPr>
            <a:r>
              <a:rPr lang="en-US" sz="1200" kern="1200" dirty="0" smtClean="0">
                <a:solidFill>
                  <a:schemeClr val="tx1"/>
                </a:solidFill>
                <a:effectLst/>
                <a:latin typeface="+mn-lt"/>
                <a:ea typeface="+mn-ea"/>
                <a:cs typeface="+mn-cs"/>
              </a:rPr>
              <a:t>Success coaching has become for many Juntos 4-H families and schools the bridge that brings them all together; the students develop stronger relationships with their teachers, which leads to better communication all round.</a:t>
            </a:r>
          </a:p>
          <a:p>
            <a:pPr marL="171450" lvl="0" indent="-171450">
              <a:buFont typeface="Arial" charset="0"/>
              <a:buChar char="•"/>
            </a:pPr>
            <a:r>
              <a:rPr lang="en-US" sz="1200" kern="1200" dirty="0" smtClean="0">
                <a:solidFill>
                  <a:schemeClr val="tx1"/>
                </a:solidFill>
                <a:effectLst/>
                <a:latin typeface="+mn-lt"/>
                <a:ea typeface="+mn-ea"/>
                <a:cs typeface="+mn-cs"/>
              </a:rPr>
              <a:t>Students learn to advocate for themselves. Over time, after watching the Success Coach model how to communicate with teachers, students gain the courage and skills to go to the teacher for themselves. The process empowers students to advocate for their own educational success. </a:t>
            </a:r>
          </a:p>
        </p:txBody>
      </p:sp>
      <p:sp>
        <p:nvSpPr>
          <p:cNvPr id="4" name="Slide Number Placeholder 3"/>
          <p:cNvSpPr>
            <a:spLocks noGrp="1"/>
          </p:cNvSpPr>
          <p:nvPr>
            <p:ph type="sldNum" sz="quarter" idx="10"/>
          </p:nvPr>
        </p:nvSpPr>
        <p:spPr/>
        <p:txBody>
          <a:bodyPr/>
          <a:lstStyle/>
          <a:p>
            <a:fld id="{5E1B7EF0-148D-B042-AF3A-A0484078F544}" type="slidenum">
              <a:rPr lang="en-US" smtClean="0"/>
              <a:t>49</a:t>
            </a:fld>
            <a:endParaRPr lang="en-US" dirty="0"/>
          </a:p>
        </p:txBody>
      </p:sp>
    </p:spTree>
    <p:extLst>
      <p:ext uri="{BB962C8B-B14F-4D97-AF65-F5344CB8AC3E}">
        <p14:creationId xmlns:p14="http://schemas.microsoft.com/office/powerpoint/2010/main" val="58260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Success coaching is the individualized support of an adult role model during school hours who offers support, advice, guidance, reinforcement, and constructive coaching aimed at achieving youth’s goals with an emphasis on graduation and college access. It focuses on specific tasks and student performance, as well as giving feedback on student’s observed performance. </a:t>
            </a:r>
            <a:endParaRPr lang="en-US" dirty="0" smtClean="0">
              <a:effectLst/>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5</a:t>
            </a:fld>
            <a:endParaRPr lang="en-US" dirty="0"/>
          </a:p>
        </p:txBody>
      </p:sp>
    </p:spTree>
    <p:extLst>
      <p:ext uri="{BB962C8B-B14F-4D97-AF65-F5344CB8AC3E}">
        <p14:creationId xmlns:p14="http://schemas.microsoft.com/office/powerpoint/2010/main" val="21048582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developers of the program would like to give a special thank you to: </a:t>
            </a:r>
          </a:p>
          <a:p>
            <a:r>
              <a:rPr lang="en-US" sz="1200" kern="1200" dirty="0" smtClean="0">
                <a:solidFill>
                  <a:schemeClr val="tx1"/>
                </a:solidFill>
                <a:effectLst/>
                <a:latin typeface="+mn-lt"/>
                <a:ea typeface="+mn-ea"/>
                <a:cs typeface="+mn-cs"/>
              </a:rPr>
              <a:t> </a:t>
            </a:r>
          </a:p>
          <a:p>
            <a:pPr marL="171450" lvl="0" indent="-171450">
              <a:buFont typeface="Arial" charset="0"/>
              <a:buChar char="•"/>
            </a:pPr>
            <a:r>
              <a:rPr lang="en-US" sz="1200" kern="1200" dirty="0" smtClean="0">
                <a:solidFill>
                  <a:schemeClr val="tx1"/>
                </a:solidFill>
                <a:effectLst/>
                <a:latin typeface="+mn-lt"/>
                <a:ea typeface="+mn-ea"/>
                <a:cs typeface="+mn-cs"/>
              </a:rPr>
              <a:t>National 4-H Council for leading the way in believing in Juntos 4-H, supporting our work, and engaging with partners to ensure that more states benefit from the program;</a:t>
            </a:r>
          </a:p>
          <a:p>
            <a:pPr marL="171450" lvl="0" indent="-171450">
              <a:buFont typeface="Arial" charset="0"/>
              <a:buChar char="•"/>
            </a:pPr>
            <a:r>
              <a:rPr lang="en-US" sz="1200" kern="1200" dirty="0" smtClean="0">
                <a:solidFill>
                  <a:schemeClr val="tx1"/>
                </a:solidFill>
                <a:effectLst/>
                <a:latin typeface="+mn-lt"/>
                <a:ea typeface="+mn-ea"/>
                <a:cs typeface="+mn-cs"/>
              </a:rPr>
              <a:t>The New York Life Foundation for their commitment to youth and Latino families;</a:t>
            </a:r>
          </a:p>
          <a:p>
            <a:pPr marL="171450" lvl="0" indent="-171450">
              <a:buFont typeface="Arial" charset="0"/>
              <a:buChar char="•"/>
            </a:pPr>
            <a:r>
              <a:rPr lang="en-US" sz="1200" kern="1200" dirty="0" smtClean="0">
                <a:solidFill>
                  <a:schemeClr val="tx1"/>
                </a:solidFill>
                <a:effectLst/>
                <a:latin typeface="+mn-lt"/>
                <a:ea typeface="+mn-ea"/>
                <a:cs typeface="+mn-cs"/>
              </a:rPr>
              <a:t>North Carolina State 4-H for their support in creating this module; and</a:t>
            </a:r>
          </a:p>
          <a:p>
            <a:pPr marL="171450" lvl="0" indent="-171450">
              <a:buFont typeface="Arial" charset="0"/>
              <a:buChar char="•"/>
            </a:pPr>
            <a:r>
              <a:rPr lang="en-US" sz="1200" kern="1200" dirty="0" smtClean="0">
                <a:solidFill>
                  <a:schemeClr val="tx1"/>
                </a:solidFill>
                <a:effectLst/>
                <a:latin typeface="+mn-lt"/>
                <a:ea typeface="+mn-ea"/>
                <a:cs typeface="+mn-cs"/>
              </a:rPr>
              <a:t>Most importantly, the families and youth that make up Juntos 4-H.</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50</a:t>
            </a:fld>
            <a:endParaRPr lang="en-US" dirty="0"/>
          </a:p>
        </p:txBody>
      </p:sp>
    </p:spTree>
    <p:extLst>
      <p:ext uri="{BB962C8B-B14F-4D97-AF65-F5344CB8AC3E}">
        <p14:creationId xmlns:p14="http://schemas.microsoft.com/office/powerpoint/2010/main" val="1898336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a:t>
            </a:r>
          </a:p>
          <a:p>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Thank you for taking the time to participate in Module 4, Juntos 4-H Success Coaching and Mentoring!  Module 5 covers</a:t>
            </a:r>
            <a:r>
              <a:rPr lang="en-US" sz="1200" kern="1200" baseline="0" dirty="0" smtClean="0">
                <a:solidFill>
                  <a:schemeClr val="tx1"/>
                </a:solidFill>
                <a:effectLst/>
                <a:latin typeface="+mn-lt"/>
                <a:ea typeface="+mn-ea"/>
                <a:cs typeface="+mn-cs"/>
              </a:rPr>
              <a:t> the last of the four components</a:t>
            </a:r>
            <a:r>
              <a:rPr lang="en-US" sz="1200" kern="1200" dirty="0" smtClean="0">
                <a:solidFill>
                  <a:schemeClr val="tx1"/>
                </a:solidFill>
                <a:effectLst/>
                <a:latin typeface="+mn-lt"/>
                <a:ea typeface="+mn-ea"/>
                <a:cs typeface="+mn-cs"/>
              </a:rPr>
              <a:t> the Juntos 4-H Summer Academy. </a:t>
            </a: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51</a:t>
            </a:fld>
            <a:endParaRPr lang="en-US" dirty="0"/>
          </a:p>
        </p:txBody>
      </p:sp>
    </p:spTree>
    <p:extLst>
      <p:ext uri="{BB962C8B-B14F-4D97-AF65-F5344CB8AC3E}">
        <p14:creationId xmlns:p14="http://schemas.microsoft.com/office/powerpoint/2010/main" val="38438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Mentoring is a structured and trusting relationship that brings young people together with caring individuals who offers guidance, support, and encouragement aimed at developing the competence and character of the mentee. </a:t>
            </a:r>
          </a:p>
          <a:p>
            <a:endParaRPr lang="en-US" b="0" dirty="0" smtClean="0">
              <a:effectLst/>
            </a:endParaRP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6</a:t>
            </a:fld>
            <a:endParaRPr lang="en-US" dirty="0"/>
          </a:p>
        </p:txBody>
      </p:sp>
    </p:spTree>
    <p:extLst>
      <p:ext uri="{BB962C8B-B14F-4D97-AF65-F5344CB8AC3E}">
        <p14:creationId xmlns:p14="http://schemas.microsoft.com/office/powerpoint/2010/main" val="1405481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is a simple and clear definition from a Sit</a:t>
            </a:r>
            <a:r>
              <a:rPr lang="en-US" sz="1200" kern="1200" baseline="0" dirty="0" smtClean="0">
                <a:solidFill>
                  <a:schemeClr val="tx1"/>
                </a:solidFill>
                <a:effectLst/>
                <a:latin typeface="+mn-lt"/>
                <a:ea typeface="+mn-ea"/>
                <a:cs typeface="+mn-cs"/>
              </a:rPr>
              <a:t>e C</a:t>
            </a:r>
            <a:r>
              <a:rPr lang="en-US" sz="1200" kern="1200" dirty="0" smtClean="0">
                <a:solidFill>
                  <a:schemeClr val="tx1"/>
                </a:solidFill>
                <a:effectLst/>
                <a:latin typeface="+mn-lt"/>
                <a:ea typeface="+mn-ea"/>
                <a:cs typeface="+mn-cs"/>
              </a:rPr>
              <a:t>oordinator from North Carolina, who has been both a Success Coach and a mentor during her time with Juntos 4-H.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“Success coaching helps and empowers students to recognize their weaknesses and strengths, and works with them to introduce new academic strategies.”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mentor is more of a cheerleader; they provide emotional support and additional guidance.”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Let’s see what we know about these two roles.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to Trainer: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Below are some links that can help you learn more about the difference between success coaching and mentoring. These websites provide a picture of each role to help you explain it during your presentation. Feel free to provide these resources to learners who continue to have questions about these two roles.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Leadership Thoughts: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http://www.leadershipthoughts.com/difference-between-coaching-and-mentoring/</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hlinkClick r:id="rId3"/>
              </a:rPr>
              <a:t>Association for Project Management:</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https://www.apm.org.uk/blog/coaching-vs-mentoring-why-the-difference-matters/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Association for Talent Development: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4"/>
              </a:rPr>
              <a:t>https://www.td.org/Publications/Blogs/Human-Capital-Blog/2014/08/Mentoring-Versus-Coaching-Whats-the-Difference</a:t>
            </a:r>
            <a:r>
              <a:rPr lang="en-US" dirty="0" smtClean="0">
                <a:effectLst/>
              </a:rPr>
              <a:t> </a:t>
            </a:r>
            <a:endParaRPr lang="en-US" b="1" dirty="0" smtClean="0">
              <a:effectLst/>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7</a:t>
            </a:fld>
            <a:endParaRPr lang="en-US" dirty="0"/>
          </a:p>
        </p:txBody>
      </p:sp>
    </p:spTree>
    <p:extLst>
      <p:ext uri="{BB962C8B-B14F-4D97-AF65-F5344CB8AC3E}">
        <p14:creationId xmlns:p14="http://schemas.microsoft.com/office/powerpoint/2010/main" val="1985241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a:t>
            </a:r>
          </a:p>
          <a:p>
            <a:r>
              <a:rPr lang="en-US" sz="1200" kern="1200" dirty="0" smtClean="0">
                <a:solidFill>
                  <a:schemeClr val="tx1"/>
                </a:solidFill>
                <a:effectLst/>
                <a:latin typeface="+mn-lt"/>
                <a:ea typeface="+mn-ea"/>
                <a:cs typeface="+mn-cs"/>
              </a:rPr>
              <a:t>The next three slides provide multiple-choice answers to statements regarding academic success coaching and mentoring.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First, I’ll read the statement on the screen, followed by the multiple-choice answers. Write your answer down on the index card provided. I’ll ask you to raise your hand according to what you think is the right answer.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see if we are on the same page as the experts.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Note to Trainer: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next two slides ask the participants to consider which answers are correct when it comes to success coaching, while the third one focuses on the impact mentoring has shown to have on youth.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Make sure to show the questions and answers as you read them and give participants time to think through the answers (10-20 seconds). You can ask if everyone is ready to vote on the correct answer.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Ask participants to raise their hands depending on which answer they think is correct as you call them out for the second time.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Get a feel for the participants; if you think that giving anonymous responses to the questions is best, you can provide the answer once you sense everyone has identified their answer on the index card you will provide for them.</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8</a:t>
            </a:fld>
            <a:endParaRPr lang="en-US" dirty="0"/>
          </a:p>
        </p:txBody>
      </p:sp>
    </p:spTree>
    <p:extLst>
      <p:ext uri="{BB962C8B-B14F-4D97-AF65-F5344CB8AC3E}">
        <p14:creationId xmlns:p14="http://schemas.microsoft.com/office/powerpoint/2010/main" val="1082531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Success coaching experts claim that the process of coaching:</a:t>
            </a:r>
          </a:p>
          <a:p>
            <a:r>
              <a:rPr lang="en-US" sz="1200" kern="1200" dirty="0" smtClean="0">
                <a:solidFill>
                  <a:schemeClr val="tx1"/>
                </a:solidFill>
                <a:effectLst/>
                <a:latin typeface="+mn-lt"/>
                <a:ea typeface="+mn-ea"/>
                <a:cs typeface="+mn-cs"/>
              </a:rPr>
              <a:t> </a:t>
            </a:r>
          </a:p>
          <a:p>
            <a:pPr marL="228600" indent="-228600">
              <a:buFont typeface="+mj-lt"/>
              <a:buAutoNum type="alphaUcPeriod"/>
            </a:pPr>
            <a:r>
              <a:rPr lang="en-US" sz="1200" kern="1200" dirty="0" smtClean="0">
                <a:solidFill>
                  <a:schemeClr val="tx1"/>
                </a:solidFill>
                <a:effectLst/>
                <a:latin typeface="+mn-lt"/>
                <a:ea typeface="+mn-ea"/>
                <a:cs typeface="+mn-cs"/>
              </a:rPr>
              <a:t>Deepens student learning</a:t>
            </a:r>
          </a:p>
          <a:p>
            <a:pPr marL="228600" indent="-228600">
              <a:buFont typeface="+mj-lt"/>
              <a:buAutoNum type="alphaUcPeriod"/>
            </a:pPr>
            <a:r>
              <a:rPr lang="en-US" sz="1200" kern="1200" dirty="0" smtClean="0">
                <a:solidFill>
                  <a:schemeClr val="tx1"/>
                </a:solidFill>
                <a:effectLst/>
                <a:latin typeface="+mn-lt"/>
                <a:ea typeface="+mn-ea"/>
                <a:cs typeface="+mn-cs"/>
              </a:rPr>
              <a:t>Enables students to take responsibility for their actions </a:t>
            </a:r>
          </a:p>
          <a:p>
            <a:pPr marL="228600" indent="-228600">
              <a:buFont typeface="+mj-lt"/>
              <a:buAutoNum type="alphaUcPeriod"/>
            </a:pPr>
            <a:r>
              <a:rPr lang="en-US" sz="1200" kern="1200" dirty="0" smtClean="0">
                <a:solidFill>
                  <a:schemeClr val="tx1"/>
                </a:solidFill>
                <a:effectLst/>
                <a:latin typeface="+mn-lt"/>
                <a:ea typeface="+mn-ea"/>
                <a:cs typeface="+mn-cs"/>
              </a:rPr>
              <a:t>Increases students’ GPA by 30%</a:t>
            </a:r>
          </a:p>
          <a:p>
            <a:pPr marL="228600" indent="-228600">
              <a:buFont typeface="+mj-lt"/>
              <a:buAutoNum type="alphaUcPeriod"/>
            </a:pPr>
            <a:r>
              <a:rPr lang="en-US" sz="1200" kern="1200" dirty="0" smtClean="0">
                <a:solidFill>
                  <a:schemeClr val="tx1"/>
                </a:solidFill>
                <a:effectLst/>
                <a:latin typeface="+mn-lt"/>
                <a:ea typeface="+mn-ea"/>
                <a:cs typeface="+mn-cs"/>
              </a:rPr>
              <a:t>Both A and B</a:t>
            </a:r>
          </a:p>
          <a:p>
            <a:pPr marL="228600" indent="-228600">
              <a:buFont typeface="+mj-lt"/>
              <a:buAutoNum type="alphaUcPeriod"/>
            </a:pPr>
            <a:r>
              <a:rPr lang="en-US" sz="1200" kern="1200" dirty="0" smtClean="0">
                <a:solidFill>
                  <a:schemeClr val="tx1"/>
                </a:solidFill>
                <a:effectLst/>
                <a:latin typeface="+mn-lt"/>
                <a:ea typeface="+mn-ea"/>
                <a:cs typeface="+mn-cs"/>
              </a:rPr>
              <a:t>All of the above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Please write down your answer.</a:t>
            </a: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9</a:t>
            </a:fld>
            <a:endParaRPr lang="en-US" dirty="0"/>
          </a:p>
        </p:txBody>
      </p:sp>
    </p:spTree>
    <p:extLst>
      <p:ext uri="{BB962C8B-B14F-4D97-AF65-F5344CB8AC3E}">
        <p14:creationId xmlns:p14="http://schemas.microsoft.com/office/powerpoint/2010/main" val="213385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Vertical Photo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03" y="0"/>
            <a:ext cx="6870192" cy="6858000"/>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30126" y="2088759"/>
            <a:ext cx="2805247" cy="2680482"/>
          </a:xfrm>
          <a:prstGeom prst="rect">
            <a:avLst/>
          </a:prstGeom>
        </p:spPr>
      </p:pic>
    </p:spTree>
    <p:extLst>
      <p:ext uri="{BB962C8B-B14F-4D97-AF65-F5344CB8AC3E}">
        <p14:creationId xmlns:p14="http://schemas.microsoft.com/office/powerpoint/2010/main" val="1089885274"/>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Image Collag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sp>
        <p:nvSpPr>
          <p:cNvPr id="10"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1" name="TextBox 10"/>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3" name="Straight Connector 12"/>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p:cNvSpPr>
          <p:nvPr>
            <p:ph type="pic" idx="1"/>
          </p:nvPr>
        </p:nvSpPr>
        <p:spPr>
          <a:xfrm>
            <a:off x="838203" y="1609394"/>
            <a:ext cx="1859780" cy="2017213"/>
          </a:xfrm>
        </p:spPr>
        <p:txBody>
          <a:bodyPr>
            <a:normAutofit/>
          </a:bodyPr>
          <a:lstStyle>
            <a:lvl1pPr marL="0" indent="0">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sp>
        <p:nvSpPr>
          <p:cNvPr id="8" name="Content Placeholder 3"/>
          <p:cNvSpPr>
            <a:spLocks noGrp="1"/>
          </p:cNvSpPr>
          <p:nvPr>
            <p:ph sz="half" idx="2"/>
          </p:nvPr>
        </p:nvSpPr>
        <p:spPr>
          <a:xfrm>
            <a:off x="5083444" y="1623924"/>
            <a:ext cx="6270357" cy="42034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2"/>
          <p:cNvSpPr>
            <a:spLocks noGrp="1"/>
          </p:cNvSpPr>
          <p:nvPr>
            <p:ph type="pic" idx="10"/>
          </p:nvPr>
        </p:nvSpPr>
        <p:spPr>
          <a:xfrm>
            <a:off x="2868479" y="1609394"/>
            <a:ext cx="1859780" cy="2017213"/>
          </a:xfrm>
        </p:spPr>
        <p:txBody>
          <a:bodyPr>
            <a:normAutofit/>
          </a:bodyPr>
          <a:lstStyle>
            <a:lvl1pPr marL="0" indent="0">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sp>
        <p:nvSpPr>
          <p:cNvPr id="15" name="Picture Placeholder 2"/>
          <p:cNvSpPr>
            <a:spLocks noGrp="1"/>
          </p:cNvSpPr>
          <p:nvPr>
            <p:ph type="pic" idx="11"/>
          </p:nvPr>
        </p:nvSpPr>
        <p:spPr>
          <a:xfrm>
            <a:off x="838203" y="3810155"/>
            <a:ext cx="1859780" cy="2017213"/>
          </a:xfrm>
        </p:spPr>
        <p:txBody>
          <a:bodyPr>
            <a:normAutofit/>
          </a:bodyPr>
          <a:lstStyle>
            <a:lvl1pPr marL="0" indent="0">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sp>
        <p:nvSpPr>
          <p:cNvPr id="16" name="Picture Placeholder 2"/>
          <p:cNvSpPr>
            <a:spLocks noGrp="1"/>
          </p:cNvSpPr>
          <p:nvPr>
            <p:ph type="pic" idx="12"/>
          </p:nvPr>
        </p:nvSpPr>
        <p:spPr>
          <a:xfrm>
            <a:off x="2868479" y="3810155"/>
            <a:ext cx="1859780" cy="2017213"/>
          </a:xfrm>
        </p:spPr>
        <p:txBody>
          <a:bodyPr>
            <a:normAutofit/>
          </a:bodyPr>
          <a:lstStyle>
            <a:lvl1pPr marL="0" indent="0">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pic>
        <p:nvPicPr>
          <p:cNvPr id="14" name="image2.tif" descr="Juntos logo.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22031" y="6050735"/>
            <a:ext cx="597548" cy="54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17" name="Straight Connector 16"/>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499153"/>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sp>
        <p:nvSpPr>
          <p:cNvPr id="9"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0" name="TextBox 9"/>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pic>
        <p:nvPicPr>
          <p:cNvPr id="5" name="image2.tif" descr="Juntos logo.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22031" y="6050735"/>
            <a:ext cx="597548" cy="54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6" name="Straight Connector 5"/>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803318"/>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648509"/>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600779"/>
            <a:ext cx="5181600" cy="407300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600779"/>
            <a:ext cx="5181600" cy="407300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sp>
        <p:nvSpPr>
          <p:cNvPr id="12"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3" name="TextBox 12"/>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5" name="Straight Connector 14"/>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9" name="image2.tif" descr="Juntos logo.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22031" y="6050735"/>
            <a:ext cx="597548" cy="54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10" name="Straight Connector 9"/>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34621"/>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1">
    <p:spTree>
      <p:nvGrpSpPr>
        <p:cNvPr id="1" name=""/>
        <p:cNvGrpSpPr/>
        <p:nvPr/>
      </p:nvGrpSpPr>
      <p:grpSpPr>
        <a:xfrm>
          <a:off x="0" y="0"/>
          <a:ext cx="0" cy="0"/>
          <a:chOff x="0" y="0"/>
          <a:chExt cx="0" cy="0"/>
        </a:xfrm>
      </p:grpSpPr>
      <p:sp>
        <p:nvSpPr>
          <p:cNvPr id="13" name="TextBox 12"/>
          <p:cNvSpPr txBox="1"/>
          <p:nvPr userDrawn="1"/>
        </p:nvSpPr>
        <p:spPr>
          <a:xfrm>
            <a:off x="0" y="1"/>
            <a:ext cx="12192000" cy="5718748"/>
          </a:xfrm>
          <a:prstGeom prst="rect">
            <a:avLst/>
          </a:prstGeom>
          <a:solidFill>
            <a:schemeClr val="accent1"/>
          </a:solidFill>
        </p:spPr>
        <p:txBody>
          <a:bodyPr wrap="square" rtlCol="0">
            <a:noAutofit/>
          </a:bodyPr>
          <a:lstStyle/>
          <a:p>
            <a:endParaRPr lang="en-US" sz="1800" dirty="0"/>
          </a:p>
        </p:txBody>
      </p:sp>
      <p:sp>
        <p:nvSpPr>
          <p:cNvPr id="2" name="Title 1"/>
          <p:cNvSpPr>
            <a:spLocks noGrp="1"/>
          </p:cNvSpPr>
          <p:nvPr>
            <p:ph type="title" hasCustomPrompt="1"/>
          </p:nvPr>
        </p:nvSpPr>
        <p:spPr>
          <a:xfrm>
            <a:off x="831851" y="1559842"/>
            <a:ext cx="10515600" cy="2852737"/>
          </a:xfrm>
        </p:spPr>
        <p:txBody>
          <a:bodyPr anchor="b">
            <a:normAutofit/>
          </a:bodyPr>
          <a:lstStyle>
            <a:lvl1pPr>
              <a:defRPr sz="54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831851" y="4439564"/>
            <a:ext cx="10515600" cy="548350"/>
          </a:xfrm>
        </p:spPr>
        <p:txBody>
          <a:bodyPr anchor="ctr">
            <a:normAutofit/>
          </a:bodyPr>
          <a:lstStyle>
            <a:lvl1pPr marL="0" indent="0">
              <a:buNone/>
              <a:defRPr sz="2400" cap="all" baseline="0">
                <a:solidFill>
                  <a:schemeClr val="accent1">
                    <a:lumMod val="40000"/>
                    <a:lumOff val="6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CLICK TO EDIT MASTER TEXT STYLES</a:t>
            </a:r>
          </a:p>
        </p:txBody>
      </p:sp>
      <p:sp>
        <p:nvSpPr>
          <p:cNvPr id="11"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2" name="TextBox 11"/>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pic>
        <p:nvPicPr>
          <p:cNvPr id="9" name="image2.tif" descr="Juntos logo.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22031" y="6050735"/>
            <a:ext cx="597548" cy="54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14" name="Straight Connector 13"/>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625069"/>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2">
    <p:spTree>
      <p:nvGrpSpPr>
        <p:cNvPr id="1" name=""/>
        <p:cNvGrpSpPr/>
        <p:nvPr/>
      </p:nvGrpSpPr>
      <p:grpSpPr>
        <a:xfrm>
          <a:off x="0" y="0"/>
          <a:ext cx="0" cy="0"/>
          <a:chOff x="0" y="0"/>
          <a:chExt cx="0" cy="0"/>
        </a:xfrm>
      </p:grpSpPr>
      <p:sp>
        <p:nvSpPr>
          <p:cNvPr id="13" name="TextBox 12"/>
          <p:cNvSpPr txBox="1"/>
          <p:nvPr userDrawn="1"/>
        </p:nvSpPr>
        <p:spPr>
          <a:xfrm>
            <a:off x="0" y="0"/>
            <a:ext cx="12192000" cy="5718748"/>
          </a:xfrm>
          <a:prstGeom prst="rect">
            <a:avLst/>
          </a:prstGeom>
          <a:solidFill>
            <a:schemeClr val="accent2"/>
          </a:solidFill>
        </p:spPr>
        <p:txBody>
          <a:bodyPr wrap="square" rtlCol="0">
            <a:noAutofit/>
          </a:bodyPr>
          <a:lstStyle/>
          <a:p>
            <a:endParaRPr lang="en-US" sz="1800" dirty="0"/>
          </a:p>
        </p:txBody>
      </p:sp>
      <p:sp>
        <p:nvSpPr>
          <p:cNvPr id="2" name="Title 1"/>
          <p:cNvSpPr>
            <a:spLocks noGrp="1"/>
          </p:cNvSpPr>
          <p:nvPr>
            <p:ph type="title" hasCustomPrompt="1"/>
          </p:nvPr>
        </p:nvSpPr>
        <p:spPr>
          <a:xfrm>
            <a:off x="831851" y="1559842"/>
            <a:ext cx="10515600" cy="2852737"/>
          </a:xfrm>
        </p:spPr>
        <p:txBody>
          <a:bodyPr anchor="b">
            <a:normAutofit/>
          </a:bodyPr>
          <a:lstStyle>
            <a:lvl1pPr>
              <a:defRPr sz="54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831851" y="4439564"/>
            <a:ext cx="10515600" cy="548352"/>
          </a:xfrm>
        </p:spPr>
        <p:txBody>
          <a:bodyPr anchor="ctr">
            <a:normAutofit/>
          </a:bodyPr>
          <a:lstStyle>
            <a:lvl1pPr marL="0" indent="0">
              <a:buNone/>
              <a:defRPr sz="2400" cap="all" baseline="0">
                <a:solidFill>
                  <a:schemeClr val="accent2">
                    <a:lumMod val="40000"/>
                    <a:lumOff val="6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CLICK TO EDIT MASTER TEXT STYLES</a:t>
            </a:r>
          </a:p>
        </p:txBody>
      </p:sp>
      <p:sp>
        <p:nvSpPr>
          <p:cNvPr id="11"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2" name="TextBox 11"/>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pic>
        <p:nvPicPr>
          <p:cNvPr id="9" name="image2.tif" descr="Juntos logo.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22031" y="6050735"/>
            <a:ext cx="597548" cy="54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14" name="Straight Connector 13"/>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438723"/>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3">
    <p:spTree>
      <p:nvGrpSpPr>
        <p:cNvPr id="1" name=""/>
        <p:cNvGrpSpPr/>
        <p:nvPr/>
      </p:nvGrpSpPr>
      <p:grpSpPr>
        <a:xfrm>
          <a:off x="0" y="0"/>
          <a:ext cx="0" cy="0"/>
          <a:chOff x="0" y="0"/>
          <a:chExt cx="0" cy="0"/>
        </a:xfrm>
      </p:grpSpPr>
      <p:sp>
        <p:nvSpPr>
          <p:cNvPr id="13" name="TextBox 12"/>
          <p:cNvSpPr txBox="1"/>
          <p:nvPr userDrawn="1"/>
        </p:nvSpPr>
        <p:spPr>
          <a:xfrm>
            <a:off x="0" y="0"/>
            <a:ext cx="12192000" cy="5718748"/>
          </a:xfrm>
          <a:prstGeom prst="rect">
            <a:avLst/>
          </a:prstGeom>
          <a:solidFill>
            <a:schemeClr val="accent4"/>
          </a:solidFill>
        </p:spPr>
        <p:txBody>
          <a:bodyPr wrap="square" rtlCol="0">
            <a:noAutofit/>
          </a:bodyPr>
          <a:lstStyle/>
          <a:p>
            <a:endParaRPr lang="en-US" sz="1800" dirty="0"/>
          </a:p>
        </p:txBody>
      </p:sp>
      <p:sp>
        <p:nvSpPr>
          <p:cNvPr id="2" name="Title 1"/>
          <p:cNvSpPr>
            <a:spLocks noGrp="1"/>
          </p:cNvSpPr>
          <p:nvPr>
            <p:ph type="title" hasCustomPrompt="1"/>
          </p:nvPr>
        </p:nvSpPr>
        <p:spPr>
          <a:xfrm>
            <a:off x="831851" y="1559842"/>
            <a:ext cx="10515600" cy="2852737"/>
          </a:xfrm>
        </p:spPr>
        <p:txBody>
          <a:bodyPr anchor="b">
            <a:normAutofit/>
          </a:bodyPr>
          <a:lstStyle>
            <a:lvl1pPr>
              <a:defRPr sz="54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831851" y="4439564"/>
            <a:ext cx="10515600" cy="548352"/>
          </a:xfrm>
        </p:spPr>
        <p:txBody>
          <a:bodyPr anchor="ctr">
            <a:normAutofit/>
          </a:bodyPr>
          <a:lstStyle>
            <a:lvl1pPr marL="0" indent="0">
              <a:buNone/>
              <a:defRPr sz="2400" cap="all" baseline="0">
                <a:solidFill>
                  <a:schemeClr val="accent4">
                    <a:lumMod val="40000"/>
                    <a:lumOff val="6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CLICK TO EDIT MASTER TEXT STYLES</a:t>
            </a:r>
          </a:p>
        </p:txBody>
      </p:sp>
      <p:sp>
        <p:nvSpPr>
          <p:cNvPr id="11"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2" name="TextBox 11"/>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pic>
        <p:nvPicPr>
          <p:cNvPr id="9" name="image2.tif" descr="Juntos logo.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22031" y="6050735"/>
            <a:ext cx="597548" cy="54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14" name="Straight Connector 13"/>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64475"/>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4">
    <p:spTree>
      <p:nvGrpSpPr>
        <p:cNvPr id="1" name=""/>
        <p:cNvGrpSpPr/>
        <p:nvPr/>
      </p:nvGrpSpPr>
      <p:grpSpPr>
        <a:xfrm>
          <a:off x="0" y="0"/>
          <a:ext cx="0" cy="0"/>
          <a:chOff x="0" y="0"/>
          <a:chExt cx="0" cy="0"/>
        </a:xfrm>
      </p:grpSpPr>
      <p:sp>
        <p:nvSpPr>
          <p:cNvPr id="13" name="TextBox 12"/>
          <p:cNvSpPr txBox="1"/>
          <p:nvPr userDrawn="1"/>
        </p:nvSpPr>
        <p:spPr>
          <a:xfrm>
            <a:off x="0" y="0"/>
            <a:ext cx="12192000" cy="5718748"/>
          </a:xfrm>
          <a:prstGeom prst="rect">
            <a:avLst/>
          </a:prstGeom>
          <a:solidFill>
            <a:schemeClr val="accent5">
              <a:lumMod val="90000"/>
            </a:schemeClr>
          </a:solidFill>
        </p:spPr>
        <p:txBody>
          <a:bodyPr wrap="square" rtlCol="0">
            <a:noAutofit/>
          </a:bodyPr>
          <a:lstStyle/>
          <a:p>
            <a:endParaRPr lang="en-US" sz="1800" dirty="0"/>
          </a:p>
        </p:txBody>
      </p:sp>
      <p:sp>
        <p:nvSpPr>
          <p:cNvPr id="2" name="Title 1"/>
          <p:cNvSpPr>
            <a:spLocks noGrp="1"/>
          </p:cNvSpPr>
          <p:nvPr>
            <p:ph type="title" hasCustomPrompt="1"/>
          </p:nvPr>
        </p:nvSpPr>
        <p:spPr>
          <a:xfrm>
            <a:off x="831851" y="1559842"/>
            <a:ext cx="10515600" cy="2852737"/>
          </a:xfrm>
        </p:spPr>
        <p:txBody>
          <a:bodyPr anchor="b">
            <a:normAutofit/>
          </a:bodyPr>
          <a:lstStyle>
            <a:lvl1pPr>
              <a:defRPr sz="54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831851" y="4439564"/>
            <a:ext cx="10515600" cy="548352"/>
          </a:xfrm>
        </p:spPr>
        <p:txBody>
          <a:bodyPr anchor="ctr">
            <a:normAutofit/>
          </a:bodyPr>
          <a:lstStyle>
            <a:lvl1pPr marL="0" indent="0">
              <a:buNone/>
              <a:defRPr sz="2400" cap="all" baseline="0">
                <a:solidFill>
                  <a:schemeClr val="accent5"/>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CLICK TO EDIT MASTER TEXT STYLES</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sp>
        <p:nvSpPr>
          <p:cNvPr id="11"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2" name="TextBox 11"/>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pic>
        <p:nvPicPr>
          <p:cNvPr id="9" name="image2.tif" descr="Juntos logo.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22031" y="6050735"/>
            <a:ext cx="597548" cy="54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14" name="Straight Connector 13"/>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863463"/>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9" y="1561243"/>
            <a:ext cx="5157787" cy="823912"/>
          </a:xfrm>
        </p:spPr>
        <p:txBody>
          <a:bodyPr anchor="ctr">
            <a:normAutofit/>
          </a:bodyPr>
          <a:lstStyle>
            <a:lvl1pPr marL="0" indent="0">
              <a:buNone/>
              <a:defRPr sz="2000" b="1" cap="all" baseline="0">
                <a:solidFill>
                  <a:schemeClr val="tx1">
                    <a:lumMod val="60000"/>
                    <a:lumOff val="4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9" y="2385156"/>
            <a:ext cx="5157787" cy="33710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172202" y="1561243"/>
            <a:ext cx="5183188" cy="823912"/>
          </a:xfrm>
        </p:spPr>
        <p:txBody>
          <a:bodyPr anchor="ctr">
            <a:normAutofit/>
          </a:bodyPr>
          <a:lstStyle>
            <a:lvl1pPr marL="0" indent="0">
              <a:buNone/>
              <a:defRPr sz="2000" b="1" cap="all" baseline="0">
                <a:solidFill>
                  <a:schemeClr val="tx1">
                    <a:lumMod val="60000"/>
                    <a:lumOff val="4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202" y="2385156"/>
            <a:ext cx="5183188" cy="33710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sp>
        <p:nvSpPr>
          <p:cNvPr id="14" name="Slide Number Placeholder 5"/>
          <p:cNvSpPr>
            <a:spLocks noGrp="1"/>
          </p:cNvSpPr>
          <p:nvPr>
            <p:ph type="sldNum" sz="quarter" idx="10"/>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5" name="TextBox 14"/>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6" name="Straight Connector 15"/>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hasCustomPrompt="1"/>
          </p:nvPr>
        </p:nvSpPr>
        <p:spPr>
          <a:xfrm>
            <a:off x="838200" y="444642"/>
            <a:ext cx="10515600" cy="972213"/>
          </a:xfrm>
        </p:spPr>
        <p:txBody>
          <a:bodyPr/>
          <a:lstStyle/>
          <a:p>
            <a:r>
              <a:rPr lang="en-US" dirty="0" smtClean="0"/>
              <a:t>Click To Edit Master Title Style</a:t>
            </a:r>
            <a:endParaRPr lang="en-US" dirty="0"/>
          </a:p>
        </p:txBody>
      </p:sp>
      <p:pic>
        <p:nvPicPr>
          <p:cNvPr id="11" name="image2.tif" descr="Juntos logo.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22031" y="6050735"/>
            <a:ext cx="597548" cy="54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12" name="Straight Connector 11"/>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8125"/>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sp>
        <p:nvSpPr>
          <p:cNvPr id="12"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3" name="TextBox 12"/>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pic>
        <p:nvPicPr>
          <p:cNvPr id="8" name="image2.tif" descr="Juntos logo.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22031" y="6050735"/>
            <a:ext cx="597548" cy="54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9" name="Straight Connector 8"/>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7991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Vertical Photos with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03" y="0"/>
            <a:ext cx="6870192" cy="6858000"/>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30126" y="1308471"/>
            <a:ext cx="2805247" cy="2680482"/>
          </a:xfrm>
          <a:prstGeom prst="rect">
            <a:avLst/>
          </a:prstGeom>
        </p:spPr>
      </p:pic>
      <p:sp>
        <p:nvSpPr>
          <p:cNvPr id="14" name="Title 1"/>
          <p:cNvSpPr>
            <a:spLocks noGrp="1"/>
          </p:cNvSpPr>
          <p:nvPr>
            <p:ph type="ctrTitle" hasCustomPrompt="1"/>
          </p:nvPr>
        </p:nvSpPr>
        <p:spPr>
          <a:xfrm>
            <a:off x="7336244" y="4279392"/>
            <a:ext cx="4393008" cy="659782"/>
          </a:xfrm>
        </p:spPr>
        <p:txBody>
          <a:bodyPr anchor="b">
            <a:normAutofit/>
          </a:bodyPr>
          <a:lstStyle>
            <a:lvl1pPr algn="ctr">
              <a:defRPr sz="1800" baseline="0">
                <a:solidFill>
                  <a:schemeClr val="tx1"/>
                </a:solidFill>
              </a:defRPr>
            </a:lvl1pPr>
          </a:lstStyle>
          <a:p>
            <a:r>
              <a:rPr lang="en-US" dirty="0" smtClean="0"/>
              <a:t>Presentation Title Goes Here</a:t>
            </a:r>
            <a:endParaRPr lang="en-US" dirty="0"/>
          </a:p>
        </p:txBody>
      </p:sp>
      <p:sp>
        <p:nvSpPr>
          <p:cNvPr id="15" name="Subtitle 2"/>
          <p:cNvSpPr>
            <a:spLocks noGrp="1"/>
          </p:cNvSpPr>
          <p:nvPr>
            <p:ph type="subTitle" idx="1" hasCustomPrompt="1"/>
          </p:nvPr>
        </p:nvSpPr>
        <p:spPr>
          <a:xfrm>
            <a:off x="7336246" y="4992124"/>
            <a:ext cx="4393009" cy="278155"/>
          </a:xfrm>
        </p:spPr>
        <p:txBody>
          <a:bodyPr/>
          <a:lstStyle>
            <a:lvl1pPr marL="0" indent="0" algn="ctr">
              <a:buNone/>
              <a:defRPr sz="1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fld id="{67C998E5-D221-C540-919A-E1ADF654D039}" type="datetime4">
              <a:rPr lang="en-US" smtClean="0"/>
              <a:t>March 21, 2017</a:t>
            </a:fld>
            <a:endParaRPr lang="en-US" dirty="0"/>
          </a:p>
        </p:txBody>
      </p:sp>
      <p:cxnSp>
        <p:nvCxnSpPr>
          <p:cNvPr id="16" name="Straight Connector 15"/>
          <p:cNvCxnSpPr/>
          <p:nvPr userDrawn="1"/>
        </p:nvCxnSpPr>
        <p:spPr>
          <a:xfrm>
            <a:off x="7336246" y="4257243"/>
            <a:ext cx="4393009" cy="0"/>
          </a:xfrm>
          <a:prstGeom prst="line">
            <a:avLst/>
          </a:prstGeom>
          <a:ln w="12700">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57962"/>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sp>
        <p:nvSpPr>
          <p:cNvPr id="12"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3" name="TextBox 12"/>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pic>
        <p:nvPicPr>
          <p:cNvPr id="8" name="image2.tif" descr="Juntos logo.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22031" y="6050735"/>
            <a:ext cx="597548" cy="54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9" name="Straight Connector 8"/>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47639"/>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sp>
        <p:nvSpPr>
          <p:cNvPr id="12"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3" name="TextBox 12"/>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5" name="Straight Connector 14"/>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8" name="image2.tif" descr="Juntos logo.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22031" y="6050735"/>
            <a:ext cx="597548" cy="54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9" name="Straight Connector 8"/>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480523"/>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4"/>
          </p:nvPr>
        </p:nvSpPr>
        <p:spPr>
          <a:xfrm rot="5400000">
            <a:off x="298519" y="5789683"/>
            <a:ext cx="396711" cy="377853"/>
          </a:xfrm>
          <a:prstGeom prst="rect">
            <a:avLst/>
          </a:prstGeom>
        </p:spPr>
        <p:txBody>
          <a:bodyPr vert="horz" lIns="0" tIns="45720" rIns="0" bIns="45720" rtlCol="0" anchor="ctr"/>
          <a:lstStyle>
            <a:lvl1pPr algn="r">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0" name="TextBox 9"/>
          <p:cNvSpPr txBox="1"/>
          <p:nvPr userDrawn="1"/>
        </p:nvSpPr>
        <p:spPr>
          <a:xfrm rot="5400000">
            <a:off x="-1901194" y="3193261"/>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spTree>
    <p:extLst>
      <p:ext uri="{BB962C8B-B14F-4D97-AF65-F5344CB8AC3E}">
        <p14:creationId xmlns:p14="http://schemas.microsoft.com/office/powerpoint/2010/main" val="1012792065"/>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3" name="TextBox 12"/>
          <p:cNvSpPr txBox="1"/>
          <p:nvPr userDrawn="1"/>
        </p:nvSpPr>
        <p:spPr>
          <a:xfrm>
            <a:off x="0" y="1"/>
            <a:ext cx="12192000" cy="5718748"/>
          </a:xfrm>
          <a:prstGeom prst="rect">
            <a:avLst/>
          </a:prstGeom>
          <a:solidFill>
            <a:schemeClr val="accent1"/>
          </a:solidFill>
        </p:spPr>
        <p:txBody>
          <a:bodyPr wrap="square" rtlCol="0">
            <a:noAutofit/>
          </a:bodyPr>
          <a:lstStyle/>
          <a:p>
            <a:endParaRPr lang="en-US" sz="1800"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sp>
        <p:nvSpPr>
          <p:cNvPr id="11"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2" name="TextBox 11"/>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sp>
        <p:nvSpPr>
          <p:cNvPr id="18" name="Title 1"/>
          <p:cNvSpPr txBox="1">
            <a:spLocks/>
          </p:cNvSpPr>
          <p:nvPr userDrawn="1"/>
        </p:nvSpPr>
        <p:spPr>
          <a:xfrm>
            <a:off x="891915" y="2844800"/>
            <a:ext cx="11154941" cy="2176697"/>
          </a:xfrm>
          <a:prstGeom prst="rect">
            <a:avLst/>
          </a:prstGeom>
        </p:spPr>
        <p:txBody>
          <a:bodyPr vert="horz" lIns="0" tIns="45720" rIns="0" bIns="45720" rtlCol="0" anchor="b">
            <a:noAutofit/>
          </a:bodyPr>
          <a:lstStyle>
            <a:lvl1pPr algn="r" defTabSz="914400" rtl="0" eaLnBrk="1" latinLnBrk="0" hangingPunct="1">
              <a:lnSpc>
                <a:spcPct val="90000"/>
              </a:lnSpc>
              <a:spcBef>
                <a:spcPct val="0"/>
              </a:spcBef>
              <a:buNone/>
              <a:defRPr sz="5400" b="1" kern="1200">
                <a:solidFill>
                  <a:schemeClr val="bg1"/>
                </a:solidFill>
                <a:latin typeface="+mj-lt"/>
                <a:ea typeface="+mj-ea"/>
                <a:cs typeface="+mj-cs"/>
              </a:defRPr>
            </a:lvl1pPr>
          </a:lstStyle>
          <a:p>
            <a:pPr algn="l">
              <a:lnSpc>
                <a:spcPts val="6200"/>
              </a:lnSpc>
            </a:pPr>
            <a:r>
              <a:rPr lang="en-US" sz="5400" dirty="0" smtClean="0">
                <a:solidFill>
                  <a:schemeClr val="bg1"/>
                </a:solidFill>
                <a:sym typeface="Rockwell"/>
              </a:rPr>
              <a:t>Thank you for taking the time </a:t>
            </a:r>
            <a:br>
              <a:rPr lang="en-US" sz="5400" dirty="0" smtClean="0">
                <a:solidFill>
                  <a:schemeClr val="bg1"/>
                </a:solidFill>
                <a:sym typeface="Rockwell"/>
              </a:rPr>
            </a:br>
            <a:r>
              <a:rPr lang="en-US" sz="5400" dirty="0" smtClean="0">
                <a:solidFill>
                  <a:schemeClr val="bg1"/>
                </a:solidFill>
                <a:sym typeface="Rockwell"/>
              </a:rPr>
              <a:t>to learn about Juntos 4-H! </a:t>
            </a:r>
            <a:endParaRPr lang="en-US" sz="5400" dirty="0">
              <a:solidFill>
                <a:schemeClr val="bg1"/>
              </a:solidFill>
            </a:endParaRPr>
          </a:p>
        </p:txBody>
      </p:sp>
      <p:pic>
        <p:nvPicPr>
          <p:cNvPr id="8" name="image2.tif" descr="Juntos logo.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22031" y="6050735"/>
            <a:ext cx="597548" cy="54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9" name="Straight Connector 8"/>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14210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Vertical with Tit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0126" y="2088759"/>
            <a:ext cx="2805247" cy="2680482"/>
          </a:xfrm>
          <a:prstGeom prst="rect">
            <a:avLst/>
          </a:prstGeom>
        </p:spPr>
      </p:pic>
      <p:sp>
        <p:nvSpPr>
          <p:cNvPr id="4" name="TextBox 3"/>
          <p:cNvSpPr txBox="1"/>
          <p:nvPr userDrawn="1"/>
        </p:nvSpPr>
        <p:spPr>
          <a:xfrm>
            <a:off x="1" y="4"/>
            <a:ext cx="6873499" cy="6857999"/>
          </a:xfrm>
          <a:prstGeom prst="rect">
            <a:avLst/>
          </a:prstGeom>
          <a:solidFill>
            <a:schemeClr val="accent1"/>
          </a:solidFill>
        </p:spPr>
        <p:txBody>
          <a:bodyPr wrap="square" rtlCol="0">
            <a:noAutofit/>
          </a:bodyPr>
          <a:lstStyle/>
          <a:p>
            <a:r>
              <a:rPr lang="en-US" sz="1800" dirty="0" smtClean="0"/>
              <a:t> </a:t>
            </a:r>
            <a:endParaRPr lang="en-US" sz="1800" dirty="0"/>
          </a:p>
        </p:txBody>
      </p:sp>
      <p:sp>
        <p:nvSpPr>
          <p:cNvPr id="5" name="Title 1"/>
          <p:cNvSpPr>
            <a:spLocks noGrp="1"/>
          </p:cNvSpPr>
          <p:nvPr>
            <p:ph type="ctrTitle" hasCustomPrompt="1"/>
          </p:nvPr>
        </p:nvSpPr>
        <p:spPr>
          <a:xfrm>
            <a:off x="817069" y="2088763"/>
            <a:ext cx="5212552" cy="1861449"/>
          </a:xfrm>
        </p:spPr>
        <p:txBody>
          <a:bodyPr anchor="b">
            <a:normAutofit/>
          </a:bodyPr>
          <a:lstStyle>
            <a:lvl1pPr algn="l">
              <a:defRPr sz="4800">
                <a:solidFill>
                  <a:schemeClr val="bg1"/>
                </a:solidFill>
              </a:defRPr>
            </a:lvl1pPr>
          </a:lstStyle>
          <a:p>
            <a:r>
              <a:rPr lang="en-US" dirty="0" smtClean="0"/>
              <a:t>Title Slide</a:t>
            </a:r>
            <a:endParaRPr lang="en-US" dirty="0"/>
          </a:p>
        </p:txBody>
      </p:sp>
      <p:sp>
        <p:nvSpPr>
          <p:cNvPr id="7" name="Subtitle 2"/>
          <p:cNvSpPr>
            <a:spLocks noGrp="1"/>
          </p:cNvSpPr>
          <p:nvPr>
            <p:ph type="subTitle" idx="1" hasCustomPrompt="1"/>
          </p:nvPr>
        </p:nvSpPr>
        <p:spPr>
          <a:xfrm>
            <a:off x="817070" y="3950211"/>
            <a:ext cx="5212553" cy="456837"/>
          </a:xfrm>
        </p:spPr>
        <p:txBody>
          <a:bodyPr/>
          <a:lstStyle>
            <a:lvl1pPr marL="0" indent="0" algn="l">
              <a:buNone/>
              <a:defRPr sz="2400">
                <a:solidFill>
                  <a:schemeClr val="accent3"/>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fld id="{67C998E5-D221-C540-919A-E1ADF654D039}" type="datetime4">
              <a:rPr lang="en-US" smtClean="0"/>
              <a:t>March 17, 2017</a:t>
            </a:fld>
            <a:endParaRPr lang="en-US" dirty="0"/>
          </a:p>
        </p:txBody>
      </p:sp>
    </p:spTree>
    <p:extLst>
      <p:ext uri="{BB962C8B-B14F-4D97-AF65-F5344CB8AC3E}">
        <p14:creationId xmlns:p14="http://schemas.microsoft.com/office/powerpoint/2010/main" val="200184203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Horizontal Photo">
    <p:spTree>
      <p:nvGrpSpPr>
        <p:cNvPr id="1" name=""/>
        <p:cNvGrpSpPr/>
        <p:nvPr/>
      </p:nvGrpSpPr>
      <p:grpSpPr>
        <a:xfrm>
          <a:off x="0" y="0"/>
          <a:ext cx="0" cy="0"/>
          <a:chOff x="0" y="0"/>
          <a:chExt cx="0" cy="0"/>
        </a:xfrm>
      </p:grpSpPr>
      <p:sp>
        <p:nvSpPr>
          <p:cNvPr id="4" name="TextBox 3"/>
          <p:cNvSpPr txBox="1"/>
          <p:nvPr userDrawn="1"/>
        </p:nvSpPr>
        <p:spPr>
          <a:xfrm>
            <a:off x="2" y="4"/>
            <a:ext cx="12192001" cy="4821395"/>
          </a:xfrm>
          <a:prstGeom prst="rect">
            <a:avLst/>
          </a:prstGeom>
          <a:solidFill>
            <a:schemeClr val="accent1"/>
          </a:solidFill>
        </p:spPr>
        <p:txBody>
          <a:bodyPr wrap="square" rtlCol="0">
            <a:noAutofit/>
          </a:bodyPr>
          <a:lstStyle/>
          <a:p>
            <a:r>
              <a:rPr lang="en-US" sz="1800" dirty="0" smtClean="0"/>
              <a:t> </a:t>
            </a:r>
            <a:endParaRPr lang="en-US" sz="1800" dirty="0"/>
          </a:p>
        </p:txBody>
      </p:sp>
      <p:sp>
        <p:nvSpPr>
          <p:cNvPr id="9" name="Title 1"/>
          <p:cNvSpPr>
            <a:spLocks noGrp="1"/>
          </p:cNvSpPr>
          <p:nvPr>
            <p:ph type="ctrTitle" hasCustomPrompt="1"/>
          </p:nvPr>
        </p:nvSpPr>
        <p:spPr>
          <a:xfrm>
            <a:off x="874486" y="5609958"/>
            <a:ext cx="7342924" cy="659782"/>
          </a:xfrm>
        </p:spPr>
        <p:txBody>
          <a:bodyPr anchor="b">
            <a:normAutofit/>
          </a:bodyPr>
          <a:lstStyle>
            <a:lvl1pPr algn="l">
              <a:defRPr sz="3200" baseline="0">
                <a:solidFill>
                  <a:schemeClr val="tx1"/>
                </a:solidFill>
              </a:defRPr>
            </a:lvl1pPr>
          </a:lstStyle>
          <a:p>
            <a:r>
              <a:rPr lang="en-US" dirty="0" smtClean="0"/>
              <a:t>Presentation Title Goes Here</a:t>
            </a:r>
            <a:endParaRPr lang="en-US" dirty="0"/>
          </a:p>
        </p:txBody>
      </p:sp>
      <p:sp>
        <p:nvSpPr>
          <p:cNvPr id="11" name="Subtitle 2"/>
          <p:cNvSpPr>
            <a:spLocks noGrp="1"/>
          </p:cNvSpPr>
          <p:nvPr>
            <p:ph type="subTitle" idx="1" hasCustomPrompt="1"/>
          </p:nvPr>
        </p:nvSpPr>
        <p:spPr>
          <a:xfrm>
            <a:off x="874485" y="6269744"/>
            <a:ext cx="7342927" cy="278155"/>
          </a:xfrm>
        </p:spPr>
        <p:txBody>
          <a:bodyPr>
            <a:noAutofit/>
          </a:bodyPr>
          <a:lstStyle>
            <a:lvl1pPr marL="0" indent="0" algn="l">
              <a:buNone/>
              <a:defRPr sz="18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fld id="{67C998E5-D221-C540-919A-E1ADF654D039}" type="datetime4">
              <a:rPr lang="en-US" smtClean="0"/>
              <a:t>March 21, 2017</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pic>
        <p:nvPicPr>
          <p:cNvPr id="8" name="image2.tif" descr="Juntos logo.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22031" y="6050735"/>
            <a:ext cx="597548" cy="54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12" name="Straight Connector 11"/>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4" cstate="screen">
            <a:extLst>
              <a:ext uri="{28A0092B-C50C-407E-A947-70E740481C1C}">
                <a14:useLocalDpi xmlns:a14="http://schemas.microsoft.com/office/drawing/2010/main"/>
              </a:ext>
            </a:extLst>
          </a:blip>
          <a:srcRect t="-1" r="-1"/>
          <a:stretch/>
        </p:blipFill>
        <p:spPr bwMode="auto">
          <a:xfrm>
            <a:off x="2" y="5"/>
            <a:ext cx="12191997" cy="521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bwMode="auto">
          <a:xfrm>
            <a:off x="1541" y="4"/>
            <a:ext cx="12188919" cy="521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37548"/>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Horizontal">
    <p:spTree>
      <p:nvGrpSpPr>
        <p:cNvPr id="1" name=""/>
        <p:cNvGrpSpPr/>
        <p:nvPr/>
      </p:nvGrpSpPr>
      <p:grpSpPr>
        <a:xfrm>
          <a:off x="0" y="0"/>
          <a:ext cx="0" cy="0"/>
          <a:chOff x="0" y="0"/>
          <a:chExt cx="0" cy="0"/>
        </a:xfrm>
      </p:grpSpPr>
      <p:sp>
        <p:nvSpPr>
          <p:cNvPr id="4" name="TextBox 3"/>
          <p:cNvSpPr txBox="1"/>
          <p:nvPr userDrawn="1"/>
        </p:nvSpPr>
        <p:spPr>
          <a:xfrm>
            <a:off x="2" y="0"/>
            <a:ext cx="12192001" cy="4888992"/>
          </a:xfrm>
          <a:prstGeom prst="rect">
            <a:avLst/>
          </a:prstGeom>
          <a:solidFill>
            <a:schemeClr val="accent1"/>
          </a:solidFill>
        </p:spPr>
        <p:txBody>
          <a:bodyPr wrap="square" rtlCol="0">
            <a:noAutofit/>
          </a:bodyPr>
          <a:lstStyle/>
          <a:p>
            <a:r>
              <a:rPr lang="en-US" sz="1800" dirty="0" smtClean="0"/>
              <a:t> </a:t>
            </a:r>
            <a:endParaRPr lang="en-US" sz="1800" dirty="0"/>
          </a:p>
        </p:txBody>
      </p:sp>
      <p:sp>
        <p:nvSpPr>
          <p:cNvPr id="2" name="Title 1"/>
          <p:cNvSpPr>
            <a:spLocks noGrp="1"/>
          </p:cNvSpPr>
          <p:nvPr>
            <p:ph type="ctrTitle" hasCustomPrompt="1"/>
          </p:nvPr>
        </p:nvSpPr>
        <p:spPr>
          <a:xfrm>
            <a:off x="1022853" y="1358234"/>
            <a:ext cx="10145019" cy="2387600"/>
          </a:xfrm>
        </p:spPr>
        <p:txBody>
          <a:bodyPr anchor="b">
            <a:normAutofit/>
          </a:bodyPr>
          <a:lstStyle>
            <a:lvl1pPr algn="l">
              <a:defRPr sz="4800">
                <a:solidFill>
                  <a:schemeClr val="bg1"/>
                </a:solidFill>
              </a:defRPr>
            </a:lvl1pPr>
          </a:lstStyle>
          <a:p>
            <a:r>
              <a:rPr lang="en-US" dirty="0" smtClean="0"/>
              <a:t>Title Slide</a:t>
            </a:r>
            <a:endParaRPr lang="en-US" dirty="0"/>
          </a:p>
        </p:txBody>
      </p:sp>
      <p:sp>
        <p:nvSpPr>
          <p:cNvPr id="3" name="Subtitle 2"/>
          <p:cNvSpPr>
            <a:spLocks noGrp="1"/>
          </p:cNvSpPr>
          <p:nvPr>
            <p:ph type="subTitle" idx="1" hasCustomPrompt="1"/>
          </p:nvPr>
        </p:nvSpPr>
        <p:spPr>
          <a:xfrm>
            <a:off x="1022856" y="3745836"/>
            <a:ext cx="5212553" cy="456837"/>
          </a:xfrm>
        </p:spPr>
        <p:txBody>
          <a:bodyPr/>
          <a:lstStyle>
            <a:lvl1pPr marL="0" indent="0" algn="l">
              <a:buNone/>
              <a:defRPr sz="2400">
                <a:solidFill>
                  <a:schemeClr val="accent3"/>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fld id="{67C998E5-D221-C540-919A-E1ADF654D039}" type="datetime4">
              <a:rPr lang="en-US" smtClean="0"/>
              <a:t>February 13, 2017</a:t>
            </a:fld>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44660" y="5104068"/>
            <a:ext cx="1553157" cy="1484080"/>
          </a:xfrm>
          <a:prstGeom prst="rect">
            <a:avLst/>
          </a:prstGeom>
        </p:spPr>
      </p:pic>
    </p:spTree>
    <p:extLst>
      <p:ext uri="{BB962C8B-B14F-4D97-AF65-F5344CB8AC3E}">
        <p14:creationId xmlns:p14="http://schemas.microsoft.com/office/powerpoint/2010/main" val="614377180"/>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sp>
        <p:nvSpPr>
          <p:cNvPr id="2" name="Title 1"/>
          <p:cNvSpPr>
            <a:spLocks noGrp="1"/>
          </p:cNvSpPr>
          <p:nvPr>
            <p:ph type="title"/>
          </p:nvPr>
        </p:nvSpPr>
        <p:spPr>
          <a:xfrm>
            <a:off x="838200" y="444642"/>
            <a:ext cx="10515600" cy="972213"/>
          </a:xfrm>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7" name="TextBox 6"/>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1" name="Straight Connector 10"/>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10" name="image2.tif" descr="Juntos logo.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22031" y="6050735"/>
            <a:ext cx="597548" cy="54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12" name="Straight Connector 11"/>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52721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sp>
        <p:nvSpPr>
          <p:cNvPr id="10"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1" name="TextBox 10"/>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3" name="Straight Connector 12"/>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p:cNvSpPr>
          <p:nvPr>
            <p:ph type="pic" idx="1"/>
          </p:nvPr>
        </p:nvSpPr>
        <p:spPr>
          <a:xfrm>
            <a:off x="838203" y="1609390"/>
            <a:ext cx="3888783" cy="4217974"/>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sp>
        <p:nvSpPr>
          <p:cNvPr id="8" name="Content Placeholder 3"/>
          <p:cNvSpPr>
            <a:spLocks noGrp="1"/>
          </p:cNvSpPr>
          <p:nvPr>
            <p:ph sz="half" idx="2"/>
          </p:nvPr>
        </p:nvSpPr>
        <p:spPr>
          <a:xfrm>
            <a:off x="5083444" y="1623924"/>
            <a:ext cx="6270357" cy="4203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image2.tif" descr="Juntos logo.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22031" y="6050735"/>
            <a:ext cx="597548" cy="54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14" name="Straight Connector 13"/>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11642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Collag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sp>
        <p:nvSpPr>
          <p:cNvPr id="10"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1" name="TextBox 10"/>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3" name="Straight Connector 12"/>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p:cNvSpPr>
          <p:nvPr>
            <p:ph type="pic" idx="1"/>
          </p:nvPr>
        </p:nvSpPr>
        <p:spPr>
          <a:xfrm>
            <a:off x="838203" y="1609394"/>
            <a:ext cx="1859780" cy="2017213"/>
          </a:xfrm>
        </p:spPr>
        <p:txBody>
          <a:bodyPr>
            <a:normAutofit/>
          </a:bodyPr>
          <a:lstStyle>
            <a:lvl1pPr marL="0" indent="0">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sp>
        <p:nvSpPr>
          <p:cNvPr id="8" name="Content Placeholder 3"/>
          <p:cNvSpPr>
            <a:spLocks noGrp="1"/>
          </p:cNvSpPr>
          <p:nvPr>
            <p:ph sz="half" idx="2"/>
          </p:nvPr>
        </p:nvSpPr>
        <p:spPr>
          <a:xfrm>
            <a:off x="5083444" y="1623924"/>
            <a:ext cx="6270357" cy="42034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2"/>
          <p:cNvSpPr>
            <a:spLocks noGrp="1"/>
          </p:cNvSpPr>
          <p:nvPr>
            <p:ph type="pic" idx="10"/>
          </p:nvPr>
        </p:nvSpPr>
        <p:spPr>
          <a:xfrm>
            <a:off x="2868479" y="1609394"/>
            <a:ext cx="1859780" cy="2017213"/>
          </a:xfrm>
        </p:spPr>
        <p:txBody>
          <a:bodyPr>
            <a:normAutofit/>
          </a:bodyPr>
          <a:lstStyle>
            <a:lvl1pPr marL="0" indent="0">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sp>
        <p:nvSpPr>
          <p:cNvPr id="14" name="Picture Placeholder 2"/>
          <p:cNvSpPr>
            <a:spLocks noGrp="1"/>
          </p:cNvSpPr>
          <p:nvPr>
            <p:ph type="pic" idx="11"/>
          </p:nvPr>
        </p:nvSpPr>
        <p:spPr>
          <a:xfrm>
            <a:off x="838201" y="3814506"/>
            <a:ext cx="3890059" cy="2017213"/>
          </a:xfrm>
        </p:spPr>
        <p:txBody>
          <a:bodyPr>
            <a:normAutofit/>
          </a:bodyPr>
          <a:lstStyle>
            <a:lvl1pPr marL="0" indent="0">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pic>
        <p:nvPicPr>
          <p:cNvPr id="15" name="image2.tif" descr="Juntos logo.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22031" y="6050735"/>
            <a:ext cx="597548" cy="54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16" name="Straight Connector 15"/>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436609"/>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Tow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sp>
        <p:nvSpPr>
          <p:cNvPr id="10"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1" name="TextBox 10"/>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3" name="Straight Connector 12"/>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noChangeAspect="1"/>
          </p:cNvSpPr>
          <p:nvPr>
            <p:ph type="pic" idx="1"/>
          </p:nvPr>
        </p:nvSpPr>
        <p:spPr>
          <a:xfrm>
            <a:off x="838200" y="1609389"/>
            <a:ext cx="3044125" cy="1707248"/>
          </a:xfrm>
        </p:spPr>
        <p:txBody>
          <a:bodyPr>
            <a:normAutofit/>
          </a:bodyPr>
          <a:lstStyle>
            <a:lvl1pPr marL="0" indent="0">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sp>
        <p:nvSpPr>
          <p:cNvPr id="8" name="Content Placeholder 3"/>
          <p:cNvSpPr>
            <a:spLocks noGrp="1"/>
          </p:cNvSpPr>
          <p:nvPr>
            <p:ph sz="half" idx="2"/>
          </p:nvPr>
        </p:nvSpPr>
        <p:spPr>
          <a:xfrm>
            <a:off x="838200" y="3316640"/>
            <a:ext cx="3044125" cy="2224007"/>
          </a:xfrm>
          <a:solidFill>
            <a:schemeClr val="tx1">
              <a:lumMod val="20000"/>
              <a:lumOff val="80000"/>
            </a:schemeClr>
          </a:solidFill>
          <a:ln>
            <a:noFill/>
          </a:ln>
        </p:spPr>
        <p:txBody>
          <a:bodyPr lIns="182880" tIns="182880" rIns="182880" bIns="182880">
            <a:normAutofit/>
          </a:bodyPr>
          <a:lstStyle>
            <a:lvl1pPr marL="0" indent="0">
              <a:buFont typeface="Arial" charset="0"/>
              <a:buNone/>
              <a:defRPr sz="1800"/>
            </a:lvl1pPr>
            <a:lvl2pPr marL="457189" indent="0">
              <a:buNone/>
              <a:defRPr sz="1400"/>
            </a:lvl2pPr>
            <a:lvl3pPr marL="914377" indent="0">
              <a:buNone/>
              <a:defRPr sz="1200"/>
            </a:lvl3pPr>
            <a:lvl4pPr marL="1371566" indent="0">
              <a:buNone/>
              <a:defRPr sz="1100"/>
            </a:lvl4pPr>
            <a:lvl5pPr marL="1828754" indent="0">
              <a:buNone/>
              <a:defRPr sz="1051"/>
            </a:lvl5pPr>
          </a:lstStyle>
          <a:p>
            <a:pPr lvl="0"/>
            <a:r>
              <a:rPr lang="en-US" dirty="0" smtClean="0"/>
              <a:t>Click to edit Master text styles</a:t>
            </a:r>
            <a:endParaRPr lang="en-US" dirty="0"/>
          </a:p>
        </p:txBody>
      </p:sp>
      <p:sp>
        <p:nvSpPr>
          <p:cNvPr id="12" name="Picture Placeholder 2"/>
          <p:cNvSpPr>
            <a:spLocks noGrp="1" noChangeAspect="1"/>
          </p:cNvSpPr>
          <p:nvPr>
            <p:ph type="pic" idx="10"/>
          </p:nvPr>
        </p:nvSpPr>
        <p:spPr>
          <a:xfrm>
            <a:off x="4563723" y="1609389"/>
            <a:ext cx="3044125" cy="1707248"/>
          </a:xfrm>
        </p:spPr>
        <p:txBody>
          <a:bodyPr>
            <a:normAutofit/>
          </a:bodyPr>
          <a:lstStyle>
            <a:lvl1pPr marL="0" indent="0">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sp>
        <p:nvSpPr>
          <p:cNvPr id="15" name="Picture Placeholder 2"/>
          <p:cNvSpPr>
            <a:spLocks noGrp="1" noChangeAspect="1"/>
          </p:cNvSpPr>
          <p:nvPr>
            <p:ph type="pic" idx="11"/>
          </p:nvPr>
        </p:nvSpPr>
        <p:spPr>
          <a:xfrm>
            <a:off x="8289244" y="1609389"/>
            <a:ext cx="3044125" cy="1707248"/>
          </a:xfrm>
        </p:spPr>
        <p:txBody>
          <a:bodyPr>
            <a:normAutofit/>
          </a:bodyPr>
          <a:lstStyle>
            <a:lvl1pPr marL="0" indent="0">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sp>
        <p:nvSpPr>
          <p:cNvPr id="16" name="Content Placeholder 3"/>
          <p:cNvSpPr>
            <a:spLocks noGrp="1"/>
          </p:cNvSpPr>
          <p:nvPr>
            <p:ph sz="half" idx="12"/>
          </p:nvPr>
        </p:nvSpPr>
        <p:spPr>
          <a:xfrm>
            <a:off x="4563723" y="3316640"/>
            <a:ext cx="3044125" cy="2224007"/>
          </a:xfrm>
          <a:solidFill>
            <a:schemeClr val="tx1">
              <a:lumMod val="20000"/>
              <a:lumOff val="80000"/>
            </a:schemeClr>
          </a:solidFill>
          <a:ln>
            <a:noFill/>
          </a:ln>
        </p:spPr>
        <p:txBody>
          <a:bodyPr lIns="182880" tIns="182880" rIns="182880" bIns="182880">
            <a:normAutofit/>
          </a:bodyPr>
          <a:lstStyle>
            <a:lvl1pPr marL="0" indent="0">
              <a:buNone/>
              <a:defRPr sz="1800"/>
            </a:lvl1pPr>
            <a:lvl2pPr marL="457189" indent="0">
              <a:buNone/>
              <a:defRPr sz="1400"/>
            </a:lvl2pPr>
            <a:lvl3pPr marL="914377" indent="0">
              <a:buNone/>
              <a:defRPr sz="1200"/>
            </a:lvl3pPr>
            <a:lvl4pPr marL="1371566" indent="0">
              <a:buNone/>
              <a:defRPr sz="1100"/>
            </a:lvl4pPr>
            <a:lvl5pPr marL="1828754" indent="0">
              <a:buNone/>
              <a:defRPr sz="1051"/>
            </a:lvl5pPr>
          </a:lstStyle>
          <a:p>
            <a:pPr lvl="0"/>
            <a:r>
              <a:rPr lang="en-US" dirty="0" smtClean="0"/>
              <a:t>Click to edit Master text styles</a:t>
            </a:r>
            <a:endParaRPr lang="en-US" dirty="0"/>
          </a:p>
        </p:txBody>
      </p:sp>
      <p:sp>
        <p:nvSpPr>
          <p:cNvPr id="17" name="Content Placeholder 3"/>
          <p:cNvSpPr>
            <a:spLocks noGrp="1"/>
          </p:cNvSpPr>
          <p:nvPr>
            <p:ph sz="half" idx="13"/>
          </p:nvPr>
        </p:nvSpPr>
        <p:spPr>
          <a:xfrm>
            <a:off x="8289244" y="3316640"/>
            <a:ext cx="3044125" cy="2224007"/>
          </a:xfrm>
          <a:solidFill>
            <a:schemeClr val="tx1">
              <a:lumMod val="20000"/>
              <a:lumOff val="80000"/>
            </a:schemeClr>
          </a:solidFill>
          <a:ln>
            <a:noFill/>
          </a:ln>
        </p:spPr>
        <p:txBody>
          <a:bodyPr lIns="182880" tIns="182880" rIns="182880" bIns="182880">
            <a:normAutofit/>
          </a:bodyPr>
          <a:lstStyle>
            <a:lvl1pPr marL="0" indent="0">
              <a:buFont typeface="Arial" charset="0"/>
              <a:buNone/>
              <a:defRPr sz="1800"/>
            </a:lvl1pPr>
            <a:lvl2pPr marL="457189" indent="0">
              <a:buNone/>
              <a:defRPr sz="1400"/>
            </a:lvl2pPr>
            <a:lvl3pPr marL="914377" indent="0">
              <a:buNone/>
              <a:defRPr sz="1200"/>
            </a:lvl3pPr>
            <a:lvl4pPr marL="1371566" indent="0">
              <a:buNone/>
              <a:defRPr sz="1100"/>
            </a:lvl4pPr>
            <a:lvl5pPr marL="1828754" indent="0">
              <a:buNone/>
              <a:defRPr sz="1051"/>
            </a:lvl5pPr>
          </a:lstStyle>
          <a:p>
            <a:pPr lvl="0"/>
            <a:r>
              <a:rPr lang="en-US" dirty="0" smtClean="0"/>
              <a:t>Click to edit Master text styles</a:t>
            </a:r>
            <a:endParaRPr lang="en-US" dirty="0"/>
          </a:p>
        </p:txBody>
      </p:sp>
      <p:pic>
        <p:nvPicPr>
          <p:cNvPr id="14" name="image2.tif" descr="Juntos logo.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22031" y="6050735"/>
            <a:ext cx="597548" cy="54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18" name="Straight Connector 17"/>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0023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4642"/>
            <a:ext cx="10515600" cy="97221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586874"/>
            <a:ext cx="10515600" cy="41693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6440231"/>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4" r:id="rId3"/>
    <p:sldLayoutId id="2147483676" r:id="rId4"/>
    <p:sldLayoutId id="2147483686" r:id="rId5"/>
    <p:sldLayoutId id="2147483662" r:id="rId6"/>
    <p:sldLayoutId id="2147483666" r:id="rId7"/>
    <p:sldLayoutId id="2147483678" r:id="rId8"/>
    <p:sldLayoutId id="2147483680" r:id="rId9"/>
    <p:sldLayoutId id="2147483679" r:id="rId10"/>
    <p:sldLayoutId id="2147483667" r:id="rId11"/>
    <p:sldLayoutId id="2147483677" r:id="rId12"/>
    <p:sldLayoutId id="2147483664" r:id="rId13"/>
    <p:sldLayoutId id="2147483663" r:id="rId14"/>
    <p:sldLayoutId id="2147483672" r:id="rId15"/>
    <p:sldLayoutId id="2147483673" r:id="rId16"/>
    <p:sldLayoutId id="2147483674" r:id="rId17"/>
    <p:sldLayoutId id="2147483665" r:id="rId18"/>
    <p:sldLayoutId id="2147483668" r:id="rId19"/>
    <p:sldLayoutId id="2147483669" r:id="rId20"/>
    <p:sldLayoutId id="2147483670" r:id="rId21"/>
    <p:sldLayoutId id="2147483671" r:id="rId22"/>
    <p:sldLayoutId id="2147483675" r:id="rId23"/>
  </p:sldLayoutIdLst>
  <p:timing>
    <p:tnLst>
      <p:par>
        <p:cTn xmlns:p14="http://schemas.microsoft.com/office/powerpoint/2010/main" id="1" dur="indefinite" restart="never" nodeType="tmRoot"/>
      </p:par>
    </p:tnLst>
  </p:timing>
  <p:hf hdr="0" ftr="0" dt="0"/>
  <p:txStyles>
    <p:titleStyle>
      <a:lvl1pPr algn="l" defTabSz="914377"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accent1"/>
        </a:buClr>
        <a:buFont typeface="LucidaGrande"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2"/>
        </a:buClr>
        <a:buSzPct val="95000"/>
        <a:buFont typeface="LucidaGrande"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3"/>
        </a:buClr>
        <a:buSzPct val="90000"/>
        <a:buFont typeface="Arial"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tx1"/>
        </a:buClr>
        <a:buSzPct val="90000"/>
        <a:buFont typeface="Arial"/>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tx1"/>
        </a:buClr>
        <a:buSzPct val="90000"/>
        <a:buFont typeface="Arial"/>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1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1.xml"/><Relationship Id="rId3" Type="http://schemas.openxmlformats.org/officeDocument/2006/relationships/image" Target="../media/image16.jpe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xml"/><Relationship Id="rId3" Type="http://schemas.openxmlformats.org/officeDocument/2006/relationships/image" Target="../media/image1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35272" y="5514619"/>
            <a:ext cx="8363215" cy="1025907"/>
          </a:xfrm>
        </p:spPr>
        <p:txBody>
          <a:bodyPr>
            <a:noAutofit/>
          </a:bodyPr>
          <a:lstStyle/>
          <a:p>
            <a:r>
              <a:rPr lang="en-US" dirty="0"/>
              <a:t>Module 4: </a:t>
            </a:r>
            <a:r>
              <a:rPr lang="en-US" dirty="0" smtClean="0"/>
              <a:t>Juntos 4-H Success </a:t>
            </a:r>
            <a:r>
              <a:rPr lang="en-US" dirty="0"/>
              <a:t>Coaching and Mentoring</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5241277"/>
          </a:xfrm>
          <a:prstGeom prst="rect">
            <a:avLst/>
          </a:prstGeom>
        </p:spPr>
      </p:pic>
    </p:spTree>
    <p:extLst>
      <p:ext uri="{BB962C8B-B14F-4D97-AF65-F5344CB8AC3E}">
        <p14:creationId xmlns:p14="http://schemas.microsoft.com/office/powerpoint/2010/main" val="101621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hangingPunct="0">
              <a:buFont typeface="Arial"/>
              <a:buChar char="•"/>
              <a:defRPr/>
            </a:pPr>
            <a:endParaRPr lang="en-US" kern="0" dirty="0" smtClean="0">
              <a:solidFill>
                <a:srgbClr val="3792CF"/>
              </a:solidFill>
            </a:endParaRPr>
          </a:p>
          <a:p>
            <a:pPr marL="0" indent="0" defTabSz="914400">
              <a:lnSpc>
                <a:spcPct val="100000"/>
              </a:lnSpc>
              <a:spcBef>
                <a:spcPts val="0"/>
              </a:spcBef>
              <a:buClrTx/>
              <a:buNone/>
            </a:pP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10</a:t>
            </a:fld>
            <a:endParaRPr lang="en-US" sz="800" dirty="0">
              <a:solidFill>
                <a:schemeClr val="tx1">
                  <a:lumMod val="40000"/>
                  <a:lumOff val="60000"/>
                </a:schemeClr>
              </a:solidFill>
            </a:endParaRPr>
          </a:p>
        </p:txBody>
      </p:sp>
      <p:sp>
        <p:nvSpPr>
          <p:cNvPr id="11" name="Content Placeholder 2"/>
          <p:cNvSpPr txBox="1">
            <a:spLocks/>
          </p:cNvSpPr>
          <p:nvPr/>
        </p:nvSpPr>
        <p:spPr>
          <a:xfrm>
            <a:off x="4467068" y="1739274"/>
            <a:ext cx="7039131" cy="416935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chemeClr val="accent1"/>
              </a:buClr>
              <a:buFont typeface="LucidaGrande"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2"/>
              </a:buClr>
              <a:buSzPct val="95000"/>
              <a:buFont typeface="LucidaGrande"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3"/>
              </a:buClr>
              <a:buSzPct val="90000"/>
              <a:buFont typeface="Arial"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tx1"/>
              </a:buClr>
              <a:buSzPct val="90000"/>
              <a:buFont typeface="Arial"/>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tx1"/>
              </a:buClr>
              <a:buSzPct val="90000"/>
              <a:buFont typeface="Arial"/>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326532">
              <a:lnSpc>
                <a:spcPct val="80000"/>
              </a:lnSpc>
              <a:buFont typeface="LucidaGrande" charset="0"/>
              <a:buNone/>
              <a:defRPr/>
            </a:pPr>
            <a:endParaRPr lang="en-US" sz="2800" dirty="0" smtClean="0">
              <a:sym typeface="Rockwell"/>
            </a:endParaRPr>
          </a:p>
          <a:p>
            <a:pPr marL="0" indent="0">
              <a:buNone/>
            </a:pPr>
            <a:r>
              <a:rPr lang="en-US" sz="3200" dirty="0"/>
              <a:t>D. Both A and B</a:t>
            </a:r>
          </a:p>
          <a:p>
            <a:endParaRPr lang="en-US" sz="3200" dirty="0"/>
          </a:p>
          <a:p>
            <a:pPr marL="514350" indent="-514350">
              <a:buFont typeface="+mj-lt"/>
              <a:buAutoNum type="alphaUcPeriod"/>
            </a:pPr>
            <a:r>
              <a:rPr lang="en-US" sz="3200" dirty="0"/>
              <a:t>Deepens student learning</a:t>
            </a:r>
          </a:p>
          <a:p>
            <a:pPr marL="514350" indent="-514350">
              <a:buAutoNum type="alphaUcPeriod"/>
            </a:pPr>
            <a:r>
              <a:rPr lang="en-US" sz="3200" dirty="0"/>
              <a:t>Enables </a:t>
            </a:r>
            <a:r>
              <a:rPr lang="en-US" sz="3200" dirty="0" smtClean="0"/>
              <a:t>students </a:t>
            </a:r>
            <a:r>
              <a:rPr lang="en-US" sz="3200" dirty="0"/>
              <a:t>to take responsibility for their actions</a:t>
            </a:r>
          </a:p>
          <a:p>
            <a:endParaRPr lang="en-US" sz="2800" dirty="0"/>
          </a:p>
        </p:txBody>
      </p:sp>
      <p:sp>
        <p:nvSpPr>
          <p:cNvPr id="6" name="Title 1"/>
          <p:cNvSpPr txBox="1">
            <a:spLocks/>
          </p:cNvSpPr>
          <p:nvPr/>
        </p:nvSpPr>
        <p:spPr>
          <a:xfrm>
            <a:off x="0" y="14327"/>
            <a:ext cx="12192000" cy="1286597"/>
          </a:xfrm>
          <a:prstGeom prst="rect">
            <a:avLst/>
          </a:prstGeom>
        </p:spPr>
        <p:txBody>
          <a:bodyPr vert="horz" lIns="91440" tIns="45720" rIns="91440" bIns="45720" rtlCol="0" anchor="b">
            <a:noAutofit/>
          </a:bodyPr>
          <a:lstStyle>
            <a:lvl1pPr algn="l" defTabSz="914377" rtl="0" eaLnBrk="1" latinLnBrk="0" hangingPunct="1">
              <a:lnSpc>
                <a:spcPct val="90000"/>
              </a:lnSpc>
              <a:spcBef>
                <a:spcPct val="0"/>
              </a:spcBef>
              <a:buNone/>
              <a:defRPr sz="5400" b="1" kern="1200">
                <a:solidFill>
                  <a:schemeClr val="bg1"/>
                </a:solidFill>
                <a:latin typeface="+mj-lt"/>
                <a:ea typeface="+mj-ea"/>
                <a:cs typeface="+mj-cs"/>
              </a:defRPr>
            </a:lvl1pPr>
          </a:lstStyle>
          <a:p>
            <a:pPr algn="ctr" fontAlgn="base">
              <a:lnSpc>
                <a:spcPct val="80000"/>
              </a:lnSpc>
            </a:pPr>
            <a:r>
              <a:rPr lang="en-US" dirty="0" smtClean="0">
                <a:ln w="11430"/>
                <a:solidFill>
                  <a:schemeClr val="tx1"/>
                </a:solidFill>
              </a:rPr>
              <a:t>ANSWER</a:t>
            </a:r>
            <a:endParaRPr lang="en-US" dirty="0">
              <a:ln w="11430"/>
              <a:solidFill>
                <a:schemeClr val="tx1"/>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8693" y="2444016"/>
            <a:ext cx="1900429" cy="1900429"/>
          </a:xfrm>
          <a:prstGeom prst="rect">
            <a:avLst/>
          </a:prstGeom>
        </p:spPr>
      </p:pic>
    </p:spTree>
    <p:extLst>
      <p:ext uri="{BB962C8B-B14F-4D97-AF65-F5344CB8AC3E}">
        <p14:creationId xmlns:p14="http://schemas.microsoft.com/office/powerpoint/2010/main" val="75828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Experts claim </a:t>
            </a:r>
            <a:r>
              <a:rPr lang="en-US" sz="4000" dirty="0"/>
              <a:t>that through the process of </a:t>
            </a:r>
            <a:r>
              <a:rPr lang="en-US" sz="4000" dirty="0" smtClean="0"/>
              <a:t>success coaching, </a:t>
            </a:r>
            <a:r>
              <a:rPr lang="en-US" sz="4000" dirty="0"/>
              <a:t>students</a:t>
            </a:r>
          </a:p>
        </p:txBody>
      </p:sp>
      <p:sp>
        <p:nvSpPr>
          <p:cNvPr id="3" name="Content Placeholder 2"/>
          <p:cNvSpPr>
            <a:spLocks noGrp="1"/>
          </p:cNvSpPr>
          <p:nvPr>
            <p:ph idx="1"/>
          </p:nvPr>
        </p:nvSpPr>
        <p:spPr/>
        <p:txBody>
          <a:bodyPr/>
          <a:lstStyle/>
          <a:p>
            <a:pPr marL="457200" indent="-457200" hangingPunct="0">
              <a:buFont typeface="Arial"/>
              <a:buChar char="•"/>
              <a:defRPr/>
            </a:pPr>
            <a:endParaRPr lang="en-US" kern="0" dirty="0" smtClean="0">
              <a:solidFill>
                <a:srgbClr val="3792CF"/>
              </a:solidFill>
            </a:endParaRPr>
          </a:p>
          <a:p>
            <a:pPr marL="0" indent="0" defTabSz="914400">
              <a:lnSpc>
                <a:spcPct val="100000"/>
              </a:lnSpc>
              <a:spcBef>
                <a:spcPts val="0"/>
              </a:spcBef>
              <a:buClrTx/>
              <a:buNone/>
            </a:pP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11</a:t>
            </a:fld>
            <a:endParaRPr lang="en-US" sz="800" dirty="0">
              <a:solidFill>
                <a:schemeClr val="tx1">
                  <a:lumMod val="40000"/>
                  <a:lumOff val="60000"/>
                </a:schemeClr>
              </a:solidFill>
            </a:endParaRPr>
          </a:p>
        </p:txBody>
      </p:sp>
      <p:sp>
        <p:nvSpPr>
          <p:cNvPr id="11" name="Content Placeholder 2"/>
          <p:cNvSpPr txBox="1">
            <a:spLocks/>
          </p:cNvSpPr>
          <p:nvPr/>
        </p:nvSpPr>
        <p:spPr>
          <a:xfrm>
            <a:off x="990600" y="1739274"/>
            <a:ext cx="10515600" cy="416935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chemeClr val="accent1"/>
              </a:buClr>
              <a:buFont typeface="LucidaGrande"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2"/>
              </a:buClr>
              <a:buSzPct val="95000"/>
              <a:buFont typeface="LucidaGrande"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3"/>
              </a:buClr>
              <a:buSzPct val="90000"/>
              <a:buFont typeface="Arial"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tx1"/>
              </a:buClr>
              <a:buSzPct val="90000"/>
              <a:buFont typeface="Arial"/>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tx1"/>
              </a:buClr>
              <a:buSzPct val="90000"/>
              <a:buFont typeface="Arial"/>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326532">
              <a:lnSpc>
                <a:spcPct val="80000"/>
              </a:lnSpc>
              <a:buFont typeface="LucidaGrande" charset="0"/>
              <a:buNone/>
              <a:defRPr/>
            </a:pPr>
            <a:endParaRPr lang="en-US" sz="2800" dirty="0" smtClean="0">
              <a:sym typeface="Rockwell"/>
            </a:endParaRPr>
          </a:p>
          <a:p>
            <a:pPr marL="514350" indent="-514350">
              <a:buFont typeface="+mj-lt"/>
              <a:buAutoNum type="alphaUcPeriod"/>
            </a:pPr>
            <a:r>
              <a:rPr lang="en-US" sz="3200" dirty="0"/>
              <a:t>Improve their effectiveness</a:t>
            </a:r>
          </a:p>
          <a:p>
            <a:pPr marL="514350" indent="-514350">
              <a:buAutoNum type="alphaUcPeriod"/>
            </a:pPr>
            <a:r>
              <a:rPr lang="en-US" sz="3200" dirty="0"/>
              <a:t>Improve their relationship with parents </a:t>
            </a:r>
          </a:p>
          <a:p>
            <a:pPr marL="514350" indent="-514350">
              <a:buAutoNum type="alphaUcPeriod"/>
            </a:pPr>
            <a:r>
              <a:rPr lang="en-US" sz="3200" dirty="0"/>
              <a:t>Consciously create their outcomes in life</a:t>
            </a:r>
          </a:p>
          <a:p>
            <a:pPr marL="514350" indent="-514350">
              <a:buAutoNum type="alphaUcPeriod"/>
            </a:pPr>
            <a:r>
              <a:rPr lang="en-US" sz="3200" dirty="0"/>
              <a:t>Create a love for learning</a:t>
            </a:r>
          </a:p>
          <a:p>
            <a:pPr marL="514350" indent="-514350">
              <a:buAutoNum type="alphaUcPeriod"/>
            </a:pPr>
            <a:r>
              <a:rPr lang="en-US" sz="3200" dirty="0"/>
              <a:t>All the above</a:t>
            </a:r>
          </a:p>
          <a:p>
            <a:pPr marL="514350" indent="-514350">
              <a:buAutoNum type="alphaUcPeriod"/>
            </a:pPr>
            <a:r>
              <a:rPr lang="en-US" sz="3200" dirty="0"/>
              <a:t>Both A and C</a:t>
            </a:r>
          </a:p>
          <a:p>
            <a:endParaRPr lang="en-US" sz="2800" dirty="0"/>
          </a:p>
        </p:txBody>
      </p:sp>
    </p:spTree>
    <p:extLst>
      <p:ext uri="{BB962C8B-B14F-4D97-AF65-F5344CB8AC3E}">
        <p14:creationId xmlns:p14="http://schemas.microsoft.com/office/powerpoint/2010/main" val="212397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hangingPunct="0">
              <a:buFont typeface="Arial"/>
              <a:buChar char="•"/>
              <a:defRPr/>
            </a:pPr>
            <a:endParaRPr lang="en-US" kern="0" dirty="0" smtClean="0">
              <a:solidFill>
                <a:srgbClr val="3792CF"/>
              </a:solidFill>
            </a:endParaRPr>
          </a:p>
          <a:p>
            <a:pPr marL="0" indent="0" defTabSz="914400">
              <a:lnSpc>
                <a:spcPct val="100000"/>
              </a:lnSpc>
              <a:spcBef>
                <a:spcPts val="0"/>
              </a:spcBef>
              <a:buClrTx/>
              <a:buNone/>
            </a:pP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12</a:t>
            </a:fld>
            <a:endParaRPr lang="en-US" sz="800" dirty="0">
              <a:solidFill>
                <a:schemeClr val="tx1">
                  <a:lumMod val="40000"/>
                  <a:lumOff val="60000"/>
                </a:schemeClr>
              </a:solidFill>
            </a:endParaRPr>
          </a:p>
        </p:txBody>
      </p:sp>
      <p:sp>
        <p:nvSpPr>
          <p:cNvPr id="11" name="Content Placeholder 2"/>
          <p:cNvSpPr txBox="1">
            <a:spLocks/>
          </p:cNvSpPr>
          <p:nvPr/>
        </p:nvSpPr>
        <p:spPr>
          <a:xfrm>
            <a:off x="4467068" y="1739274"/>
            <a:ext cx="7039131" cy="416935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chemeClr val="accent1"/>
              </a:buClr>
              <a:buFont typeface="LucidaGrande"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2"/>
              </a:buClr>
              <a:buSzPct val="95000"/>
              <a:buFont typeface="LucidaGrande"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3"/>
              </a:buClr>
              <a:buSzPct val="90000"/>
              <a:buFont typeface="Arial"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tx1"/>
              </a:buClr>
              <a:buSzPct val="90000"/>
              <a:buFont typeface="Arial"/>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tx1"/>
              </a:buClr>
              <a:buSzPct val="90000"/>
              <a:buFont typeface="Arial"/>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326532">
              <a:lnSpc>
                <a:spcPct val="80000"/>
              </a:lnSpc>
              <a:buFont typeface="LucidaGrande" charset="0"/>
              <a:buNone/>
              <a:defRPr/>
            </a:pPr>
            <a:endParaRPr lang="en-US" sz="2800" dirty="0" smtClean="0">
              <a:sym typeface="Rockwell"/>
            </a:endParaRPr>
          </a:p>
          <a:p>
            <a:pPr marL="0" indent="0">
              <a:buNone/>
            </a:pPr>
            <a:r>
              <a:rPr lang="en-US" sz="3200" dirty="0"/>
              <a:t>F. Both A and C</a:t>
            </a:r>
          </a:p>
          <a:p>
            <a:endParaRPr lang="en-US" sz="3200" dirty="0"/>
          </a:p>
          <a:p>
            <a:pPr marL="514350" indent="-514350">
              <a:buFont typeface="+mj-lt"/>
              <a:buAutoNum type="alphaUcPeriod"/>
            </a:pPr>
            <a:r>
              <a:rPr lang="en-US" sz="3200" dirty="0"/>
              <a:t>Improve their </a:t>
            </a:r>
            <a:r>
              <a:rPr lang="en-US" sz="3200" dirty="0" smtClean="0"/>
              <a:t>effectiveness</a:t>
            </a:r>
          </a:p>
          <a:p>
            <a:pPr marL="0" indent="0">
              <a:buNone/>
            </a:pPr>
            <a:r>
              <a:rPr lang="en-US" sz="3200" dirty="0" smtClean="0">
                <a:solidFill>
                  <a:schemeClr val="accent1"/>
                </a:solidFill>
              </a:rPr>
              <a:t>C. </a:t>
            </a:r>
            <a:r>
              <a:rPr lang="en-US" sz="3200" dirty="0" smtClean="0"/>
              <a:t>Consciously </a:t>
            </a:r>
            <a:r>
              <a:rPr lang="en-US" sz="3200" dirty="0"/>
              <a:t>create their </a:t>
            </a:r>
            <a:r>
              <a:rPr lang="en-US" sz="3200" dirty="0" smtClean="0"/>
              <a:t>outcomes</a:t>
            </a:r>
          </a:p>
          <a:p>
            <a:pPr marL="0" indent="0">
              <a:buNone/>
            </a:pPr>
            <a:r>
              <a:rPr lang="en-US" sz="3200" dirty="0" smtClean="0"/>
              <a:t>     in </a:t>
            </a:r>
            <a:r>
              <a:rPr lang="en-US" sz="3200" dirty="0"/>
              <a:t>life</a:t>
            </a:r>
          </a:p>
          <a:p>
            <a:endParaRPr lang="en-US" sz="2800" dirty="0"/>
          </a:p>
        </p:txBody>
      </p:sp>
      <p:sp>
        <p:nvSpPr>
          <p:cNvPr id="6" name="Title 1"/>
          <p:cNvSpPr txBox="1">
            <a:spLocks/>
          </p:cNvSpPr>
          <p:nvPr/>
        </p:nvSpPr>
        <p:spPr>
          <a:xfrm>
            <a:off x="0" y="14327"/>
            <a:ext cx="12192000" cy="1286597"/>
          </a:xfrm>
          <a:prstGeom prst="rect">
            <a:avLst/>
          </a:prstGeom>
        </p:spPr>
        <p:txBody>
          <a:bodyPr vert="horz" lIns="91440" tIns="45720" rIns="91440" bIns="45720" rtlCol="0" anchor="b">
            <a:noAutofit/>
          </a:bodyPr>
          <a:lstStyle>
            <a:lvl1pPr algn="l" defTabSz="914377" rtl="0" eaLnBrk="1" latinLnBrk="0" hangingPunct="1">
              <a:lnSpc>
                <a:spcPct val="90000"/>
              </a:lnSpc>
              <a:spcBef>
                <a:spcPct val="0"/>
              </a:spcBef>
              <a:buNone/>
              <a:defRPr sz="5400" b="1" kern="1200">
                <a:solidFill>
                  <a:schemeClr val="bg1"/>
                </a:solidFill>
                <a:latin typeface="+mj-lt"/>
                <a:ea typeface="+mj-ea"/>
                <a:cs typeface="+mj-cs"/>
              </a:defRPr>
            </a:lvl1pPr>
          </a:lstStyle>
          <a:p>
            <a:pPr algn="ctr" fontAlgn="base">
              <a:lnSpc>
                <a:spcPct val="80000"/>
              </a:lnSpc>
            </a:pPr>
            <a:r>
              <a:rPr lang="en-US" dirty="0" smtClean="0">
                <a:ln w="11430"/>
                <a:solidFill>
                  <a:schemeClr val="tx1"/>
                </a:solidFill>
              </a:rPr>
              <a:t>ANSWER</a:t>
            </a:r>
            <a:endParaRPr lang="en-US" dirty="0">
              <a:ln w="11430"/>
              <a:solidFill>
                <a:schemeClr val="tx1"/>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8693" y="2444016"/>
            <a:ext cx="1900429" cy="1900429"/>
          </a:xfrm>
          <a:prstGeom prst="rect">
            <a:avLst/>
          </a:prstGeom>
        </p:spPr>
      </p:pic>
    </p:spTree>
    <p:extLst>
      <p:ext uri="{BB962C8B-B14F-4D97-AF65-F5344CB8AC3E}">
        <p14:creationId xmlns:p14="http://schemas.microsoft.com/office/powerpoint/2010/main" val="84493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Young </a:t>
            </a:r>
            <a:r>
              <a:rPr lang="en-US" dirty="0" smtClean="0"/>
              <a:t>adults </a:t>
            </a:r>
            <a:r>
              <a:rPr lang="en-US" dirty="0"/>
              <a:t>who were at-risk for falling off track, but had a mentor are:</a:t>
            </a:r>
            <a:endParaRPr lang="en-US" sz="4000" dirty="0"/>
          </a:p>
        </p:txBody>
      </p:sp>
      <p:sp>
        <p:nvSpPr>
          <p:cNvPr id="3" name="Content Placeholder 2"/>
          <p:cNvSpPr>
            <a:spLocks noGrp="1"/>
          </p:cNvSpPr>
          <p:nvPr>
            <p:ph idx="1"/>
          </p:nvPr>
        </p:nvSpPr>
        <p:spPr/>
        <p:txBody>
          <a:bodyPr/>
          <a:lstStyle/>
          <a:p>
            <a:pPr marL="457200" indent="-457200" hangingPunct="0">
              <a:buFont typeface="Arial"/>
              <a:buChar char="•"/>
              <a:defRPr/>
            </a:pPr>
            <a:endParaRPr lang="en-US" kern="0" dirty="0" smtClean="0">
              <a:solidFill>
                <a:srgbClr val="3792CF"/>
              </a:solidFill>
            </a:endParaRPr>
          </a:p>
          <a:p>
            <a:pPr marL="0" indent="0" defTabSz="914400">
              <a:lnSpc>
                <a:spcPct val="100000"/>
              </a:lnSpc>
              <a:spcBef>
                <a:spcPts val="0"/>
              </a:spcBef>
              <a:buClrTx/>
              <a:buNone/>
            </a:pP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13</a:t>
            </a:fld>
            <a:endParaRPr lang="en-US" sz="800" dirty="0">
              <a:solidFill>
                <a:schemeClr val="tx1">
                  <a:lumMod val="40000"/>
                  <a:lumOff val="60000"/>
                </a:schemeClr>
              </a:solidFill>
            </a:endParaRPr>
          </a:p>
        </p:txBody>
      </p:sp>
      <p:sp>
        <p:nvSpPr>
          <p:cNvPr id="11" name="Content Placeholder 2"/>
          <p:cNvSpPr txBox="1">
            <a:spLocks/>
          </p:cNvSpPr>
          <p:nvPr/>
        </p:nvSpPr>
        <p:spPr>
          <a:xfrm>
            <a:off x="990600" y="1739274"/>
            <a:ext cx="10515600" cy="416935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chemeClr val="accent1"/>
              </a:buClr>
              <a:buFont typeface="LucidaGrande"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2"/>
              </a:buClr>
              <a:buSzPct val="95000"/>
              <a:buFont typeface="LucidaGrande"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3"/>
              </a:buClr>
              <a:buSzPct val="90000"/>
              <a:buFont typeface="Arial"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tx1"/>
              </a:buClr>
              <a:buSzPct val="90000"/>
              <a:buFont typeface="Arial"/>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tx1"/>
              </a:buClr>
              <a:buSzPct val="90000"/>
              <a:buFont typeface="Arial"/>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326532">
              <a:lnSpc>
                <a:spcPct val="80000"/>
              </a:lnSpc>
              <a:buFont typeface="LucidaGrande" charset="0"/>
              <a:buNone/>
              <a:defRPr/>
            </a:pPr>
            <a:endParaRPr lang="en-US" sz="2800" dirty="0" smtClean="0">
              <a:sym typeface="Rockwell"/>
            </a:endParaRPr>
          </a:p>
          <a:p>
            <a:pPr marL="514350" indent="-514350">
              <a:buFont typeface="+mj-lt"/>
              <a:buAutoNum type="alphaUcPeriod"/>
            </a:pPr>
            <a:r>
              <a:rPr lang="en-US" sz="3200" dirty="0"/>
              <a:t>55% more likely to enroll in college</a:t>
            </a:r>
          </a:p>
          <a:p>
            <a:pPr marL="514350" indent="-514350">
              <a:buFont typeface="+mj-lt"/>
              <a:buAutoNum type="alphaUcPeriod"/>
            </a:pPr>
            <a:r>
              <a:rPr lang="en-US" sz="3200" dirty="0"/>
              <a:t>78% more likely to volunteer regularly </a:t>
            </a:r>
          </a:p>
          <a:p>
            <a:pPr marL="514350" indent="-514350">
              <a:buFont typeface="+mj-lt"/>
              <a:buAutoNum type="alphaUcPeriod"/>
            </a:pPr>
            <a:r>
              <a:rPr lang="en-US" sz="3200" dirty="0"/>
              <a:t>90% are interested in becoming a mentor</a:t>
            </a:r>
          </a:p>
          <a:p>
            <a:pPr marL="514350" indent="-514350">
              <a:buFont typeface="+mj-lt"/>
              <a:buAutoNum type="alphaUcPeriod"/>
            </a:pPr>
            <a:r>
              <a:rPr lang="en-US" sz="3200" dirty="0"/>
              <a:t>130% more likely to hold leadership positions</a:t>
            </a:r>
          </a:p>
          <a:p>
            <a:pPr marL="514350" indent="-514350">
              <a:buFont typeface="+mj-lt"/>
              <a:buAutoNum type="alphaUcPeriod"/>
            </a:pPr>
            <a:r>
              <a:rPr lang="en-US" sz="3200" dirty="0"/>
              <a:t>All the above </a:t>
            </a:r>
          </a:p>
          <a:p>
            <a:pPr marL="514350" indent="-514350">
              <a:buFont typeface="+mj-lt"/>
              <a:buAutoNum type="alphaUcPeriod"/>
            </a:pPr>
            <a:r>
              <a:rPr lang="en-US" sz="3200" dirty="0" smtClean="0"/>
              <a:t>A, B, </a:t>
            </a:r>
            <a:r>
              <a:rPr lang="en-US" sz="3200" dirty="0"/>
              <a:t>and </a:t>
            </a:r>
            <a:r>
              <a:rPr lang="en-US" sz="3200" dirty="0" smtClean="0"/>
              <a:t>D</a:t>
            </a:r>
            <a:endParaRPr lang="en-US" sz="3200" dirty="0"/>
          </a:p>
          <a:p>
            <a:endParaRPr lang="en-US" sz="2800" dirty="0"/>
          </a:p>
        </p:txBody>
      </p:sp>
    </p:spTree>
    <p:extLst>
      <p:ext uri="{BB962C8B-B14F-4D97-AF65-F5344CB8AC3E}">
        <p14:creationId xmlns:p14="http://schemas.microsoft.com/office/powerpoint/2010/main" val="83397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hangingPunct="0">
              <a:buFont typeface="Arial"/>
              <a:buChar char="•"/>
              <a:defRPr/>
            </a:pPr>
            <a:endParaRPr lang="en-US" kern="0" dirty="0" smtClean="0">
              <a:solidFill>
                <a:srgbClr val="3792CF"/>
              </a:solidFill>
            </a:endParaRPr>
          </a:p>
          <a:p>
            <a:pPr marL="0" indent="0" defTabSz="914400">
              <a:lnSpc>
                <a:spcPct val="100000"/>
              </a:lnSpc>
              <a:spcBef>
                <a:spcPts val="0"/>
              </a:spcBef>
              <a:buClrTx/>
              <a:buNone/>
            </a:pP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14</a:t>
            </a:fld>
            <a:endParaRPr lang="en-US" sz="800" dirty="0">
              <a:solidFill>
                <a:schemeClr val="tx1">
                  <a:lumMod val="40000"/>
                  <a:lumOff val="60000"/>
                </a:schemeClr>
              </a:solidFill>
            </a:endParaRPr>
          </a:p>
        </p:txBody>
      </p:sp>
      <p:sp>
        <p:nvSpPr>
          <p:cNvPr id="11" name="Content Placeholder 2"/>
          <p:cNvSpPr txBox="1">
            <a:spLocks/>
          </p:cNvSpPr>
          <p:nvPr/>
        </p:nvSpPr>
        <p:spPr>
          <a:xfrm>
            <a:off x="4467068" y="1739274"/>
            <a:ext cx="7039131" cy="416935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chemeClr val="accent1"/>
              </a:buClr>
              <a:buFont typeface="LucidaGrande"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2"/>
              </a:buClr>
              <a:buSzPct val="95000"/>
              <a:buFont typeface="LucidaGrande"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3"/>
              </a:buClr>
              <a:buSzPct val="90000"/>
              <a:buFont typeface="Arial"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tx1"/>
              </a:buClr>
              <a:buSzPct val="90000"/>
              <a:buFont typeface="Arial"/>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tx1"/>
              </a:buClr>
              <a:buSzPct val="90000"/>
              <a:buFont typeface="Arial"/>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800" dirty="0"/>
              <a:t>E. All the above </a:t>
            </a:r>
            <a:endParaRPr lang="en-US" sz="2800" dirty="0" smtClean="0"/>
          </a:p>
          <a:p>
            <a:pPr marL="0" indent="0">
              <a:buNone/>
            </a:pPr>
            <a:endParaRPr lang="en-US" sz="1100" dirty="0"/>
          </a:p>
          <a:p>
            <a:pPr marL="514350" indent="-514350">
              <a:buFont typeface="+mj-lt"/>
              <a:buAutoNum type="alphaUcPeriod"/>
            </a:pPr>
            <a:r>
              <a:rPr lang="en-US" sz="2800" dirty="0"/>
              <a:t>55% more likely to enroll in college</a:t>
            </a:r>
          </a:p>
          <a:p>
            <a:pPr marL="514350" indent="-514350">
              <a:buFont typeface="+mj-lt"/>
              <a:buAutoNum type="alphaUcPeriod"/>
            </a:pPr>
            <a:r>
              <a:rPr lang="en-US" sz="2800" dirty="0"/>
              <a:t>78% more likely to volunteer regularly </a:t>
            </a:r>
          </a:p>
          <a:p>
            <a:pPr marL="514350" indent="-514350">
              <a:buFont typeface="+mj-lt"/>
              <a:buAutoNum type="alphaUcPeriod"/>
            </a:pPr>
            <a:r>
              <a:rPr lang="en-US" sz="2800" dirty="0"/>
              <a:t>90% are interested in becoming a mentor</a:t>
            </a:r>
          </a:p>
          <a:p>
            <a:pPr marL="514350" indent="-514350">
              <a:buFont typeface="+mj-lt"/>
              <a:buAutoNum type="alphaUcPeriod"/>
            </a:pPr>
            <a:r>
              <a:rPr lang="en-US" sz="2800" dirty="0"/>
              <a:t>130% more likely to hold leadership positions</a:t>
            </a:r>
          </a:p>
          <a:p>
            <a:endParaRPr lang="en-US" sz="2800" dirty="0"/>
          </a:p>
        </p:txBody>
      </p:sp>
      <p:sp>
        <p:nvSpPr>
          <p:cNvPr id="6" name="Title 1"/>
          <p:cNvSpPr txBox="1">
            <a:spLocks/>
          </p:cNvSpPr>
          <p:nvPr/>
        </p:nvSpPr>
        <p:spPr>
          <a:xfrm>
            <a:off x="0" y="14327"/>
            <a:ext cx="12192000" cy="1286597"/>
          </a:xfrm>
          <a:prstGeom prst="rect">
            <a:avLst/>
          </a:prstGeom>
        </p:spPr>
        <p:txBody>
          <a:bodyPr vert="horz" lIns="91440" tIns="45720" rIns="91440" bIns="45720" rtlCol="0" anchor="b">
            <a:noAutofit/>
          </a:bodyPr>
          <a:lstStyle>
            <a:lvl1pPr algn="l" defTabSz="914377" rtl="0" eaLnBrk="1" latinLnBrk="0" hangingPunct="1">
              <a:lnSpc>
                <a:spcPct val="90000"/>
              </a:lnSpc>
              <a:spcBef>
                <a:spcPct val="0"/>
              </a:spcBef>
              <a:buNone/>
              <a:defRPr sz="5400" b="1" kern="1200">
                <a:solidFill>
                  <a:schemeClr val="bg1"/>
                </a:solidFill>
                <a:latin typeface="+mj-lt"/>
                <a:ea typeface="+mj-ea"/>
                <a:cs typeface="+mj-cs"/>
              </a:defRPr>
            </a:lvl1pPr>
          </a:lstStyle>
          <a:p>
            <a:pPr algn="ctr" fontAlgn="base">
              <a:lnSpc>
                <a:spcPct val="80000"/>
              </a:lnSpc>
            </a:pPr>
            <a:r>
              <a:rPr lang="en-US" dirty="0" smtClean="0">
                <a:ln w="11430"/>
                <a:solidFill>
                  <a:schemeClr val="tx1"/>
                </a:solidFill>
              </a:rPr>
              <a:t>ANSWER</a:t>
            </a:r>
            <a:endParaRPr lang="en-US" dirty="0">
              <a:ln w="11430"/>
              <a:solidFill>
                <a:schemeClr val="tx1"/>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8693" y="2444016"/>
            <a:ext cx="1900429" cy="1900429"/>
          </a:xfrm>
          <a:prstGeom prst="rect">
            <a:avLst/>
          </a:prstGeom>
        </p:spPr>
      </p:pic>
    </p:spTree>
    <p:extLst>
      <p:ext uri="{BB962C8B-B14F-4D97-AF65-F5344CB8AC3E}">
        <p14:creationId xmlns:p14="http://schemas.microsoft.com/office/powerpoint/2010/main" val="83805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15</a:t>
            </a:fld>
            <a:endParaRPr lang="en-US" sz="800" dirty="0">
              <a:solidFill>
                <a:schemeClr val="tx1">
                  <a:lumMod val="40000"/>
                  <a:lumOff val="60000"/>
                </a:schemeClr>
              </a:solidFill>
            </a:endParaRPr>
          </a:p>
        </p:txBody>
      </p:sp>
      <p:sp>
        <p:nvSpPr>
          <p:cNvPr id="6" name="Title 1"/>
          <p:cNvSpPr txBox="1">
            <a:spLocks/>
          </p:cNvSpPr>
          <p:nvPr/>
        </p:nvSpPr>
        <p:spPr>
          <a:xfrm>
            <a:off x="844449" y="2303816"/>
            <a:ext cx="10515600" cy="1286597"/>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5400" b="1" kern="1200">
                <a:solidFill>
                  <a:schemeClr val="bg1"/>
                </a:solidFill>
                <a:latin typeface="+mj-lt"/>
                <a:ea typeface="+mj-ea"/>
                <a:cs typeface="+mj-cs"/>
              </a:defRPr>
            </a:lvl1pPr>
          </a:lstStyle>
          <a:p>
            <a:pPr algn="ctr"/>
            <a:r>
              <a:rPr lang="en-US" sz="7200" dirty="0" smtClean="0"/>
              <a:t>Any </a:t>
            </a:r>
            <a:r>
              <a:rPr lang="en-US" sz="7200" dirty="0" smtClean="0">
                <a:solidFill>
                  <a:schemeClr val="tx1"/>
                </a:solidFill>
              </a:rPr>
              <a:t>surprises?</a:t>
            </a:r>
            <a:endParaRPr lang="en-US" sz="7200" dirty="0">
              <a:solidFill>
                <a:schemeClr val="tx1"/>
              </a:solidFill>
            </a:endParaRPr>
          </a:p>
        </p:txBody>
      </p:sp>
    </p:spTree>
    <p:extLst>
      <p:ext uri="{BB962C8B-B14F-4D97-AF65-F5344CB8AC3E}">
        <p14:creationId xmlns:p14="http://schemas.microsoft.com/office/powerpoint/2010/main" val="1435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16</a:t>
            </a:fld>
            <a:endParaRPr lang="en-US" sz="800" dirty="0">
              <a:solidFill>
                <a:schemeClr val="tx1">
                  <a:lumMod val="40000"/>
                  <a:lumOff val="60000"/>
                </a:schemeClr>
              </a:solidFill>
            </a:endParaRPr>
          </a:p>
        </p:txBody>
      </p:sp>
      <p:sp>
        <p:nvSpPr>
          <p:cNvPr id="6" name="Title 1"/>
          <p:cNvSpPr txBox="1">
            <a:spLocks/>
          </p:cNvSpPr>
          <p:nvPr/>
        </p:nvSpPr>
        <p:spPr>
          <a:xfrm>
            <a:off x="0" y="1703895"/>
            <a:ext cx="6378498" cy="1286597"/>
          </a:xfrm>
          <a:prstGeom prst="rect">
            <a:avLst/>
          </a:prstGeom>
        </p:spPr>
        <p:txBody>
          <a:bodyPr vert="horz" lIns="91440" tIns="45720" rIns="91440" bIns="45720" rtlCol="0" anchor="b">
            <a:normAutofit lnSpcReduction="10000"/>
          </a:bodyPr>
          <a:lstStyle>
            <a:lvl1pPr algn="l" defTabSz="914377" rtl="0" eaLnBrk="1" latinLnBrk="0" hangingPunct="1">
              <a:lnSpc>
                <a:spcPct val="90000"/>
              </a:lnSpc>
              <a:spcBef>
                <a:spcPct val="0"/>
              </a:spcBef>
              <a:buNone/>
              <a:defRPr sz="5400" b="1" kern="1200">
                <a:solidFill>
                  <a:schemeClr val="bg1"/>
                </a:solidFill>
                <a:latin typeface="+mj-lt"/>
                <a:ea typeface="+mj-ea"/>
                <a:cs typeface="+mj-cs"/>
              </a:defRPr>
            </a:lvl1pPr>
          </a:lstStyle>
          <a:p>
            <a:pPr algn="ctr"/>
            <a:r>
              <a:rPr lang="en-US" sz="4800" dirty="0"/>
              <a:t>Success Coaching and Mentoring </a:t>
            </a:r>
          </a:p>
        </p:txBody>
      </p:sp>
      <p:sp>
        <p:nvSpPr>
          <p:cNvPr id="5" name="TextBox 4"/>
          <p:cNvSpPr txBox="1"/>
          <p:nvPr/>
        </p:nvSpPr>
        <p:spPr>
          <a:xfrm>
            <a:off x="-1" y="2949292"/>
            <a:ext cx="6378499" cy="997196"/>
          </a:xfrm>
          <a:prstGeom prst="rect">
            <a:avLst/>
          </a:prstGeom>
          <a:noFill/>
        </p:spPr>
        <p:txBody>
          <a:bodyPr wrap="square" rtlCol="0">
            <a:spAutoFit/>
          </a:bodyPr>
          <a:lstStyle/>
          <a:p>
            <a:pPr algn="ctr">
              <a:lnSpc>
                <a:spcPct val="80000"/>
              </a:lnSpc>
            </a:pPr>
            <a:endParaRPr lang="en-US" sz="3600" dirty="0" smtClean="0"/>
          </a:p>
          <a:p>
            <a:pPr algn="ctr">
              <a:lnSpc>
                <a:spcPct val="80000"/>
              </a:lnSpc>
            </a:pPr>
            <a:r>
              <a:rPr lang="en-US" sz="3600" dirty="0" smtClean="0"/>
              <a:t>Cultural </a:t>
            </a:r>
            <a:r>
              <a:rPr lang="en-US" sz="3600" dirty="0"/>
              <a:t>Considerations</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0"/>
            <a:ext cx="6121086" cy="5720862"/>
          </a:xfrm>
          <a:prstGeom prst="rect">
            <a:avLst/>
          </a:prstGeom>
        </p:spPr>
      </p:pic>
    </p:spTree>
    <p:extLst>
      <p:ext uri="{BB962C8B-B14F-4D97-AF65-F5344CB8AC3E}">
        <p14:creationId xmlns:p14="http://schemas.microsoft.com/office/powerpoint/2010/main" val="109731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70799"/>
            <a:ext cx="10515600" cy="4169350"/>
          </a:xfrm>
        </p:spPr>
        <p:txBody>
          <a:bodyPr>
            <a:normAutofit/>
          </a:bodyPr>
          <a:lstStyle/>
          <a:p>
            <a:pPr marL="0" indent="0">
              <a:buNone/>
            </a:pPr>
            <a:r>
              <a:rPr lang="en-US" sz="3200" b="1" dirty="0"/>
              <a:t>Personalismo </a:t>
            </a:r>
          </a:p>
          <a:p>
            <a:pPr marL="0" indent="0">
              <a:buNone/>
            </a:pPr>
            <a:endParaRPr lang="en-US" sz="2800" dirty="0" smtClean="0"/>
          </a:p>
          <a:p>
            <a:pPr marL="0" indent="0">
              <a:buNone/>
            </a:pPr>
            <a:r>
              <a:rPr lang="en-US" sz="2800" dirty="0" smtClean="0"/>
              <a:t>Meaning </a:t>
            </a:r>
            <a:r>
              <a:rPr lang="en-US" sz="2800" dirty="0"/>
              <a:t>that Latinos place great emphasis on personal relationships</a:t>
            </a:r>
          </a:p>
          <a:p>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17</a:t>
            </a:fld>
            <a:endParaRPr lang="en-US" sz="800" dirty="0">
              <a:solidFill>
                <a:schemeClr val="tx1">
                  <a:lumMod val="40000"/>
                  <a:lumOff val="60000"/>
                </a:schemeClr>
              </a:solidFill>
            </a:endParaRPr>
          </a:p>
        </p:txBody>
      </p:sp>
      <p:sp>
        <p:nvSpPr>
          <p:cNvPr id="5" name="Title 4"/>
          <p:cNvSpPr>
            <a:spLocks noGrp="1"/>
          </p:cNvSpPr>
          <p:nvPr>
            <p:ph type="title"/>
          </p:nvPr>
        </p:nvSpPr>
        <p:spPr/>
        <p:txBody>
          <a:bodyPr>
            <a:noAutofit/>
          </a:bodyPr>
          <a:lstStyle/>
          <a:p>
            <a:r>
              <a:rPr lang="en-US" sz="4000" dirty="0"/>
              <a:t>Cultural Considerations </a:t>
            </a:r>
          </a:p>
        </p:txBody>
      </p:sp>
    </p:spTree>
    <p:extLst>
      <p:ext uri="{BB962C8B-B14F-4D97-AF65-F5344CB8AC3E}">
        <p14:creationId xmlns:p14="http://schemas.microsoft.com/office/powerpoint/2010/main" val="195775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5726"/>
            <a:ext cx="10515600" cy="972213"/>
          </a:xfrm>
        </p:spPr>
        <p:txBody>
          <a:bodyPr>
            <a:noAutofit/>
          </a:bodyPr>
          <a:lstStyle/>
          <a:p>
            <a:r>
              <a:rPr lang="en-US" sz="4000" dirty="0"/>
              <a:t>Personalismo in </a:t>
            </a:r>
            <a:r>
              <a:rPr lang="en-US" sz="4000" dirty="0" smtClean="0"/>
              <a:t>Success </a:t>
            </a:r>
            <a:r>
              <a:rPr lang="en-US" sz="4000" dirty="0"/>
              <a:t>Coaching and Mentoring </a:t>
            </a:r>
            <a:endParaRPr lang="en-US" sz="4400" dirty="0"/>
          </a:p>
        </p:txBody>
      </p:sp>
      <p:sp>
        <p:nvSpPr>
          <p:cNvPr id="3" name="Content Placeholder 2"/>
          <p:cNvSpPr>
            <a:spLocks noGrp="1"/>
          </p:cNvSpPr>
          <p:nvPr>
            <p:ph idx="1"/>
          </p:nvPr>
        </p:nvSpPr>
        <p:spPr/>
        <p:txBody>
          <a:bodyPr/>
          <a:lstStyle/>
          <a:p>
            <a:pPr marL="457200" indent="-457200" hangingPunct="0">
              <a:buFont typeface="Arial"/>
              <a:buChar char="•"/>
              <a:defRPr/>
            </a:pPr>
            <a:endParaRPr lang="en-US" kern="0" dirty="0" smtClean="0">
              <a:solidFill>
                <a:srgbClr val="3792CF"/>
              </a:solidFill>
            </a:endParaRPr>
          </a:p>
          <a:p>
            <a:pPr marL="0" indent="0" defTabSz="914400">
              <a:lnSpc>
                <a:spcPct val="100000"/>
              </a:lnSpc>
              <a:spcBef>
                <a:spcPts val="0"/>
              </a:spcBef>
              <a:buClrTx/>
              <a:buNone/>
            </a:pP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18</a:t>
            </a:fld>
            <a:endParaRPr lang="en-US" sz="800" dirty="0">
              <a:solidFill>
                <a:schemeClr val="tx1">
                  <a:lumMod val="40000"/>
                  <a:lumOff val="60000"/>
                </a:schemeClr>
              </a:solidFill>
            </a:endParaRPr>
          </a:p>
        </p:txBody>
      </p:sp>
      <p:sp>
        <p:nvSpPr>
          <p:cNvPr id="11" name="Content Placeholder 2"/>
          <p:cNvSpPr txBox="1">
            <a:spLocks/>
          </p:cNvSpPr>
          <p:nvPr/>
        </p:nvSpPr>
        <p:spPr>
          <a:xfrm>
            <a:off x="990600" y="1739274"/>
            <a:ext cx="10515600" cy="416935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chemeClr val="accent1"/>
              </a:buClr>
              <a:buFont typeface="LucidaGrande"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2"/>
              </a:buClr>
              <a:buSzPct val="95000"/>
              <a:buFont typeface="LucidaGrande"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3"/>
              </a:buClr>
              <a:buSzPct val="90000"/>
              <a:buFont typeface="Arial"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tx1"/>
              </a:buClr>
              <a:buSzPct val="90000"/>
              <a:buFont typeface="Arial"/>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tx1"/>
              </a:buClr>
              <a:buSzPct val="90000"/>
              <a:buFont typeface="Arial"/>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326532">
              <a:lnSpc>
                <a:spcPct val="80000"/>
              </a:lnSpc>
              <a:buFont typeface="LucidaGrande" charset="0"/>
              <a:buNone/>
              <a:defRPr/>
            </a:pPr>
            <a:endParaRPr lang="en-US" sz="2800" dirty="0" smtClean="0">
              <a:sym typeface="Rockwell"/>
            </a:endParaRPr>
          </a:p>
          <a:p>
            <a:pPr marL="514350" indent="-514350">
              <a:buFont typeface="Arial"/>
              <a:buAutoNum type="arabicPeriod"/>
            </a:pPr>
            <a:r>
              <a:rPr lang="en-US" sz="3200" dirty="0"/>
              <a:t>Provides a relationship</a:t>
            </a:r>
          </a:p>
          <a:p>
            <a:pPr marL="514350" indent="-514350">
              <a:buAutoNum type="arabicPeriod"/>
            </a:pPr>
            <a:r>
              <a:rPr lang="en-US" sz="3200" dirty="0"/>
              <a:t>Bridges relationship between families and schools </a:t>
            </a:r>
          </a:p>
          <a:p>
            <a:pPr marL="514350" indent="-514350">
              <a:buAutoNum type="arabicPeriod"/>
            </a:pPr>
            <a:r>
              <a:rPr lang="en-US" sz="3200" dirty="0"/>
              <a:t>Provides one-on-one resource to families</a:t>
            </a:r>
          </a:p>
          <a:p>
            <a:pPr marL="514350" indent="-514350">
              <a:buAutoNum type="arabicPeriod"/>
            </a:pPr>
            <a:r>
              <a:rPr lang="en-US" sz="3200" dirty="0"/>
              <a:t>Provides a role modeling relationship </a:t>
            </a:r>
          </a:p>
        </p:txBody>
      </p:sp>
    </p:spTree>
    <p:extLst>
      <p:ext uri="{BB962C8B-B14F-4D97-AF65-F5344CB8AC3E}">
        <p14:creationId xmlns:p14="http://schemas.microsoft.com/office/powerpoint/2010/main" val="27653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Success </a:t>
            </a:r>
            <a:r>
              <a:rPr lang="en-US" sz="4000" dirty="0" smtClean="0"/>
              <a:t>Coaching &amp; Mentoring </a:t>
            </a:r>
            <a:r>
              <a:rPr lang="en-US" sz="4000" dirty="0"/>
              <a:t>is </a:t>
            </a:r>
            <a:r>
              <a:rPr lang="en-US" sz="4000" dirty="0" smtClean="0"/>
              <a:t>NOT</a:t>
            </a:r>
            <a:endParaRPr lang="en-US" sz="4400" dirty="0"/>
          </a:p>
        </p:txBody>
      </p:sp>
      <p:sp>
        <p:nvSpPr>
          <p:cNvPr id="3" name="Content Placeholder 2"/>
          <p:cNvSpPr>
            <a:spLocks noGrp="1"/>
          </p:cNvSpPr>
          <p:nvPr>
            <p:ph idx="1"/>
          </p:nvPr>
        </p:nvSpPr>
        <p:spPr/>
        <p:txBody>
          <a:bodyPr/>
          <a:lstStyle/>
          <a:p>
            <a:pPr marL="457200" indent="-457200" hangingPunct="0">
              <a:buFont typeface="Arial"/>
              <a:buChar char="•"/>
              <a:defRPr/>
            </a:pPr>
            <a:endParaRPr lang="en-US" kern="0" dirty="0" smtClean="0">
              <a:solidFill>
                <a:srgbClr val="3792CF"/>
              </a:solidFill>
            </a:endParaRPr>
          </a:p>
          <a:p>
            <a:pPr marL="0" indent="0" defTabSz="914400">
              <a:lnSpc>
                <a:spcPct val="100000"/>
              </a:lnSpc>
              <a:spcBef>
                <a:spcPts val="0"/>
              </a:spcBef>
              <a:buClrTx/>
              <a:buNone/>
            </a:pP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19</a:t>
            </a:fld>
            <a:endParaRPr lang="en-US" sz="800" dirty="0">
              <a:solidFill>
                <a:schemeClr val="tx1">
                  <a:lumMod val="40000"/>
                  <a:lumOff val="60000"/>
                </a:schemeClr>
              </a:solidFill>
            </a:endParaRPr>
          </a:p>
        </p:txBody>
      </p:sp>
      <p:sp>
        <p:nvSpPr>
          <p:cNvPr id="11" name="Content Placeholder 2"/>
          <p:cNvSpPr txBox="1">
            <a:spLocks/>
          </p:cNvSpPr>
          <p:nvPr/>
        </p:nvSpPr>
        <p:spPr>
          <a:xfrm>
            <a:off x="954386" y="2124743"/>
            <a:ext cx="10515600" cy="416935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chemeClr val="accent1"/>
              </a:buClr>
              <a:buFont typeface="LucidaGrande"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2"/>
              </a:buClr>
              <a:buSzPct val="95000"/>
              <a:buFont typeface="LucidaGrande"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3"/>
              </a:buClr>
              <a:buSzPct val="90000"/>
              <a:buFont typeface="Arial"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tx1"/>
              </a:buClr>
              <a:buSzPct val="90000"/>
              <a:buFont typeface="Arial"/>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tx1"/>
              </a:buClr>
              <a:buSzPct val="90000"/>
              <a:buFont typeface="Arial"/>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dirty="0" smtClean="0"/>
              <a:t> An excuse for parents </a:t>
            </a:r>
            <a:r>
              <a:rPr lang="en-US" sz="3200" dirty="0"/>
              <a:t>or </a:t>
            </a:r>
            <a:r>
              <a:rPr lang="en-US" sz="3200" dirty="0" smtClean="0"/>
              <a:t>schools </a:t>
            </a:r>
            <a:r>
              <a:rPr lang="en-US" sz="3200" dirty="0"/>
              <a:t>to be </a:t>
            </a:r>
            <a:r>
              <a:rPr lang="en-US" sz="3200" dirty="0" smtClean="0"/>
              <a:t>uninvolved in</a:t>
            </a:r>
            <a:br>
              <a:rPr lang="en-US" sz="3200" dirty="0" smtClean="0"/>
            </a:br>
            <a:r>
              <a:rPr lang="en-US" sz="3200" dirty="0" smtClean="0"/>
              <a:t> youth’s </a:t>
            </a:r>
            <a:r>
              <a:rPr lang="en-US" sz="3200" dirty="0"/>
              <a:t>education</a:t>
            </a:r>
          </a:p>
          <a:p>
            <a:r>
              <a:rPr lang="en-US" sz="3200" dirty="0" smtClean="0"/>
              <a:t> A </a:t>
            </a:r>
            <a:r>
              <a:rPr lang="en-US" sz="3200" dirty="0"/>
              <a:t>social worker, counselor, therapist,</a:t>
            </a:r>
            <a:r>
              <a:rPr lang="en-US" sz="3200" dirty="0">
                <a:solidFill>
                  <a:srgbClr val="000000"/>
                </a:solidFill>
              </a:rPr>
              <a:t> </a:t>
            </a:r>
            <a:r>
              <a:rPr lang="en-US" sz="3200" dirty="0" smtClean="0">
                <a:solidFill>
                  <a:srgbClr val="000000"/>
                </a:solidFill>
              </a:rPr>
              <a:t>or legal </a:t>
            </a:r>
            <a:r>
              <a:rPr lang="en-US" sz="3200" dirty="0">
                <a:solidFill>
                  <a:srgbClr val="000000"/>
                </a:solidFill>
              </a:rPr>
              <a:t>advisor </a:t>
            </a:r>
          </a:p>
          <a:p>
            <a:r>
              <a:rPr lang="en-US" sz="3200" dirty="0" smtClean="0">
                <a:solidFill>
                  <a:srgbClr val="000000"/>
                </a:solidFill>
              </a:rPr>
              <a:t> An adopted parent or a “legal guardian”</a:t>
            </a:r>
            <a:endParaRPr lang="en-US" sz="3200" dirty="0">
              <a:solidFill>
                <a:srgbClr val="000000"/>
              </a:solidFill>
            </a:endParaRPr>
          </a:p>
          <a:p>
            <a:r>
              <a:rPr lang="en-US" sz="3200" dirty="0" smtClean="0">
                <a:solidFill>
                  <a:srgbClr val="000000"/>
                </a:solidFill>
              </a:rPr>
              <a:t> A professional interpreter</a:t>
            </a:r>
            <a:endParaRPr lang="en-US" sz="3200" dirty="0">
              <a:solidFill>
                <a:srgbClr val="000000"/>
              </a:solidFill>
            </a:endParaRPr>
          </a:p>
        </p:txBody>
      </p:sp>
    </p:spTree>
    <p:extLst>
      <p:ext uri="{BB962C8B-B14F-4D97-AF65-F5344CB8AC3E}">
        <p14:creationId xmlns:p14="http://schemas.microsoft.com/office/powerpoint/2010/main" val="136567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Recap from </a:t>
            </a:r>
            <a:br>
              <a:rPr lang="en-US" sz="4000" dirty="0" smtClean="0"/>
            </a:br>
            <a:r>
              <a:rPr lang="en-US" sz="4000" dirty="0" smtClean="0"/>
              <a:t>Juntos 4-H Clubs Module 3</a:t>
            </a:r>
            <a:endParaRPr lang="en-US" sz="4000" dirty="0"/>
          </a:p>
        </p:txBody>
      </p:sp>
      <p:sp>
        <p:nvSpPr>
          <p:cNvPr id="3" name="Content Placeholder 2"/>
          <p:cNvSpPr>
            <a:spLocks noGrp="1"/>
          </p:cNvSpPr>
          <p:nvPr>
            <p:ph idx="1"/>
          </p:nvPr>
        </p:nvSpPr>
        <p:spPr/>
        <p:txBody>
          <a:bodyPr>
            <a:normAutofit/>
          </a:bodyPr>
          <a:lstStyle/>
          <a:p>
            <a:pPr marL="0" indent="0" defTabSz="326532">
              <a:lnSpc>
                <a:spcPct val="80000"/>
              </a:lnSpc>
              <a:buNone/>
              <a:defRPr/>
            </a:pPr>
            <a:endParaRPr lang="en-US" sz="2800" dirty="0">
              <a:sym typeface="Rockwell"/>
            </a:endParaRPr>
          </a:p>
          <a:p>
            <a:r>
              <a:rPr lang="en-US" sz="2800" dirty="0">
                <a:ln w="18415" cmpd="sng">
                  <a:noFill/>
                  <a:prstDash val="solid"/>
                </a:ln>
              </a:rPr>
              <a:t>Core of the Juntos 4-H Partnership</a:t>
            </a:r>
          </a:p>
          <a:p>
            <a:endParaRPr lang="en-US" sz="2800" dirty="0">
              <a:ln w="18415" cmpd="sng">
                <a:noFill/>
                <a:prstDash val="solid"/>
              </a:ln>
            </a:endParaRPr>
          </a:p>
          <a:p>
            <a:r>
              <a:rPr lang="en-US" sz="2800" dirty="0">
                <a:ln w="18415" cmpd="sng">
                  <a:noFill/>
                  <a:prstDash val="solid"/>
                </a:ln>
              </a:rPr>
              <a:t>Cultural </a:t>
            </a:r>
            <a:r>
              <a:rPr lang="en-US" sz="2800" dirty="0" smtClean="0">
                <a:ln w="18415" cmpd="sng">
                  <a:noFill/>
                  <a:prstDash val="solid"/>
                </a:ln>
              </a:rPr>
              <a:t>considerations </a:t>
            </a:r>
            <a:r>
              <a:rPr lang="en-US" sz="2800" dirty="0">
                <a:ln w="18415" cmpd="sng">
                  <a:noFill/>
                  <a:prstDash val="solid"/>
                </a:ln>
              </a:rPr>
              <a:t>lead to club’s success</a:t>
            </a:r>
          </a:p>
          <a:p>
            <a:endParaRPr lang="en-US" sz="2800" dirty="0">
              <a:ln w="18415" cmpd="sng">
                <a:noFill/>
                <a:prstDash val="solid"/>
              </a:ln>
            </a:endParaRPr>
          </a:p>
          <a:p>
            <a:r>
              <a:rPr lang="en-US" sz="2800" dirty="0">
                <a:ln w="18415" cmpd="sng">
                  <a:noFill/>
                  <a:prstDash val="solid"/>
                </a:ln>
              </a:rPr>
              <a:t>It takes a team to achieve success</a:t>
            </a:r>
          </a:p>
          <a:p>
            <a:endParaRPr lang="en-US" sz="2800"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2</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112106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20</a:t>
            </a:fld>
            <a:endParaRPr lang="en-US" sz="800" dirty="0">
              <a:solidFill>
                <a:schemeClr val="tx1">
                  <a:lumMod val="40000"/>
                  <a:lumOff val="60000"/>
                </a:schemeClr>
              </a:solidFill>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0"/>
            <a:ext cx="6121086" cy="5720862"/>
          </a:xfrm>
          <a:prstGeom prst="rect">
            <a:avLst/>
          </a:prstGeom>
        </p:spPr>
      </p:pic>
      <p:sp>
        <p:nvSpPr>
          <p:cNvPr id="7" name="Title 1"/>
          <p:cNvSpPr txBox="1">
            <a:spLocks/>
          </p:cNvSpPr>
          <p:nvPr/>
        </p:nvSpPr>
        <p:spPr>
          <a:xfrm>
            <a:off x="0" y="1703895"/>
            <a:ext cx="6378498" cy="1286597"/>
          </a:xfrm>
          <a:prstGeom prst="rect">
            <a:avLst/>
          </a:prstGeom>
        </p:spPr>
        <p:txBody>
          <a:bodyPr vert="horz" lIns="91440" tIns="45720" rIns="91440" bIns="45720" rtlCol="0" anchor="b">
            <a:normAutofit lnSpcReduction="10000"/>
          </a:bodyPr>
          <a:lstStyle>
            <a:lvl1pPr algn="l" defTabSz="914377" rtl="0" eaLnBrk="1" latinLnBrk="0" hangingPunct="1">
              <a:lnSpc>
                <a:spcPct val="90000"/>
              </a:lnSpc>
              <a:spcBef>
                <a:spcPct val="0"/>
              </a:spcBef>
              <a:buNone/>
              <a:defRPr sz="5400" b="1" kern="1200">
                <a:solidFill>
                  <a:schemeClr val="bg1"/>
                </a:solidFill>
                <a:latin typeface="+mj-lt"/>
                <a:ea typeface="+mj-ea"/>
                <a:cs typeface="+mj-cs"/>
              </a:defRPr>
            </a:lvl1pPr>
          </a:lstStyle>
          <a:p>
            <a:pPr algn="ctr"/>
            <a:r>
              <a:rPr lang="en-US" sz="4800" dirty="0"/>
              <a:t>Success Coaching and Mentoring </a:t>
            </a:r>
          </a:p>
        </p:txBody>
      </p:sp>
      <p:sp>
        <p:nvSpPr>
          <p:cNvPr id="8" name="TextBox 7"/>
          <p:cNvSpPr txBox="1"/>
          <p:nvPr/>
        </p:nvSpPr>
        <p:spPr>
          <a:xfrm>
            <a:off x="-1" y="2949292"/>
            <a:ext cx="6378499" cy="646331"/>
          </a:xfrm>
          <a:prstGeom prst="rect">
            <a:avLst/>
          </a:prstGeom>
          <a:noFill/>
        </p:spPr>
        <p:txBody>
          <a:bodyPr wrap="square" rtlCol="0">
            <a:spAutoFit/>
          </a:bodyPr>
          <a:lstStyle/>
          <a:p>
            <a:pPr algn="ctr"/>
            <a:r>
              <a:rPr lang="en-US" sz="3600" dirty="0"/>
              <a:t>Planning Phase</a:t>
            </a:r>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6000" y="0"/>
            <a:ext cx="6096000" cy="5720862"/>
          </a:xfrm>
          <a:prstGeom prst="rect">
            <a:avLst/>
          </a:prstGeom>
        </p:spPr>
      </p:pic>
    </p:spTree>
    <p:extLst>
      <p:ext uri="{BB962C8B-B14F-4D97-AF65-F5344CB8AC3E}">
        <p14:creationId xmlns:p14="http://schemas.microsoft.com/office/powerpoint/2010/main" val="57354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21</a:t>
            </a:fld>
            <a:endParaRPr lang="en-US" sz="800" dirty="0">
              <a:solidFill>
                <a:schemeClr val="tx1">
                  <a:lumMod val="40000"/>
                  <a:lumOff val="60000"/>
                </a:schemeClr>
              </a:solidFill>
            </a:endParaRPr>
          </a:p>
        </p:txBody>
      </p:sp>
      <p:sp>
        <p:nvSpPr>
          <p:cNvPr id="5" name="Title 4"/>
          <p:cNvSpPr>
            <a:spLocks noGrp="1"/>
          </p:cNvSpPr>
          <p:nvPr>
            <p:ph type="title"/>
          </p:nvPr>
        </p:nvSpPr>
        <p:spPr>
          <a:xfrm>
            <a:off x="838200" y="584200"/>
            <a:ext cx="10515600" cy="886139"/>
          </a:xfrm>
        </p:spPr>
        <p:txBody>
          <a:bodyPr>
            <a:noAutofit/>
          </a:bodyPr>
          <a:lstStyle/>
          <a:p>
            <a:pPr algn="ctr"/>
            <a:r>
              <a:rPr lang="en-US" altLang="en-US" sz="4000" dirty="0" smtClean="0">
                <a:ea typeface="ＭＳ Ｐゴシック" charset="-128"/>
              </a:rPr>
              <a:t>Remember</a:t>
            </a:r>
            <a:endParaRPr lang="en-US" sz="4000" b="0" dirty="0">
              <a:solidFill>
                <a:schemeClr val="tx1"/>
              </a:solidFill>
            </a:endParaRPr>
          </a:p>
        </p:txBody>
      </p:sp>
      <p:sp>
        <p:nvSpPr>
          <p:cNvPr id="6" name="TextBox 5"/>
          <p:cNvSpPr txBox="1"/>
          <p:nvPr/>
        </p:nvSpPr>
        <p:spPr>
          <a:xfrm>
            <a:off x="838200" y="2677538"/>
            <a:ext cx="2879361" cy="640989"/>
          </a:xfrm>
          <a:prstGeom prst="rect">
            <a:avLst/>
          </a:prstGeom>
          <a:solidFill>
            <a:schemeClr val="accent5">
              <a:lumMod val="75000"/>
            </a:schemeClr>
          </a:solidFill>
        </p:spPr>
        <p:txBody>
          <a:bodyPr wrap="square" rtlCol="0" anchor="ctr" anchorCtr="0">
            <a:noAutofit/>
          </a:bodyPr>
          <a:lstStyle/>
          <a:p>
            <a:pPr algn="ctr"/>
            <a:r>
              <a:rPr lang="en-US" b="1" dirty="0" smtClean="0">
                <a:solidFill>
                  <a:schemeClr val="bg1"/>
                </a:solidFill>
              </a:rPr>
              <a:t>Family Workshops</a:t>
            </a:r>
          </a:p>
        </p:txBody>
      </p:sp>
      <p:sp>
        <p:nvSpPr>
          <p:cNvPr id="9" name="TextBox 8"/>
          <p:cNvSpPr txBox="1"/>
          <p:nvPr/>
        </p:nvSpPr>
        <p:spPr>
          <a:xfrm>
            <a:off x="4525779" y="2677538"/>
            <a:ext cx="2879361" cy="640989"/>
          </a:xfrm>
          <a:prstGeom prst="rect">
            <a:avLst/>
          </a:prstGeom>
          <a:solidFill>
            <a:schemeClr val="accent1"/>
          </a:solidFill>
        </p:spPr>
        <p:txBody>
          <a:bodyPr wrap="square" rtlCol="0" anchor="ctr" anchorCtr="0">
            <a:noAutofit/>
          </a:bodyPr>
          <a:lstStyle/>
          <a:p>
            <a:pPr algn="ctr"/>
            <a:r>
              <a:rPr lang="en-US" b="1" dirty="0">
                <a:solidFill>
                  <a:schemeClr val="bg1"/>
                </a:solidFill>
              </a:rPr>
              <a:t>4-H Clubs </a:t>
            </a:r>
          </a:p>
        </p:txBody>
      </p:sp>
      <p:sp>
        <p:nvSpPr>
          <p:cNvPr id="10" name="TextBox 9"/>
          <p:cNvSpPr txBox="1"/>
          <p:nvPr/>
        </p:nvSpPr>
        <p:spPr>
          <a:xfrm>
            <a:off x="8168389" y="2677537"/>
            <a:ext cx="2879361" cy="640989"/>
          </a:xfrm>
          <a:prstGeom prst="rect">
            <a:avLst/>
          </a:prstGeom>
          <a:solidFill>
            <a:schemeClr val="accent2"/>
          </a:solidFill>
        </p:spPr>
        <p:txBody>
          <a:bodyPr wrap="square" rtlCol="0" anchor="ctr" anchorCtr="0">
            <a:noAutofit/>
          </a:bodyPr>
          <a:lstStyle/>
          <a:p>
            <a:pPr algn="ctr"/>
            <a:r>
              <a:rPr lang="en-US" b="1" dirty="0">
                <a:solidFill>
                  <a:schemeClr val="bg1"/>
                </a:solidFill>
              </a:rPr>
              <a:t>Success Coaching </a:t>
            </a:r>
          </a:p>
        </p:txBody>
      </p:sp>
      <p:sp>
        <p:nvSpPr>
          <p:cNvPr id="11" name="Right Arrow 10"/>
          <p:cNvSpPr/>
          <p:nvPr/>
        </p:nvSpPr>
        <p:spPr>
          <a:xfrm>
            <a:off x="3844977" y="2691224"/>
            <a:ext cx="598356" cy="644577"/>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a:off x="7487586" y="2691224"/>
            <a:ext cx="598356" cy="644577"/>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98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dirty="0"/>
              <a:t>The GOAL: Youth Graduating from High School and Pursuing a Higher Education</a:t>
            </a:r>
            <a:endParaRPr lang="en-US" sz="2400" i="1"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22</a:t>
            </a:fld>
            <a:endParaRPr lang="en-US" sz="800" dirty="0">
              <a:solidFill>
                <a:schemeClr val="tx1">
                  <a:lumMod val="40000"/>
                  <a:lumOff val="60000"/>
                </a:schemeClr>
              </a:solidFill>
            </a:endParaRPr>
          </a:p>
        </p:txBody>
      </p:sp>
      <p:sp>
        <p:nvSpPr>
          <p:cNvPr id="7" name="Rectangle 6"/>
          <p:cNvSpPr/>
          <p:nvPr/>
        </p:nvSpPr>
        <p:spPr>
          <a:xfrm>
            <a:off x="1794686" y="5641810"/>
            <a:ext cx="9203960" cy="297861"/>
          </a:xfrm>
          <a:prstGeom prst="rect">
            <a:avLst/>
          </a:prstGeom>
          <a:solidFill>
            <a:schemeClr val="accent1"/>
          </a:solidFill>
          <a:ln>
            <a:noFill/>
          </a:ln>
          <a:effectLst/>
        </p:spPr>
        <p:txBody>
          <a:bodyPr wrap="square" lIns="81619" tIns="40810" rIns="81619" bIns="40810">
            <a:spAutoFit/>
          </a:bodyPr>
          <a:lstStyle/>
          <a:p>
            <a:pPr algn="ctr">
              <a:defRPr/>
            </a:pPr>
            <a:r>
              <a:rPr lang="en-US" sz="1400" b="1" dirty="0">
                <a:solidFill>
                  <a:schemeClr val="bg1"/>
                </a:solidFill>
              </a:rPr>
              <a:t>Support </a:t>
            </a:r>
            <a:r>
              <a:rPr lang="en-US" sz="1400" b="1" dirty="0" smtClean="0">
                <a:solidFill>
                  <a:schemeClr val="bg1"/>
                </a:solidFill>
              </a:rPr>
              <a:t>from state and local Extension, state and local school admin, and community partners</a:t>
            </a:r>
            <a:endParaRPr lang="en-US" sz="1400" b="1" dirty="0">
              <a:solidFill>
                <a:schemeClr val="bg1"/>
              </a:solidFill>
            </a:endParaRPr>
          </a:p>
        </p:txBody>
      </p:sp>
      <p:sp>
        <p:nvSpPr>
          <p:cNvPr id="9" name="Rectangle 8"/>
          <p:cNvSpPr/>
          <p:nvPr/>
        </p:nvSpPr>
        <p:spPr>
          <a:xfrm>
            <a:off x="2353456" y="1716665"/>
            <a:ext cx="3213795" cy="29786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1619" tIns="40810" rIns="81619" bIns="40810">
            <a:spAutoFit/>
          </a:bodyPr>
          <a:lstStyle/>
          <a:p>
            <a:pPr algn="ctr">
              <a:defRPr/>
            </a:pPr>
            <a:r>
              <a:rPr lang="en-US" sz="1400" b="1" dirty="0">
                <a:solidFill>
                  <a:schemeClr val="tx1"/>
                </a:solidFill>
                <a:latin typeface="Calibri" charset="0"/>
                <a:ea typeface="ＭＳ Ｐゴシック" charset="0"/>
                <a:cs typeface="ＭＳ Ｐゴシック" charset="0"/>
              </a:rPr>
              <a:t>1-on-1 Success Coaching</a:t>
            </a:r>
            <a:endParaRPr lang="en-US" sz="1400" b="1" i="1" dirty="0">
              <a:solidFill>
                <a:schemeClr val="tx1"/>
              </a:solidFill>
              <a:latin typeface="Calibri" charset="0"/>
              <a:ea typeface="ＭＳ Ｐゴシック" charset="0"/>
              <a:cs typeface="ＭＳ Ｐゴシック" charset="0"/>
            </a:endParaRPr>
          </a:p>
        </p:txBody>
      </p:sp>
      <p:sp>
        <p:nvSpPr>
          <p:cNvPr id="10" name="Rectangle 9"/>
          <p:cNvSpPr/>
          <p:nvPr/>
        </p:nvSpPr>
        <p:spPr>
          <a:xfrm>
            <a:off x="2597947" y="2870023"/>
            <a:ext cx="2969303" cy="606663"/>
          </a:xfrm>
          <a:prstGeom prst="rect">
            <a:avLst/>
          </a:prstGeom>
          <a:solidFill>
            <a:schemeClr val="bg1"/>
          </a:solidFill>
          <a:ln>
            <a:noFill/>
          </a:ln>
          <a:effectLst/>
        </p:spPr>
        <p:txBody>
          <a:bodyPr wrap="square" lIns="81619" tIns="40810" rIns="81619" bIns="40810">
            <a:spAutoFit/>
          </a:bodyPr>
          <a:lstStyle/>
          <a:p>
            <a:pPr algn="ctr">
              <a:lnSpc>
                <a:spcPct val="80000"/>
              </a:lnSpc>
              <a:defRPr/>
            </a:pPr>
            <a:r>
              <a:rPr lang="en-US" sz="1400" dirty="0">
                <a:latin typeface="Calibri" charset="0"/>
              </a:rPr>
              <a:t>T</a:t>
            </a:r>
            <a:r>
              <a:rPr lang="en-US" sz="1400" dirty="0" smtClean="0">
                <a:latin typeface="Calibri" charset="0"/>
              </a:rPr>
              <a:t>racks </a:t>
            </a:r>
            <a:r>
              <a:rPr lang="en-US" sz="1400" dirty="0">
                <a:latin typeface="Calibri" charset="0"/>
              </a:rPr>
              <a:t>the academic progress and goals for each student and becomes an advocate</a:t>
            </a:r>
          </a:p>
        </p:txBody>
      </p:sp>
      <p:sp>
        <p:nvSpPr>
          <p:cNvPr id="12" name="Rectangle 11"/>
          <p:cNvSpPr/>
          <p:nvPr/>
        </p:nvSpPr>
        <p:spPr>
          <a:xfrm>
            <a:off x="2630883" y="3780981"/>
            <a:ext cx="2969303" cy="606663"/>
          </a:xfrm>
          <a:prstGeom prst="rect">
            <a:avLst/>
          </a:prstGeom>
          <a:solidFill>
            <a:schemeClr val="bg1"/>
          </a:solidFill>
          <a:ln>
            <a:noFill/>
          </a:ln>
          <a:effectLst/>
        </p:spPr>
        <p:txBody>
          <a:bodyPr wrap="square" lIns="81619" tIns="40810" rIns="81619" bIns="40810">
            <a:spAutoFit/>
          </a:bodyPr>
          <a:lstStyle/>
          <a:p>
            <a:pPr algn="ctr">
              <a:lnSpc>
                <a:spcPct val="80000"/>
              </a:lnSpc>
              <a:defRPr/>
            </a:pPr>
            <a:r>
              <a:rPr lang="en-US" sz="1400" dirty="0">
                <a:latin typeface="Calibri" charset="0"/>
              </a:rPr>
              <a:t>M</a:t>
            </a:r>
            <a:r>
              <a:rPr lang="en-US" sz="1400" dirty="0" smtClean="0">
                <a:latin typeface="Calibri" charset="0"/>
              </a:rPr>
              <a:t>eets </a:t>
            </a:r>
            <a:r>
              <a:rPr lang="en-US" sz="1400" dirty="0">
                <a:latin typeface="Calibri" charset="0"/>
              </a:rPr>
              <a:t>1-on-1 </a:t>
            </a:r>
            <a:r>
              <a:rPr lang="en-US" sz="1400" dirty="0" smtClean="0">
                <a:latin typeface="Calibri" charset="0"/>
              </a:rPr>
              <a:t> at least once a </a:t>
            </a:r>
            <a:r>
              <a:rPr lang="en-US" sz="1400" dirty="0">
                <a:latin typeface="Calibri" charset="0"/>
              </a:rPr>
              <a:t>month </a:t>
            </a:r>
            <a:r>
              <a:rPr lang="en-US" sz="1400" dirty="0" smtClean="0">
                <a:latin typeface="Calibri" charset="0"/>
              </a:rPr>
              <a:t>     or more as </a:t>
            </a:r>
            <a:r>
              <a:rPr lang="en-US" sz="1400" dirty="0">
                <a:latin typeface="Calibri" charset="0"/>
              </a:rPr>
              <a:t>needed with each </a:t>
            </a:r>
            <a:r>
              <a:rPr lang="en-US" sz="1400" dirty="0" smtClean="0">
                <a:latin typeface="Calibri" charset="0"/>
              </a:rPr>
              <a:t>youth       for at least 30 minutes</a:t>
            </a:r>
            <a:endParaRPr lang="en-US" sz="1400" dirty="0">
              <a:latin typeface="Calibri" charset="0"/>
            </a:endParaRPr>
          </a:p>
        </p:txBody>
      </p:sp>
      <p:sp>
        <p:nvSpPr>
          <p:cNvPr id="14" name="Rectangle 13"/>
          <p:cNvSpPr/>
          <p:nvPr/>
        </p:nvSpPr>
        <p:spPr>
          <a:xfrm>
            <a:off x="2630883" y="4546015"/>
            <a:ext cx="2969303" cy="513304"/>
          </a:xfrm>
          <a:prstGeom prst="rect">
            <a:avLst/>
          </a:prstGeom>
          <a:solidFill>
            <a:schemeClr val="bg1"/>
          </a:solidFill>
          <a:ln>
            <a:noFill/>
          </a:ln>
          <a:effectLst/>
        </p:spPr>
        <p:txBody>
          <a:bodyPr wrap="square" lIns="81619" tIns="40810" rIns="81619" bIns="40810">
            <a:spAutoFit/>
          </a:bodyPr>
          <a:lstStyle/>
          <a:p>
            <a:pPr algn="ctr">
              <a:defRPr/>
            </a:pPr>
            <a:r>
              <a:rPr lang="en-US" sz="1400" dirty="0" smtClean="0">
                <a:latin typeface="Calibri" charset="0"/>
              </a:rPr>
              <a:t>Success coaching sessions take place before, during, or after school </a:t>
            </a:r>
          </a:p>
        </p:txBody>
      </p:sp>
      <p:sp>
        <p:nvSpPr>
          <p:cNvPr id="15" name="Rectangle 14"/>
          <p:cNvSpPr/>
          <p:nvPr/>
        </p:nvSpPr>
        <p:spPr>
          <a:xfrm>
            <a:off x="7682081" y="2143489"/>
            <a:ext cx="3316564" cy="653506"/>
          </a:xfrm>
          <a:prstGeom prst="rect">
            <a:avLst/>
          </a:prstGeom>
          <a:solidFill>
            <a:schemeClr val="bg1"/>
          </a:solidFill>
          <a:ln>
            <a:noFill/>
          </a:ln>
          <a:effectLst/>
        </p:spPr>
        <p:txBody>
          <a:bodyPr wrap="square" lIns="128011" tIns="64005" rIns="128011" bIns="64005">
            <a:spAutoFit/>
          </a:bodyPr>
          <a:lstStyle/>
          <a:p>
            <a:pPr algn="ctr">
              <a:lnSpc>
                <a:spcPct val="80000"/>
              </a:lnSpc>
              <a:defRPr/>
            </a:pPr>
            <a:r>
              <a:rPr lang="en-US" sz="1400" dirty="0" smtClean="0">
                <a:latin typeface="Calibri" charset="0"/>
              </a:rPr>
              <a:t>10</a:t>
            </a:r>
            <a:r>
              <a:rPr lang="en-US" sz="1400" baseline="30000" dirty="0" smtClean="0">
                <a:latin typeface="Calibri" charset="0"/>
              </a:rPr>
              <a:t>th</a:t>
            </a:r>
            <a:r>
              <a:rPr lang="en-US" sz="1400" dirty="0" smtClean="0">
                <a:latin typeface="Calibri" charset="0"/>
              </a:rPr>
              <a:t> - </a:t>
            </a:r>
            <a:r>
              <a:rPr lang="en-US" sz="1400" dirty="0">
                <a:latin typeface="Calibri" charset="0"/>
              </a:rPr>
              <a:t>12</a:t>
            </a:r>
            <a:r>
              <a:rPr lang="en-US" sz="1400" baseline="30000" dirty="0">
                <a:latin typeface="Calibri" charset="0"/>
              </a:rPr>
              <a:t>th</a:t>
            </a:r>
            <a:r>
              <a:rPr lang="en-US" sz="1400" dirty="0">
                <a:latin typeface="Calibri" charset="0"/>
              </a:rPr>
              <a:t> Graders </a:t>
            </a:r>
            <a:r>
              <a:rPr lang="en-US" sz="1400" dirty="0" smtClean="0">
                <a:latin typeface="Calibri" charset="0"/>
              </a:rPr>
              <a:t>are paired up with college students &amp; adult community mentors</a:t>
            </a:r>
            <a:endParaRPr lang="en-US" sz="1400" dirty="0">
              <a:latin typeface="Calibri" charset="0"/>
            </a:endParaRPr>
          </a:p>
        </p:txBody>
      </p:sp>
      <p:sp>
        <p:nvSpPr>
          <p:cNvPr id="16" name="Rectangle 15"/>
          <p:cNvSpPr/>
          <p:nvPr/>
        </p:nvSpPr>
        <p:spPr>
          <a:xfrm>
            <a:off x="7682081" y="1709652"/>
            <a:ext cx="2969303" cy="27795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011" tIns="64005" rIns="128011" bIns="64005" anchor="ctr" anchorCtr="0">
            <a:noAutofit/>
          </a:bodyPr>
          <a:lstStyle/>
          <a:p>
            <a:pPr algn="ctr">
              <a:defRPr/>
            </a:pPr>
            <a:r>
              <a:rPr lang="en-US" sz="1400" b="1" dirty="0">
                <a:solidFill>
                  <a:schemeClr val="tx1"/>
                </a:solidFill>
                <a:latin typeface="Calibri" charset="0"/>
                <a:ea typeface="ＭＳ Ｐゴシック" charset="0"/>
                <a:cs typeface="ＭＳ Ｐゴシック" charset="0"/>
              </a:rPr>
              <a:t>Mentoring</a:t>
            </a:r>
            <a:endParaRPr lang="en-US" sz="1400" b="1" i="1" dirty="0">
              <a:solidFill>
                <a:schemeClr val="tx1"/>
              </a:solidFill>
              <a:latin typeface="Calibri" charset="0"/>
              <a:ea typeface="ＭＳ Ｐゴシック" charset="0"/>
              <a:cs typeface="ＭＳ Ｐゴシック" charset="0"/>
            </a:endParaRPr>
          </a:p>
        </p:txBody>
      </p:sp>
      <p:sp>
        <p:nvSpPr>
          <p:cNvPr id="17" name="Rectangle 16"/>
          <p:cNvSpPr/>
          <p:nvPr/>
        </p:nvSpPr>
        <p:spPr>
          <a:xfrm>
            <a:off x="7689374" y="4546015"/>
            <a:ext cx="3508278" cy="481151"/>
          </a:xfrm>
          <a:prstGeom prst="rect">
            <a:avLst/>
          </a:prstGeom>
          <a:solidFill>
            <a:schemeClr val="bg1"/>
          </a:solidFill>
          <a:ln>
            <a:noFill/>
          </a:ln>
          <a:effectLst/>
        </p:spPr>
        <p:txBody>
          <a:bodyPr wrap="square" lIns="128011" tIns="64005" rIns="128011" bIns="64005">
            <a:spAutoFit/>
          </a:bodyPr>
          <a:lstStyle/>
          <a:p>
            <a:pPr algn="ctr">
              <a:lnSpc>
                <a:spcPct val="80000"/>
              </a:lnSpc>
              <a:defRPr/>
            </a:pPr>
            <a:r>
              <a:rPr lang="en-US" sz="1400" dirty="0">
                <a:solidFill>
                  <a:srgbClr val="000000"/>
                </a:solidFill>
                <a:latin typeface="Calibri" charset="0"/>
              </a:rPr>
              <a:t>Adult </a:t>
            </a:r>
            <a:r>
              <a:rPr lang="en-US" sz="1400" dirty="0" smtClean="0">
                <a:solidFill>
                  <a:srgbClr val="000000"/>
                </a:solidFill>
                <a:latin typeface="Calibri" charset="0"/>
              </a:rPr>
              <a:t>community mentors &amp; college mentors</a:t>
            </a:r>
            <a:endParaRPr lang="en-US" sz="1400" strike="sngStrike" dirty="0">
              <a:solidFill>
                <a:srgbClr val="000000"/>
              </a:solidFill>
              <a:latin typeface="Calibri" charset="0"/>
            </a:endParaRPr>
          </a:p>
        </p:txBody>
      </p:sp>
      <p:sp>
        <p:nvSpPr>
          <p:cNvPr id="20" name="Rectangle 19"/>
          <p:cNvSpPr/>
          <p:nvPr/>
        </p:nvSpPr>
        <p:spPr>
          <a:xfrm>
            <a:off x="2597948" y="2115455"/>
            <a:ext cx="2969304" cy="513304"/>
          </a:xfrm>
          <a:prstGeom prst="rect">
            <a:avLst/>
          </a:prstGeom>
          <a:solidFill>
            <a:schemeClr val="bg1"/>
          </a:solidFill>
          <a:ln>
            <a:noFill/>
          </a:ln>
          <a:effectLst/>
        </p:spPr>
        <p:txBody>
          <a:bodyPr wrap="square" lIns="81619" tIns="40810" rIns="81619" bIns="40810">
            <a:spAutoFit/>
          </a:bodyPr>
          <a:lstStyle/>
          <a:p>
            <a:pPr algn="ctr">
              <a:defRPr/>
            </a:pPr>
            <a:r>
              <a:rPr lang="en-US" sz="1400" dirty="0" smtClean="0">
                <a:latin typeface="Calibri" charset="0"/>
              </a:rPr>
              <a:t>8</a:t>
            </a:r>
            <a:r>
              <a:rPr lang="en-US" sz="1400" baseline="30000" dirty="0" smtClean="0">
                <a:latin typeface="Calibri" charset="0"/>
              </a:rPr>
              <a:t>th</a:t>
            </a:r>
            <a:r>
              <a:rPr lang="en-US" sz="1400" dirty="0" smtClean="0">
                <a:latin typeface="Calibri" charset="0"/>
              </a:rPr>
              <a:t>- 9</a:t>
            </a:r>
            <a:r>
              <a:rPr lang="en-US" sz="1400" baseline="30000" dirty="0" smtClean="0">
                <a:latin typeface="Calibri" charset="0"/>
              </a:rPr>
              <a:t>th</a:t>
            </a:r>
            <a:r>
              <a:rPr lang="en-US" sz="1400" dirty="0" smtClean="0">
                <a:latin typeface="Calibri" charset="0"/>
              </a:rPr>
              <a:t> </a:t>
            </a:r>
            <a:r>
              <a:rPr lang="en-US" sz="1400" dirty="0">
                <a:latin typeface="Calibri" charset="0"/>
              </a:rPr>
              <a:t>grade </a:t>
            </a:r>
            <a:r>
              <a:rPr lang="en-US" sz="1400" dirty="0" smtClean="0">
                <a:latin typeface="Calibri" charset="0"/>
              </a:rPr>
              <a:t>youth</a:t>
            </a:r>
          </a:p>
          <a:p>
            <a:pPr algn="ctr">
              <a:defRPr/>
            </a:pPr>
            <a:r>
              <a:rPr lang="en-US" sz="1400" dirty="0" smtClean="0">
                <a:latin typeface="Calibri" charset="0"/>
              </a:rPr>
              <a:t>10</a:t>
            </a:r>
            <a:r>
              <a:rPr lang="en-US" sz="1400" baseline="30000" dirty="0" smtClean="0">
                <a:latin typeface="Calibri" charset="0"/>
              </a:rPr>
              <a:t>th</a:t>
            </a:r>
            <a:r>
              <a:rPr lang="en-US" sz="1400" dirty="0" smtClean="0">
                <a:latin typeface="Calibri" charset="0"/>
              </a:rPr>
              <a:t> graders with GPA below 2.5</a:t>
            </a:r>
            <a:endParaRPr lang="en-US" sz="1400" dirty="0">
              <a:latin typeface="Calibri" charset="0"/>
            </a:endParaRPr>
          </a:p>
        </p:txBody>
      </p:sp>
      <p:sp>
        <p:nvSpPr>
          <p:cNvPr id="21" name="TextBox 20"/>
          <p:cNvSpPr txBox="1"/>
          <p:nvPr/>
        </p:nvSpPr>
        <p:spPr>
          <a:xfrm>
            <a:off x="1131496" y="2172052"/>
            <a:ext cx="684803" cy="369332"/>
          </a:xfrm>
          <a:prstGeom prst="rect">
            <a:avLst/>
          </a:prstGeom>
          <a:noFill/>
        </p:spPr>
        <p:txBody>
          <a:bodyPr wrap="none" rtlCol="0">
            <a:spAutoFit/>
          </a:bodyPr>
          <a:lstStyle/>
          <a:p>
            <a:r>
              <a:rPr lang="en-US" b="1" dirty="0" smtClean="0">
                <a:solidFill>
                  <a:schemeClr val="accent1"/>
                </a:solidFill>
              </a:rPr>
              <a:t>Who</a:t>
            </a:r>
            <a:endParaRPr lang="en-US" b="1" dirty="0">
              <a:solidFill>
                <a:schemeClr val="accent1"/>
              </a:solidFill>
            </a:endParaRPr>
          </a:p>
        </p:txBody>
      </p:sp>
      <p:sp>
        <p:nvSpPr>
          <p:cNvPr id="22" name="Rectangle 21"/>
          <p:cNvSpPr/>
          <p:nvPr/>
        </p:nvSpPr>
        <p:spPr>
          <a:xfrm>
            <a:off x="7682080" y="2888170"/>
            <a:ext cx="3316565" cy="481151"/>
          </a:xfrm>
          <a:prstGeom prst="rect">
            <a:avLst/>
          </a:prstGeom>
          <a:solidFill>
            <a:schemeClr val="bg1"/>
          </a:solidFill>
          <a:ln>
            <a:noFill/>
          </a:ln>
          <a:effectLst/>
        </p:spPr>
        <p:txBody>
          <a:bodyPr wrap="square" lIns="128011" tIns="64005" rIns="128011" bIns="64005">
            <a:spAutoFit/>
          </a:bodyPr>
          <a:lstStyle/>
          <a:p>
            <a:pPr algn="ctr">
              <a:lnSpc>
                <a:spcPct val="80000"/>
              </a:lnSpc>
              <a:defRPr/>
            </a:pPr>
            <a:r>
              <a:rPr lang="en-US" sz="1400" dirty="0">
                <a:latin typeface="Calibri" charset="0"/>
              </a:rPr>
              <a:t>M</a:t>
            </a:r>
            <a:r>
              <a:rPr lang="en-US" sz="1400" dirty="0" smtClean="0">
                <a:latin typeface="Calibri" charset="0"/>
              </a:rPr>
              <a:t>ain focus is to be a resources that supports youth’s academic success  </a:t>
            </a:r>
            <a:endParaRPr lang="en-US" sz="1400" dirty="0">
              <a:latin typeface="Calibri" charset="0"/>
            </a:endParaRPr>
          </a:p>
        </p:txBody>
      </p:sp>
      <p:sp>
        <p:nvSpPr>
          <p:cNvPr id="23" name="Rectangle 22"/>
          <p:cNvSpPr/>
          <p:nvPr/>
        </p:nvSpPr>
        <p:spPr>
          <a:xfrm>
            <a:off x="7689374" y="3648464"/>
            <a:ext cx="3178493" cy="653506"/>
          </a:xfrm>
          <a:prstGeom prst="rect">
            <a:avLst/>
          </a:prstGeom>
          <a:solidFill>
            <a:schemeClr val="bg1"/>
          </a:solidFill>
          <a:ln>
            <a:noFill/>
          </a:ln>
          <a:effectLst/>
        </p:spPr>
        <p:txBody>
          <a:bodyPr wrap="square" lIns="128011" tIns="64005" rIns="128011" bIns="64005">
            <a:spAutoFit/>
          </a:bodyPr>
          <a:lstStyle/>
          <a:p>
            <a:pPr algn="ctr">
              <a:lnSpc>
                <a:spcPct val="80000"/>
              </a:lnSpc>
              <a:defRPr/>
            </a:pPr>
            <a:r>
              <a:rPr lang="en-US" sz="1400" dirty="0" smtClean="0">
                <a:solidFill>
                  <a:srgbClr val="000000"/>
                </a:solidFill>
                <a:latin typeface="Calibri" charset="0"/>
              </a:rPr>
              <a:t>Two or more </a:t>
            </a:r>
            <a:r>
              <a:rPr lang="en-US" sz="1400" dirty="0" smtClean="0">
                <a:latin typeface="Calibri" charset="0"/>
              </a:rPr>
              <a:t>interactions a month during 4-H Club, field trips, phone, virtual,   </a:t>
            </a:r>
            <a:endParaRPr lang="en-US" sz="1400" dirty="0">
              <a:latin typeface="Calibri" charset="0"/>
            </a:endParaRPr>
          </a:p>
        </p:txBody>
      </p:sp>
      <p:sp>
        <p:nvSpPr>
          <p:cNvPr id="24" name="Right Arrow 23"/>
          <p:cNvSpPr/>
          <p:nvPr/>
        </p:nvSpPr>
        <p:spPr>
          <a:xfrm rot="13744301">
            <a:off x="5776850" y="5084674"/>
            <a:ext cx="817730" cy="211520"/>
          </a:xfrm>
          <a:prstGeom prst="rightArrow">
            <a:avLst>
              <a:gd name="adj1" fmla="val 50000"/>
              <a:gd name="adj2" fmla="val 52505"/>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1098415" y="2888170"/>
            <a:ext cx="748923" cy="369332"/>
          </a:xfrm>
          <a:prstGeom prst="rect">
            <a:avLst/>
          </a:prstGeom>
          <a:noFill/>
        </p:spPr>
        <p:txBody>
          <a:bodyPr wrap="none" rtlCol="0">
            <a:spAutoFit/>
          </a:bodyPr>
          <a:lstStyle/>
          <a:p>
            <a:r>
              <a:rPr lang="en-US" b="1" dirty="0" smtClean="0">
                <a:solidFill>
                  <a:schemeClr val="accent1"/>
                </a:solidFill>
              </a:rPr>
              <a:t>What</a:t>
            </a:r>
            <a:endParaRPr lang="en-US" b="1" dirty="0">
              <a:solidFill>
                <a:schemeClr val="accent1"/>
              </a:solidFill>
            </a:endParaRPr>
          </a:p>
        </p:txBody>
      </p:sp>
      <p:sp>
        <p:nvSpPr>
          <p:cNvPr id="27" name="TextBox 26"/>
          <p:cNvSpPr txBox="1"/>
          <p:nvPr/>
        </p:nvSpPr>
        <p:spPr>
          <a:xfrm>
            <a:off x="1050174" y="3864890"/>
            <a:ext cx="877163" cy="369332"/>
          </a:xfrm>
          <a:prstGeom prst="rect">
            <a:avLst/>
          </a:prstGeom>
          <a:noFill/>
        </p:spPr>
        <p:txBody>
          <a:bodyPr wrap="none" rtlCol="0">
            <a:spAutoFit/>
          </a:bodyPr>
          <a:lstStyle/>
          <a:p>
            <a:r>
              <a:rPr lang="en-US" b="1" dirty="0" smtClean="0">
                <a:solidFill>
                  <a:schemeClr val="accent1"/>
                </a:solidFill>
              </a:rPr>
              <a:t>When </a:t>
            </a:r>
            <a:endParaRPr lang="en-US" b="1" dirty="0">
              <a:solidFill>
                <a:schemeClr val="accent1"/>
              </a:solidFill>
            </a:endParaRPr>
          </a:p>
        </p:txBody>
      </p:sp>
      <p:sp>
        <p:nvSpPr>
          <p:cNvPr id="28" name="TextBox 27"/>
          <p:cNvSpPr txBox="1"/>
          <p:nvPr/>
        </p:nvSpPr>
        <p:spPr>
          <a:xfrm>
            <a:off x="1116279" y="4605484"/>
            <a:ext cx="736099" cy="369332"/>
          </a:xfrm>
          <a:prstGeom prst="rect">
            <a:avLst/>
          </a:prstGeom>
          <a:noFill/>
        </p:spPr>
        <p:txBody>
          <a:bodyPr wrap="none" rtlCol="0">
            <a:spAutoFit/>
          </a:bodyPr>
          <a:lstStyle/>
          <a:p>
            <a:r>
              <a:rPr lang="en-US" b="1" dirty="0" smtClean="0">
                <a:solidFill>
                  <a:schemeClr val="accent1"/>
                </a:solidFill>
              </a:rPr>
              <a:t>How </a:t>
            </a:r>
            <a:endParaRPr lang="en-US" b="1" dirty="0">
              <a:solidFill>
                <a:schemeClr val="accent1"/>
              </a:solidFill>
            </a:endParaRPr>
          </a:p>
        </p:txBody>
      </p:sp>
      <p:sp>
        <p:nvSpPr>
          <p:cNvPr id="30" name="Right Arrow 29"/>
          <p:cNvSpPr/>
          <p:nvPr/>
        </p:nvSpPr>
        <p:spPr>
          <a:xfrm rot="19632374">
            <a:off x="5288895" y="1587206"/>
            <a:ext cx="817730" cy="178730"/>
          </a:xfrm>
          <a:prstGeom prst="rightArrow">
            <a:avLst>
              <a:gd name="adj1" fmla="val 50000"/>
              <a:gd name="adj2" fmla="val 52505"/>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ight Arrow 31"/>
          <p:cNvSpPr/>
          <p:nvPr/>
        </p:nvSpPr>
        <p:spPr>
          <a:xfrm rot="13141452">
            <a:off x="7178144" y="1603125"/>
            <a:ext cx="817730" cy="178730"/>
          </a:xfrm>
          <a:prstGeom prst="rightArrow">
            <a:avLst>
              <a:gd name="adj1" fmla="val 50000"/>
              <a:gd name="adj2" fmla="val 52505"/>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p:cNvCxnSpPr/>
          <p:nvPr/>
        </p:nvCxnSpPr>
        <p:spPr>
          <a:xfrm>
            <a:off x="1241160" y="2699681"/>
            <a:ext cx="9626708" cy="0"/>
          </a:xfrm>
          <a:prstGeom prst="line">
            <a:avLst/>
          </a:prstGeom>
          <a:ln w="31750">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131496" y="3445732"/>
            <a:ext cx="9726640" cy="0"/>
          </a:xfrm>
          <a:prstGeom prst="line">
            <a:avLst/>
          </a:prstGeom>
          <a:ln w="31750">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131496" y="4343530"/>
            <a:ext cx="9736372" cy="0"/>
          </a:xfrm>
          <a:prstGeom prst="line">
            <a:avLst/>
          </a:prstGeom>
          <a:ln w="31750">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5" name="Right Arrow 44"/>
          <p:cNvSpPr/>
          <p:nvPr/>
        </p:nvSpPr>
        <p:spPr>
          <a:xfrm rot="18626838">
            <a:off x="6692954" y="5090076"/>
            <a:ext cx="817730" cy="211520"/>
          </a:xfrm>
          <a:prstGeom prst="rightArrow">
            <a:avLst>
              <a:gd name="adj1" fmla="val 50000"/>
              <a:gd name="adj2" fmla="val 52505"/>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9266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94742"/>
            <a:ext cx="10515600" cy="972213"/>
          </a:xfrm>
        </p:spPr>
        <p:txBody>
          <a:bodyPr>
            <a:normAutofit/>
          </a:bodyPr>
          <a:lstStyle/>
          <a:p>
            <a:r>
              <a:rPr lang="en-US" dirty="0" smtClean="0">
                <a:cs typeface="Coolvetica" charset="0"/>
              </a:rPr>
              <a:t>Juntos Timeline: Year One </a:t>
            </a:r>
            <a:endParaRPr lang="en-US" dirty="0">
              <a:cs typeface="Coolvetica" charset="0"/>
            </a:endParaRPr>
          </a:p>
        </p:txBody>
      </p:sp>
      <p:sp>
        <p:nvSpPr>
          <p:cNvPr id="2" name="Slide Number Placeholder 1"/>
          <p:cNvSpPr>
            <a:spLocks noGrp="1"/>
          </p:cNvSpPr>
          <p:nvPr>
            <p:ph type="sldNum" sz="quarter" idx="4"/>
          </p:nvPr>
        </p:nvSpPr>
        <p:spPr/>
        <p:txBody>
          <a:bodyPr/>
          <a:lstStyle/>
          <a:p>
            <a:fld id="{C8BFE72D-DEE3-1A40-BBC5-5AA7D885F44F}" type="slidenum">
              <a:rPr lang="en-US" smtClean="0"/>
              <a:pPr/>
              <a:t>23</a:t>
            </a:fld>
            <a:endParaRPr lang="en-US" sz="800" dirty="0">
              <a:solidFill>
                <a:schemeClr val="tx1">
                  <a:lumMod val="40000"/>
                  <a:lumOff val="60000"/>
                </a:schemeClr>
              </a:solidFill>
            </a:endParaRPr>
          </a:p>
        </p:txBody>
      </p:sp>
      <p:sp>
        <p:nvSpPr>
          <p:cNvPr id="3" name="Title 1"/>
          <p:cNvSpPr txBox="1">
            <a:spLocks/>
          </p:cNvSpPr>
          <p:nvPr/>
        </p:nvSpPr>
        <p:spPr>
          <a:xfrm>
            <a:off x="844449" y="444642"/>
            <a:ext cx="10515600" cy="972213"/>
          </a:xfrm>
          <a:prstGeom prst="rect">
            <a:avLst/>
          </a:prstGeom>
        </p:spPr>
        <p:txBody>
          <a:bodyPr/>
          <a:lstStyle>
            <a:lvl1pPr algn="l" defTabSz="914377" rtl="0" eaLnBrk="1" latinLnBrk="0" hangingPunct="1">
              <a:lnSpc>
                <a:spcPct val="90000"/>
              </a:lnSpc>
              <a:spcBef>
                <a:spcPct val="0"/>
              </a:spcBef>
              <a:buNone/>
              <a:defRPr sz="3600" b="1" kern="1200">
                <a:solidFill>
                  <a:schemeClr val="accent1"/>
                </a:solidFill>
                <a:latin typeface="+mj-lt"/>
                <a:ea typeface="+mj-ea"/>
                <a:cs typeface="+mj-cs"/>
              </a:defRPr>
            </a:lvl1pPr>
          </a:lstStyle>
          <a:p>
            <a:endParaRPr lang="en-US" dirty="0"/>
          </a:p>
        </p:txBody>
      </p:sp>
      <p:sp>
        <p:nvSpPr>
          <p:cNvPr id="76" name="Rectangle 75"/>
          <p:cNvSpPr/>
          <p:nvPr/>
        </p:nvSpPr>
        <p:spPr>
          <a:xfrm>
            <a:off x="6124920" y="1613972"/>
            <a:ext cx="2473460" cy="364919"/>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lIns="87069" tIns="43535" rIns="87069" bIns="43535">
            <a:noAutofit/>
          </a:bodyPr>
          <a:lstStyle/>
          <a:p>
            <a:pPr algn="ctr" defTabSz="435349">
              <a:defRPr/>
            </a:pPr>
            <a:r>
              <a:rPr lang="en-US" b="1" dirty="0">
                <a:latin typeface="Calibri" charset="0"/>
              </a:rPr>
              <a:t>January-April</a:t>
            </a:r>
            <a:endParaRPr lang="en-US" b="1" dirty="0">
              <a:latin typeface="+mj-lt"/>
            </a:endParaRPr>
          </a:p>
        </p:txBody>
      </p:sp>
      <p:sp>
        <p:nvSpPr>
          <p:cNvPr id="77" name="Rectangle 76"/>
          <p:cNvSpPr/>
          <p:nvPr/>
        </p:nvSpPr>
        <p:spPr>
          <a:xfrm>
            <a:off x="3475523" y="1607694"/>
            <a:ext cx="2473460" cy="364919"/>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69" tIns="43535" rIns="87069" bIns="43535">
            <a:noAutofit/>
          </a:bodyPr>
          <a:lstStyle/>
          <a:p>
            <a:pPr algn="ctr" defTabSz="609488">
              <a:defRPr/>
            </a:pPr>
            <a:r>
              <a:rPr lang="en-US" b="1" dirty="0">
                <a:solidFill>
                  <a:schemeClr val="tx1"/>
                </a:solidFill>
                <a:latin typeface="Calibri" charset="0"/>
              </a:rPr>
              <a:t>August</a:t>
            </a:r>
            <a:r>
              <a:rPr lang="en-US" b="1" i="1" dirty="0">
                <a:solidFill>
                  <a:schemeClr val="tx1"/>
                </a:solidFill>
                <a:latin typeface="Calibri" charset="0"/>
              </a:rPr>
              <a:t>-</a:t>
            </a:r>
            <a:r>
              <a:rPr lang="en-US" b="1" dirty="0">
                <a:solidFill>
                  <a:schemeClr val="tx1"/>
                </a:solidFill>
                <a:latin typeface="Calibri" charset="0"/>
              </a:rPr>
              <a:t>December</a:t>
            </a:r>
          </a:p>
        </p:txBody>
      </p:sp>
      <p:sp>
        <p:nvSpPr>
          <p:cNvPr id="78" name="Rectangle 77"/>
          <p:cNvSpPr/>
          <p:nvPr/>
        </p:nvSpPr>
        <p:spPr>
          <a:xfrm>
            <a:off x="838200" y="1607694"/>
            <a:ext cx="2473460" cy="3649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69" tIns="43535" rIns="87069" bIns="43535">
            <a:noAutofit/>
          </a:bodyPr>
          <a:lstStyle/>
          <a:p>
            <a:pPr algn="ctr" defTabSz="435349">
              <a:defRPr/>
            </a:pPr>
            <a:r>
              <a:rPr lang="en-US" b="1" dirty="0" smtClean="0">
                <a:latin typeface="+mj-lt"/>
              </a:rPr>
              <a:t>May-July</a:t>
            </a:r>
            <a:endParaRPr lang="en-US" b="1" dirty="0">
              <a:latin typeface="+mj-lt"/>
            </a:endParaRPr>
          </a:p>
        </p:txBody>
      </p:sp>
      <p:sp>
        <p:nvSpPr>
          <p:cNvPr id="79" name="Rectangle 78"/>
          <p:cNvSpPr/>
          <p:nvPr/>
        </p:nvSpPr>
        <p:spPr>
          <a:xfrm>
            <a:off x="850870" y="4346666"/>
            <a:ext cx="2598976" cy="1425808"/>
          </a:xfrm>
          <a:prstGeom prst="rect">
            <a:avLst/>
          </a:prstGeom>
          <a:noFill/>
          <a:ln>
            <a:noFill/>
          </a:ln>
          <a:effectLst/>
        </p:spPr>
        <p:txBody>
          <a:bodyPr lIns="87069" tIns="43535" rIns="87069" bIns="43535">
            <a:noAutofit/>
          </a:bodyPr>
          <a:lstStyle/>
          <a:p>
            <a:pPr defTabSz="609488">
              <a:defRPr/>
            </a:pPr>
            <a:r>
              <a:rPr lang="en-US" sz="1600" b="1" dirty="0">
                <a:latin typeface="Arial" charset="0"/>
                <a:ea typeface="Arial" charset="0"/>
                <a:cs typeface="Arial" charset="0"/>
              </a:rPr>
              <a:t>Recruitment of families</a:t>
            </a:r>
            <a:endParaRPr lang="en-US" sz="1600" dirty="0">
              <a:latin typeface="Arial" charset="0"/>
              <a:ea typeface="Arial" charset="0"/>
              <a:cs typeface="Arial" charset="0"/>
            </a:endParaRPr>
          </a:p>
          <a:p>
            <a:pPr marL="256432" indent="-256432" defTabSz="609488">
              <a:buFont typeface="Arial"/>
              <a:buChar char="•"/>
              <a:defRPr/>
            </a:pPr>
            <a:r>
              <a:rPr lang="en-US" sz="1400" dirty="0">
                <a:latin typeface="Arial" charset="0"/>
                <a:ea typeface="Arial" charset="0"/>
                <a:cs typeface="Arial" charset="0"/>
              </a:rPr>
              <a:t>Gather list of </a:t>
            </a:r>
            <a:r>
              <a:rPr lang="en-US" sz="1400" dirty="0" smtClean="0">
                <a:latin typeface="Arial" charset="0"/>
                <a:ea typeface="Arial" charset="0"/>
                <a:cs typeface="Arial" charset="0"/>
              </a:rPr>
              <a:t>youth &amp; families </a:t>
            </a:r>
            <a:r>
              <a:rPr lang="en-US" sz="1400" dirty="0">
                <a:latin typeface="Arial" charset="0"/>
                <a:ea typeface="Arial" charset="0"/>
                <a:cs typeface="Arial" charset="0"/>
              </a:rPr>
              <a:t>from school</a:t>
            </a:r>
          </a:p>
          <a:p>
            <a:pPr marL="256432" indent="-256432" defTabSz="609488">
              <a:buFont typeface="Arial"/>
              <a:buChar char="•"/>
              <a:defRPr/>
            </a:pPr>
            <a:r>
              <a:rPr lang="en-US" sz="1400" dirty="0">
                <a:latin typeface="Arial" charset="0"/>
                <a:ea typeface="Arial" charset="0"/>
                <a:cs typeface="Arial" charset="0"/>
              </a:rPr>
              <a:t>Phone calls to build </a:t>
            </a:r>
            <a:r>
              <a:rPr lang="en-US" sz="1400" dirty="0" smtClean="0">
                <a:latin typeface="Arial" charset="0"/>
                <a:ea typeface="Arial" charset="0"/>
                <a:cs typeface="Arial" charset="0"/>
              </a:rPr>
              <a:t>relationship of trust</a:t>
            </a:r>
            <a:endParaRPr lang="en-US" sz="1400" dirty="0">
              <a:latin typeface="Arial" charset="0"/>
              <a:ea typeface="Arial" charset="0"/>
              <a:cs typeface="Arial" charset="0"/>
            </a:endParaRPr>
          </a:p>
          <a:p>
            <a:pPr marL="256432" indent="-256432" defTabSz="609488">
              <a:buFont typeface="Arial"/>
              <a:buChar char="•"/>
              <a:defRPr/>
            </a:pPr>
            <a:r>
              <a:rPr lang="en-US" sz="1400" dirty="0">
                <a:latin typeface="Arial" charset="0"/>
                <a:ea typeface="Arial" charset="0"/>
                <a:cs typeface="Arial" charset="0"/>
              </a:rPr>
              <a:t>Juntos information session for students and parents (optional)</a:t>
            </a:r>
          </a:p>
        </p:txBody>
      </p:sp>
      <p:sp>
        <p:nvSpPr>
          <p:cNvPr id="80" name="Rectangle 79"/>
          <p:cNvSpPr/>
          <p:nvPr/>
        </p:nvSpPr>
        <p:spPr>
          <a:xfrm>
            <a:off x="850870" y="2093776"/>
            <a:ext cx="2473460" cy="1934580"/>
          </a:xfrm>
          <a:prstGeom prst="rect">
            <a:avLst/>
          </a:prstGeom>
          <a:noFill/>
          <a:ln>
            <a:noFill/>
          </a:ln>
          <a:effectLst/>
        </p:spPr>
        <p:txBody>
          <a:bodyPr lIns="87069" tIns="43535" rIns="87069" bIns="43535">
            <a:noAutofit/>
          </a:bodyPr>
          <a:lstStyle/>
          <a:p>
            <a:pPr defTabSz="609488">
              <a:defRPr/>
            </a:pPr>
            <a:r>
              <a:rPr lang="en-US" sz="1600" b="1" dirty="0">
                <a:latin typeface="+mj-lt"/>
              </a:rPr>
              <a:t>Build Partnerships &amp;  Volunteers</a:t>
            </a:r>
          </a:p>
          <a:p>
            <a:pPr marL="256432" indent="-256432" defTabSz="609488">
              <a:buFont typeface="Arial"/>
              <a:buChar char="•"/>
              <a:defRPr/>
            </a:pPr>
            <a:r>
              <a:rPr lang="en-US" sz="1400" dirty="0">
                <a:latin typeface="+mj-lt"/>
              </a:rPr>
              <a:t>Relationship building with school, partners, and interested volunteers</a:t>
            </a:r>
          </a:p>
          <a:p>
            <a:pPr marL="256432" indent="-256432" defTabSz="609488">
              <a:buFont typeface="Arial"/>
              <a:buChar char="•"/>
              <a:defRPr/>
            </a:pPr>
            <a:r>
              <a:rPr lang="en-US" sz="1400" dirty="0">
                <a:latin typeface="+mj-lt"/>
              </a:rPr>
              <a:t>Explain/introduce Program</a:t>
            </a:r>
          </a:p>
          <a:p>
            <a:pPr marL="255588" indent="-255588" defTabSz="609488">
              <a:buFont typeface="Arial"/>
              <a:buChar char="•"/>
              <a:defRPr/>
            </a:pPr>
            <a:r>
              <a:rPr lang="en-US" sz="1400" dirty="0">
                <a:latin typeface="+mj-lt"/>
              </a:rPr>
              <a:t>Hire program staff</a:t>
            </a:r>
          </a:p>
          <a:p>
            <a:pPr marL="256432" indent="-256432" defTabSz="609488">
              <a:buFont typeface="Arial"/>
              <a:buChar char="•"/>
              <a:defRPr/>
            </a:pPr>
            <a:r>
              <a:rPr lang="en-US" sz="1400" dirty="0">
                <a:latin typeface="+mj-lt"/>
              </a:rPr>
              <a:t>MOUs</a:t>
            </a:r>
          </a:p>
        </p:txBody>
      </p:sp>
      <p:sp>
        <p:nvSpPr>
          <p:cNvPr id="83" name="Rectangle 82"/>
          <p:cNvSpPr/>
          <p:nvPr/>
        </p:nvSpPr>
        <p:spPr>
          <a:xfrm>
            <a:off x="8769142" y="1607694"/>
            <a:ext cx="2605017" cy="364919"/>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87069" tIns="43535" rIns="87069" bIns="43535">
            <a:noAutofit/>
          </a:bodyPr>
          <a:lstStyle/>
          <a:p>
            <a:pPr algn="ctr" defTabSz="609488">
              <a:defRPr/>
            </a:pPr>
            <a:r>
              <a:rPr lang="en-US" b="1" dirty="0">
                <a:latin typeface="Calibri" charset="0"/>
              </a:rPr>
              <a:t>May-July</a:t>
            </a:r>
          </a:p>
        </p:txBody>
      </p:sp>
      <p:sp>
        <p:nvSpPr>
          <p:cNvPr id="84" name="Rectangle 83"/>
          <p:cNvSpPr/>
          <p:nvPr/>
        </p:nvSpPr>
        <p:spPr>
          <a:xfrm>
            <a:off x="6036028" y="2093776"/>
            <a:ext cx="2562351" cy="1864818"/>
          </a:xfrm>
          <a:prstGeom prst="rect">
            <a:avLst/>
          </a:prstGeom>
          <a:noFill/>
          <a:ln>
            <a:noFill/>
          </a:ln>
          <a:effectLst/>
        </p:spPr>
        <p:txBody>
          <a:bodyPr wrap="square" lIns="87069" tIns="43535" rIns="87069" bIns="43535">
            <a:noAutofit/>
          </a:bodyPr>
          <a:lstStyle/>
          <a:p>
            <a:pPr defTabSz="609488">
              <a:defRPr/>
            </a:pPr>
            <a:r>
              <a:rPr lang="en-US" sz="1600" b="1" dirty="0">
                <a:latin typeface="Arial" charset="0"/>
                <a:ea typeface="Arial" charset="0"/>
                <a:cs typeface="Arial" charset="0"/>
              </a:rPr>
              <a:t>Success </a:t>
            </a:r>
            <a:r>
              <a:rPr lang="en-US" sz="1600" b="1" dirty="0" smtClean="0">
                <a:latin typeface="Arial" charset="0"/>
                <a:ea typeface="Arial" charset="0"/>
                <a:cs typeface="Arial" charset="0"/>
              </a:rPr>
              <a:t>Coaching</a:t>
            </a:r>
          </a:p>
          <a:p>
            <a:pPr marL="287338" indent="-287338" defTabSz="609488">
              <a:buFont typeface="Arial" charset="0"/>
              <a:buChar char="•"/>
              <a:defRPr/>
            </a:pPr>
            <a:r>
              <a:rPr lang="en-US" sz="1400" dirty="0" smtClean="0">
                <a:latin typeface="Arial" charset="0"/>
                <a:ea typeface="Arial" charset="0"/>
                <a:cs typeface="Arial" charset="0"/>
              </a:rPr>
              <a:t>Monthly success coaching to follow student’s academic progress</a:t>
            </a:r>
          </a:p>
          <a:p>
            <a:pPr marL="287338" indent="-287338" defTabSz="609488">
              <a:buFont typeface="Arial" charset="0"/>
              <a:buChar char="•"/>
              <a:defRPr/>
            </a:pPr>
            <a:r>
              <a:rPr lang="en-US" sz="1400" dirty="0">
                <a:latin typeface="Arial" charset="0"/>
                <a:ea typeface="Arial" charset="0"/>
                <a:cs typeface="Arial" charset="0"/>
              </a:rPr>
              <a:t>One-on-one meetings lasting 30 min or </a:t>
            </a:r>
            <a:r>
              <a:rPr lang="en-US" sz="1400" dirty="0" smtClean="0">
                <a:latin typeface="Arial" charset="0"/>
                <a:ea typeface="Arial" charset="0"/>
                <a:cs typeface="Arial" charset="0"/>
              </a:rPr>
              <a:t>more</a:t>
            </a:r>
          </a:p>
          <a:p>
            <a:pPr marL="287338" indent="-287338" defTabSz="609488">
              <a:buFont typeface="Arial" charset="0"/>
              <a:buChar char="•"/>
              <a:defRPr/>
            </a:pPr>
            <a:r>
              <a:rPr lang="en-US" sz="1400" dirty="0">
                <a:latin typeface="Arial" charset="0"/>
                <a:ea typeface="Arial" charset="0"/>
                <a:cs typeface="Arial" charset="0"/>
              </a:rPr>
              <a:t>Building relationships with students, school personnel, and parent.</a:t>
            </a:r>
          </a:p>
          <a:p>
            <a:pPr marL="287338" indent="-287338" defTabSz="609488">
              <a:buFont typeface="Arial" charset="0"/>
              <a:buChar char="•"/>
              <a:defRPr/>
            </a:pPr>
            <a:endParaRPr lang="en-US" sz="1400" dirty="0" smtClean="0">
              <a:latin typeface="Arial" charset="0"/>
              <a:ea typeface="Arial" charset="0"/>
              <a:cs typeface="Arial" charset="0"/>
            </a:endParaRPr>
          </a:p>
          <a:p>
            <a:pPr marL="287338" indent="-287338" defTabSz="609488">
              <a:buFont typeface="Arial" charset="0"/>
              <a:buChar char="•"/>
              <a:defRPr/>
            </a:pPr>
            <a:endParaRPr lang="en-US" sz="1400" dirty="0">
              <a:latin typeface="Arial" charset="0"/>
              <a:ea typeface="Arial" charset="0"/>
              <a:cs typeface="Arial" charset="0"/>
            </a:endParaRPr>
          </a:p>
        </p:txBody>
      </p:sp>
      <p:sp>
        <p:nvSpPr>
          <p:cNvPr id="85" name="Rectangle 84"/>
          <p:cNvSpPr/>
          <p:nvPr/>
        </p:nvSpPr>
        <p:spPr>
          <a:xfrm>
            <a:off x="8834920" y="2122665"/>
            <a:ext cx="2784231" cy="2088577"/>
          </a:xfrm>
          <a:prstGeom prst="rect">
            <a:avLst/>
          </a:prstGeom>
          <a:noFill/>
          <a:ln>
            <a:noFill/>
          </a:ln>
          <a:effectLst/>
        </p:spPr>
        <p:txBody>
          <a:bodyPr wrap="square" lIns="87069" tIns="43535" rIns="87069" bIns="43535">
            <a:noAutofit/>
          </a:bodyPr>
          <a:lstStyle/>
          <a:p>
            <a:pPr defTabSz="609488">
              <a:defRPr/>
            </a:pPr>
            <a:r>
              <a:rPr lang="en-US" sz="1600" b="1" dirty="0">
                <a:latin typeface="+mj-lt"/>
              </a:rPr>
              <a:t>Meetings with </a:t>
            </a:r>
            <a:r>
              <a:rPr lang="en-US" sz="1600" b="1" dirty="0" smtClean="0">
                <a:latin typeface="+mj-lt"/>
              </a:rPr>
              <a:t>School </a:t>
            </a:r>
            <a:r>
              <a:rPr lang="en-US" sz="1600" b="1" dirty="0">
                <a:latin typeface="+mj-lt"/>
              </a:rPr>
              <a:t>Admin</a:t>
            </a:r>
            <a:endParaRPr lang="en-US" sz="1400" b="1" dirty="0">
              <a:latin typeface="+mj-lt"/>
            </a:endParaRPr>
          </a:p>
          <a:p>
            <a:pPr marL="255588" indent="-255588" defTabSz="609488">
              <a:buFont typeface="Arial"/>
              <a:buChar char="•"/>
              <a:defRPr/>
            </a:pPr>
            <a:r>
              <a:rPr lang="en-US" sz="1400" dirty="0">
                <a:latin typeface="+mj-lt"/>
              </a:rPr>
              <a:t>Revisit MOU</a:t>
            </a:r>
          </a:p>
          <a:p>
            <a:pPr marL="269875" indent="-269875" defTabSz="609488">
              <a:buFont typeface="Arial"/>
              <a:buChar char="•"/>
              <a:defRPr/>
            </a:pPr>
            <a:r>
              <a:rPr lang="en-US" sz="1400" dirty="0">
                <a:latin typeface="+mj-lt"/>
              </a:rPr>
              <a:t>Discuss &amp; plan Yr 2</a:t>
            </a:r>
          </a:p>
          <a:p>
            <a:pPr marL="269875" indent="-269875" defTabSz="609488">
              <a:buFont typeface="Arial"/>
              <a:buChar char="•"/>
              <a:defRPr/>
            </a:pPr>
            <a:r>
              <a:rPr lang="en-US" sz="1400" dirty="0">
                <a:latin typeface="+mj-lt"/>
              </a:rPr>
              <a:t>ID and connect with new families</a:t>
            </a:r>
          </a:p>
          <a:p>
            <a:pPr marL="114300" indent="-114300" defTabSz="435349">
              <a:defRPr/>
            </a:pPr>
            <a:endParaRPr lang="en-US" sz="1000" dirty="0">
              <a:latin typeface="+mj-lt"/>
            </a:endParaRPr>
          </a:p>
          <a:p>
            <a:pPr marL="183166" indent="-183166" defTabSz="435349">
              <a:buFont typeface="Arial"/>
              <a:buChar char="•"/>
              <a:defRPr/>
            </a:pPr>
            <a:endParaRPr lang="en-US" sz="1000" dirty="0">
              <a:latin typeface="+mj-lt"/>
            </a:endParaRPr>
          </a:p>
        </p:txBody>
      </p:sp>
      <p:sp>
        <p:nvSpPr>
          <p:cNvPr id="86" name="Rectangle 85"/>
          <p:cNvSpPr/>
          <p:nvPr/>
        </p:nvSpPr>
        <p:spPr>
          <a:xfrm>
            <a:off x="8856067" y="3818165"/>
            <a:ext cx="2603294" cy="1350714"/>
          </a:xfrm>
          <a:prstGeom prst="rect">
            <a:avLst/>
          </a:prstGeom>
          <a:noFill/>
          <a:ln>
            <a:noFill/>
          </a:ln>
          <a:effectLst/>
        </p:spPr>
        <p:txBody>
          <a:bodyPr wrap="square" lIns="87069" tIns="43535" rIns="87069" bIns="43535">
            <a:noAutofit/>
          </a:bodyPr>
          <a:lstStyle/>
          <a:p>
            <a:pPr defTabSz="609488">
              <a:defRPr/>
            </a:pPr>
            <a:r>
              <a:rPr lang="en-US" sz="1600" b="1" dirty="0">
                <a:latin typeface="+mj-lt"/>
              </a:rPr>
              <a:t>Summer Planning</a:t>
            </a:r>
          </a:p>
          <a:p>
            <a:pPr marL="255588" indent="-255588" defTabSz="609488">
              <a:buFont typeface="Arial"/>
              <a:buChar char="•"/>
              <a:defRPr/>
            </a:pPr>
            <a:r>
              <a:rPr lang="en-US" sz="1400" dirty="0">
                <a:latin typeface="+mj-lt"/>
              </a:rPr>
              <a:t>Recruit volunteers &amp; new community partners</a:t>
            </a:r>
          </a:p>
          <a:p>
            <a:pPr marL="256432" indent="-256432" defTabSz="609488">
              <a:buFont typeface="Arial"/>
              <a:buChar char="•"/>
              <a:defRPr/>
            </a:pPr>
            <a:r>
              <a:rPr lang="en-US" sz="1400" dirty="0">
                <a:latin typeface="+mj-lt"/>
              </a:rPr>
              <a:t>Plan for following program year</a:t>
            </a:r>
          </a:p>
        </p:txBody>
      </p:sp>
      <p:sp>
        <p:nvSpPr>
          <p:cNvPr id="87" name="Rectangle 86"/>
          <p:cNvSpPr/>
          <p:nvPr/>
        </p:nvSpPr>
        <p:spPr>
          <a:xfrm>
            <a:off x="3496815" y="2065309"/>
            <a:ext cx="2481987" cy="1258693"/>
          </a:xfrm>
          <a:prstGeom prst="rect">
            <a:avLst/>
          </a:prstGeom>
          <a:noFill/>
          <a:ln>
            <a:noFill/>
          </a:ln>
          <a:effectLst/>
        </p:spPr>
        <p:txBody>
          <a:bodyPr wrap="square" lIns="87069" tIns="43535" rIns="87069" bIns="43535">
            <a:noAutofit/>
          </a:bodyPr>
          <a:lstStyle/>
          <a:p>
            <a:pPr defTabSz="609488">
              <a:defRPr/>
            </a:pPr>
            <a:r>
              <a:rPr lang="en-US" sz="1600" b="1" dirty="0">
                <a:latin typeface="Arial" charset="0"/>
                <a:ea typeface="Arial" charset="0"/>
                <a:cs typeface="Arial" charset="0"/>
              </a:rPr>
              <a:t>Success Coaching</a:t>
            </a:r>
          </a:p>
          <a:p>
            <a:pPr marL="256432" indent="-256432" defTabSz="609488">
              <a:buFont typeface="Arial"/>
              <a:buChar char="•"/>
              <a:defRPr/>
            </a:pPr>
            <a:r>
              <a:rPr lang="en-US" sz="1400" dirty="0">
                <a:latin typeface="Arial" charset="0"/>
                <a:ea typeface="Arial" charset="0"/>
                <a:cs typeface="Arial" charset="0"/>
              </a:rPr>
              <a:t>Monthly or </a:t>
            </a:r>
            <a:r>
              <a:rPr lang="en-US" sz="1400" dirty="0" smtClean="0">
                <a:latin typeface="Arial" charset="0"/>
                <a:ea typeface="Arial" charset="0"/>
                <a:cs typeface="Arial" charset="0"/>
              </a:rPr>
              <a:t>more often if </a:t>
            </a:r>
            <a:r>
              <a:rPr lang="en-US" sz="1400" dirty="0">
                <a:latin typeface="Arial" charset="0"/>
                <a:ea typeface="Arial" charset="0"/>
                <a:cs typeface="Arial" charset="0"/>
              </a:rPr>
              <a:t>needed </a:t>
            </a:r>
            <a:endParaRPr lang="en-US" sz="1400" dirty="0" smtClean="0">
              <a:latin typeface="Arial" charset="0"/>
              <a:ea typeface="Arial" charset="0"/>
              <a:cs typeface="Arial" charset="0"/>
            </a:endParaRPr>
          </a:p>
          <a:p>
            <a:pPr marL="256432" indent="-256432" defTabSz="609488">
              <a:buFont typeface="Arial"/>
              <a:buChar char="•"/>
              <a:defRPr/>
            </a:pPr>
            <a:r>
              <a:rPr lang="en-US" sz="1400" dirty="0" smtClean="0">
                <a:latin typeface="Arial" charset="0"/>
                <a:ea typeface="Arial" charset="0"/>
                <a:cs typeface="Arial" charset="0"/>
              </a:rPr>
              <a:t>One-on-one meetings lasting 30 min or more</a:t>
            </a:r>
          </a:p>
          <a:p>
            <a:pPr marL="256432" indent="-256432" defTabSz="609488">
              <a:buFont typeface="Arial"/>
              <a:buChar char="•"/>
              <a:defRPr/>
            </a:pPr>
            <a:r>
              <a:rPr lang="en-US" sz="1400" dirty="0" smtClean="0">
                <a:latin typeface="Arial" charset="0"/>
                <a:ea typeface="Arial" charset="0"/>
                <a:cs typeface="Arial" charset="0"/>
              </a:rPr>
              <a:t>Success coaching </a:t>
            </a:r>
            <a:r>
              <a:rPr lang="en-US" sz="1400" dirty="0">
                <a:latin typeface="Arial" charset="0"/>
                <a:ea typeface="Arial" charset="0"/>
                <a:cs typeface="Arial" charset="0"/>
              </a:rPr>
              <a:t>starts after workshop series </a:t>
            </a:r>
          </a:p>
        </p:txBody>
      </p:sp>
      <p:sp>
        <p:nvSpPr>
          <p:cNvPr id="88" name="Rectangle 87"/>
          <p:cNvSpPr/>
          <p:nvPr/>
        </p:nvSpPr>
        <p:spPr>
          <a:xfrm>
            <a:off x="6014881" y="3214520"/>
            <a:ext cx="2820039" cy="1350715"/>
          </a:xfrm>
          <a:prstGeom prst="rect">
            <a:avLst/>
          </a:prstGeom>
          <a:noFill/>
          <a:ln>
            <a:noFill/>
          </a:ln>
          <a:effectLst/>
        </p:spPr>
        <p:txBody>
          <a:bodyPr wrap="square" lIns="87069" tIns="43535" rIns="87069" bIns="43535">
            <a:noAutofit/>
          </a:bodyPr>
          <a:lstStyle/>
          <a:p>
            <a:pPr defTabSz="609488">
              <a:defRPr/>
            </a:pPr>
            <a:endParaRPr lang="en-US" sz="1600" b="1" dirty="0">
              <a:latin typeface="Arial" charset="0"/>
              <a:ea typeface="Arial" charset="0"/>
              <a:cs typeface="Arial" charset="0"/>
            </a:endParaRPr>
          </a:p>
        </p:txBody>
      </p:sp>
      <p:sp>
        <p:nvSpPr>
          <p:cNvPr id="90" name="Rectangle 89"/>
          <p:cNvSpPr/>
          <p:nvPr/>
        </p:nvSpPr>
        <p:spPr>
          <a:xfrm>
            <a:off x="838200" y="4165523"/>
            <a:ext cx="247346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4" name="Rectangle 93"/>
          <p:cNvSpPr/>
          <p:nvPr/>
        </p:nvSpPr>
        <p:spPr>
          <a:xfrm>
            <a:off x="8834920" y="3702847"/>
            <a:ext cx="247346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5" name="TextBox 4"/>
          <p:cNvSpPr txBox="1"/>
          <p:nvPr/>
        </p:nvSpPr>
        <p:spPr>
          <a:xfrm>
            <a:off x="844449" y="1004336"/>
            <a:ext cx="9368852" cy="646331"/>
          </a:xfrm>
          <a:prstGeom prst="rect">
            <a:avLst/>
          </a:prstGeom>
          <a:noFill/>
        </p:spPr>
        <p:txBody>
          <a:bodyPr wrap="square" rtlCol="0">
            <a:spAutoFit/>
          </a:bodyPr>
          <a:lstStyle/>
          <a:p>
            <a:r>
              <a:rPr lang="en-US" b="1" dirty="0">
                <a:latin typeface="+mj-lt"/>
                <a:cs typeface="Coolvetica" charset="0"/>
              </a:rPr>
              <a:t>This Timeline reflects first year of program implementation with 8</a:t>
            </a:r>
            <a:r>
              <a:rPr lang="en-US" b="1" baseline="30000" dirty="0">
                <a:latin typeface="+mj-lt"/>
                <a:cs typeface="Coolvetica" charset="0"/>
              </a:rPr>
              <a:t>th</a:t>
            </a:r>
            <a:r>
              <a:rPr lang="en-US" b="1" dirty="0">
                <a:latin typeface="+mj-lt"/>
                <a:cs typeface="Coolvetica" charset="0"/>
              </a:rPr>
              <a:t> grade cohort</a:t>
            </a:r>
          </a:p>
          <a:p>
            <a:endParaRPr lang="en-US" dirty="0">
              <a:latin typeface="+mj-lt"/>
            </a:endParaRPr>
          </a:p>
        </p:txBody>
      </p:sp>
    </p:spTree>
    <p:extLst>
      <p:ext uri="{BB962C8B-B14F-4D97-AF65-F5344CB8AC3E}">
        <p14:creationId xmlns:p14="http://schemas.microsoft.com/office/powerpoint/2010/main" val="145417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000" dirty="0"/>
              <a:t>Checklist for </a:t>
            </a:r>
            <a:r>
              <a:rPr lang="en-US" sz="4000" dirty="0" smtClean="0"/>
              <a:t>Success in Success Coaching</a:t>
            </a:r>
            <a:endParaRPr lang="en-US" sz="4000" b="0" dirty="0">
              <a:solidFill>
                <a:schemeClr val="tx2"/>
              </a:solidFill>
            </a:endParaRPr>
          </a:p>
        </p:txBody>
      </p:sp>
      <p:sp>
        <p:nvSpPr>
          <p:cNvPr id="3" name="Content Placeholder 2"/>
          <p:cNvSpPr>
            <a:spLocks noGrp="1"/>
          </p:cNvSpPr>
          <p:nvPr>
            <p:ph sz="half" idx="1"/>
          </p:nvPr>
        </p:nvSpPr>
        <p:spPr/>
        <p:txBody>
          <a:bodyPr>
            <a:noAutofit/>
          </a:bodyPr>
          <a:lstStyle/>
          <a:p>
            <a:r>
              <a:rPr lang="en-US" sz="2900" dirty="0" smtClean="0"/>
              <a:t>Trained </a:t>
            </a:r>
            <a:r>
              <a:rPr lang="en-US" sz="2900" dirty="0"/>
              <a:t>staff  </a:t>
            </a:r>
          </a:p>
          <a:p>
            <a:r>
              <a:rPr lang="en-US" sz="2900" dirty="0">
                <a:solidFill>
                  <a:srgbClr val="000000"/>
                </a:solidFill>
              </a:rPr>
              <a:t>Parents “family” buy-in </a:t>
            </a:r>
          </a:p>
          <a:p>
            <a:r>
              <a:rPr lang="en-US" sz="2900" dirty="0">
                <a:solidFill>
                  <a:srgbClr val="000000"/>
                </a:solidFill>
              </a:rPr>
              <a:t>School administrators and staff aware of </a:t>
            </a:r>
            <a:r>
              <a:rPr lang="en-US" sz="2900" dirty="0" smtClean="0">
                <a:solidFill>
                  <a:srgbClr val="000000"/>
                </a:solidFill>
              </a:rPr>
              <a:t>Success Coach’s </a:t>
            </a:r>
            <a:r>
              <a:rPr lang="en-US" sz="2900" dirty="0">
                <a:solidFill>
                  <a:srgbClr val="000000"/>
                </a:solidFill>
              </a:rPr>
              <a:t>role.</a:t>
            </a:r>
          </a:p>
          <a:p>
            <a:r>
              <a:rPr lang="en-US" sz="2900" dirty="0">
                <a:solidFill>
                  <a:srgbClr val="000000"/>
                </a:solidFill>
              </a:rPr>
              <a:t>Strong school </a:t>
            </a:r>
            <a:r>
              <a:rPr lang="en-US" sz="2900" dirty="0" smtClean="0">
                <a:solidFill>
                  <a:srgbClr val="000000"/>
                </a:solidFill>
              </a:rPr>
              <a:t>partnership &amp; relationship </a:t>
            </a:r>
            <a:endParaRPr lang="en-US" sz="2900" dirty="0">
              <a:solidFill>
                <a:srgbClr val="000000"/>
              </a:solidFill>
            </a:endParaRPr>
          </a:p>
          <a:p>
            <a:endParaRPr lang="en-US" sz="2850" dirty="0"/>
          </a:p>
        </p:txBody>
      </p:sp>
      <p:sp>
        <p:nvSpPr>
          <p:cNvPr id="2" name="Content Placeholder 1"/>
          <p:cNvSpPr>
            <a:spLocks noGrp="1"/>
          </p:cNvSpPr>
          <p:nvPr>
            <p:ph sz="half" idx="2"/>
          </p:nvPr>
        </p:nvSpPr>
        <p:spPr/>
        <p:txBody>
          <a:bodyPr/>
          <a:lstStyle/>
          <a:p>
            <a:r>
              <a:rPr lang="en-US" sz="2900" dirty="0">
                <a:solidFill>
                  <a:srgbClr val="000000"/>
                </a:solidFill>
              </a:rPr>
              <a:t>Office space or meeting space in the school</a:t>
            </a:r>
          </a:p>
          <a:p>
            <a:r>
              <a:rPr lang="en-US" sz="2900" dirty="0">
                <a:solidFill>
                  <a:srgbClr val="000000"/>
                </a:solidFill>
              </a:rPr>
              <a:t>Strong relationships with youth and parent </a:t>
            </a:r>
          </a:p>
          <a:p>
            <a:r>
              <a:rPr lang="en-US" sz="2900" dirty="0">
                <a:solidFill>
                  <a:srgbClr val="000000"/>
                </a:solidFill>
              </a:rPr>
              <a:t>Consistency, follow through, &amp; follow up </a:t>
            </a:r>
          </a:p>
          <a:p>
            <a:r>
              <a:rPr lang="en-US" sz="2900" dirty="0">
                <a:solidFill>
                  <a:srgbClr val="000000"/>
                </a:solidFill>
              </a:rPr>
              <a:t>Listen &amp; don’t assume</a:t>
            </a:r>
          </a:p>
          <a:p>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24</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59339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57350"/>
            <a:ext cx="10515600" cy="4281948"/>
          </a:xfrm>
        </p:spPr>
        <p:txBody>
          <a:bodyPr>
            <a:normAutofit/>
          </a:bodyPr>
          <a:lstStyle/>
          <a:p>
            <a:r>
              <a:rPr lang="en-US" sz="2850" dirty="0"/>
              <a:t>Trained volunteers</a:t>
            </a:r>
          </a:p>
          <a:p>
            <a:r>
              <a:rPr lang="en-US" sz="2850" dirty="0">
                <a:solidFill>
                  <a:srgbClr val="000000"/>
                </a:solidFill>
              </a:rPr>
              <a:t>Mentee orientation </a:t>
            </a:r>
          </a:p>
          <a:p>
            <a:r>
              <a:rPr lang="en-US" sz="2850" dirty="0">
                <a:solidFill>
                  <a:srgbClr val="000000"/>
                </a:solidFill>
              </a:rPr>
              <a:t>Initial face-to-face interaction </a:t>
            </a:r>
          </a:p>
          <a:p>
            <a:r>
              <a:rPr lang="en-US" sz="2850" dirty="0">
                <a:solidFill>
                  <a:srgbClr val="000000"/>
                </a:solidFill>
              </a:rPr>
              <a:t>Parents “family” </a:t>
            </a:r>
            <a:r>
              <a:rPr lang="en-US" sz="2850" dirty="0" smtClean="0">
                <a:solidFill>
                  <a:srgbClr val="000000"/>
                </a:solidFill>
              </a:rPr>
              <a:t>buy</a:t>
            </a:r>
            <a:r>
              <a:rPr lang="en-US" sz="2850" dirty="0">
                <a:solidFill>
                  <a:srgbClr val="000000"/>
                </a:solidFill>
              </a:rPr>
              <a:t>-in</a:t>
            </a:r>
          </a:p>
          <a:p>
            <a:r>
              <a:rPr lang="en-US" sz="2850" dirty="0" smtClean="0">
                <a:solidFill>
                  <a:srgbClr val="000000"/>
                </a:solidFill>
              </a:rPr>
              <a:t>A student </a:t>
            </a:r>
            <a:r>
              <a:rPr lang="en-US" sz="2850" dirty="0">
                <a:solidFill>
                  <a:srgbClr val="000000"/>
                </a:solidFill>
              </a:rPr>
              <a:t>who </a:t>
            </a:r>
            <a:r>
              <a:rPr lang="en-US" sz="2850" dirty="0" smtClean="0">
                <a:solidFill>
                  <a:srgbClr val="000000"/>
                </a:solidFill>
              </a:rPr>
              <a:t>wants </a:t>
            </a:r>
            <a:r>
              <a:rPr lang="en-US" sz="2850" dirty="0">
                <a:solidFill>
                  <a:srgbClr val="000000"/>
                </a:solidFill>
              </a:rPr>
              <a:t>a mentor </a:t>
            </a:r>
          </a:p>
          <a:p>
            <a:r>
              <a:rPr lang="en-US" sz="2850" dirty="0">
                <a:solidFill>
                  <a:srgbClr val="000000"/>
                </a:solidFill>
              </a:rPr>
              <a:t>Commitment from both mentor and mentee</a:t>
            </a:r>
          </a:p>
          <a:p>
            <a:r>
              <a:rPr lang="en-US" sz="2850" dirty="0">
                <a:solidFill>
                  <a:srgbClr val="000000"/>
                </a:solidFill>
              </a:rPr>
              <a:t>Intentional </a:t>
            </a:r>
            <a:r>
              <a:rPr lang="en-US" sz="2850" dirty="0" smtClean="0">
                <a:solidFill>
                  <a:srgbClr val="000000"/>
                </a:solidFill>
              </a:rPr>
              <a:t>matches</a:t>
            </a:r>
            <a:endParaRPr lang="en-US" sz="2850" dirty="0">
              <a:solidFill>
                <a:srgbClr val="000000"/>
              </a:solidFill>
            </a:endParaRPr>
          </a:p>
          <a:p>
            <a:r>
              <a:rPr lang="en-US" sz="2850" dirty="0">
                <a:solidFill>
                  <a:srgbClr val="000000"/>
                </a:solidFill>
              </a:rPr>
              <a:t>Support from staff/adult leader</a:t>
            </a:r>
          </a:p>
          <a:p>
            <a:endParaRPr lang="en-US" sz="2850"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25</a:t>
            </a:fld>
            <a:endParaRPr lang="en-US" sz="800" dirty="0">
              <a:solidFill>
                <a:schemeClr val="tx1">
                  <a:lumMod val="40000"/>
                  <a:lumOff val="60000"/>
                </a:schemeClr>
              </a:solidFill>
            </a:endParaRPr>
          </a:p>
        </p:txBody>
      </p:sp>
      <p:sp>
        <p:nvSpPr>
          <p:cNvPr id="5" name="Title 4"/>
          <p:cNvSpPr>
            <a:spLocks noGrp="1"/>
          </p:cNvSpPr>
          <p:nvPr>
            <p:ph type="title"/>
          </p:nvPr>
        </p:nvSpPr>
        <p:spPr/>
        <p:txBody>
          <a:bodyPr>
            <a:normAutofit/>
          </a:bodyPr>
          <a:lstStyle/>
          <a:p>
            <a:r>
              <a:rPr lang="en-US" sz="4000" dirty="0"/>
              <a:t>Checklist for </a:t>
            </a:r>
            <a:r>
              <a:rPr lang="en-US" sz="4000" dirty="0" smtClean="0"/>
              <a:t>Success in Mentoring</a:t>
            </a:r>
            <a:endParaRPr lang="en-US" sz="4000" b="0" dirty="0">
              <a:solidFill>
                <a:schemeClr val="tx2"/>
              </a:solidFill>
            </a:endParaRPr>
          </a:p>
        </p:txBody>
      </p:sp>
    </p:spTree>
    <p:extLst>
      <p:ext uri="{BB962C8B-B14F-4D97-AF65-F5344CB8AC3E}">
        <p14:creationId xmlns:p14="http://schemas.microsoft.com/office/powerpoint/2010/main" val="113449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94742"/>
            <a:ext cx="10515600" cy="972213"/>
          </a:xfrm>
        </p:spPr>
        <p:txBody>
          <a:bodyPr>
            <a:normAutofit/>
          </a:bodyPr>
          <a:lstStyle/>
          <a:p>
            <a:r>
              <a:rPr lang="en-US" dirty="0" smtClean="0">
                <a:cs typeface="Coolvetica" charset="0"/>
              </a:rPr>
              <a:t>Mentoring Only Timeline</a:t>
            </a:r>
            <a:endParaRPr lang="en-US" dirty="0">
              <a:cs typeface="Coolvetica" charset="0"/>
            </a:endParaRPr>
          </a:p>
        </p:txBody>
      </p:sp>
      <p:sp>
        <p:nvSpPr>
          <p:cNvPr id="2" name="Slide Number Placeholder 1"/>
          <p:cNvSpPr>
            <a:spLocks noGrp="1"/>
          </p:cNvSpPr>
          <p:nvPr>
            <p:ph type="sldNum" sz="quarter" idx="4"/>
          </p:nvPr>
        </p:nvSpPr>
        <p:spPr/>
        <p:txBody>
          <a:bodyPr/>
          <a:lstStyle/>
          <a:p>
            <a:fld id="{C8BFE72D-DEE3-1A40-BBC5-5AA7D885F44F}" type="slidenum">
              <a:rPr lang="en-US" smtClean="0"/>
              <a:pPr/>
              <a:t>26</a:t>
            </a:fld>
            <a:endParaRPr lang="en-US" sz="800" dirty="0">
              <a:solidFill>
                <a:schemeClr val="tx1">
                  <a:lumMod val="40000"/>
                  <a:lumOff val="60000"/>
                </a:schemeClr>
              </a:solidFill>
            </a:endParaRPr>
          </a:p>
        </p:txBody>
      </p:sp>
      <p:sp>
        <p:nvSpPr>
          <p:cNvPr id="3" name="Title 1"/>
          <p:cNvSpPr txBox="1">
            <a:spLocks/>
          </p:cNvSpPr>
          <p:nvPr/>
        </p:nvSpPr>
        <p:spPr>
          <a:xfrm>
            <a:off x="844449" y="444642"/>
            <a:ext cx="10515600" cy="972213"/>
          </a:xfrm>
          <a:prstGeom prst="rect">
            <a:avLst/>
          </a:prstGeom>
        </p:spPr>
        <p:txBody>
          <a:bodyPr/>
          <a:lstStyle>
            <a:lvl1pPr algn="l" defTabSz="914377" rtl="0" eaLnBrk="1" latinLnBrk="0" hangingPunct="1">
              <a:lnSpc>
                <a:spcPct val="90000"/>
              </a:lnSpc>
              <a:spcBef>
                <a:spcPct val="0"/>
              </a:spcBef>
              <a:buNone/>
              <a:defRPr sz="3600" b="1" kern="1200">
                <a:solidFill>
                  <a:schemeClr val="accent1"/>
                </a:solidFill>
                <a:latin typeface="+mj-lt"/>
                <a:ea typeface="+mj-ea"/>
                <a:cs typeface="+mj-cs"/>
              </a:defRPr>
            </a:lvl1pPr>
          </a:lstStyle>
          <a:p>
            <a:endParaRPr lang="en-US" dirty="0"/>
          </a:p>
        </p:txBody>
      </p:sp>
      <p:sp>
        <p:nvSpPr>
          <p:cNvPr id="76" name="Rectangle 75"/>
          <p:cNvSpPr/>
          <p:nvPr/>
        </p:nvSpPr>
        <p:spPr>
          <a:xfrm>
            <a:off x="6124920" y="1613972"/>
            <a:ext cx="2473460" cy="364919"/>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lIns="87069" tIns="43535" rIns="87069" bIns="43535">
            <a:noAutofit/>
          </a:bodyPr>
          <a:lstStyle/>
          <a:p>
            <a:pPr algn="ctr" defTabSz="435349">
              <a:defRPr/>
            </a:pPr>
            <a:r>
              <a:rPr lang="en-US" b="1" dirty="0">
                <a:latin typeface="Calibri" charset="0"/>
              </a:rPr>
              <a:t>January-April</a:t>
            </a:r>
            <a:endParaRPr lang="en-US" b="1" dirty="0">
              <a:latin typeface="+mj-lt"/>
            </a:endParaRPr>
          </a:p>
        </p:txBody>
      </p:sp>
      <p:sp>
        <p:nvSpPr>
          <p:cNvPr id="77" name="Rectangle 76"/>
          <p:cNvSpPr/>
          <p:nvPr/>
        </p:nvSpPr>
        <p:spPr>
          <a:xfrm>
            <a:off x="3475523" y="1607694"/>
            <a:ext cx="2473460" cy="364919"/>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69" tIns="43535" rIns="87069" bIns="43535">
            <a:noAutofit/>
          </a:bodyPr>
          <a:lstStyle/>
          <a:p>
            <a:pPr algn="ctr" defTabSz="609488">
              <a:defRPr/>
            </a:pPr>
            <a:r>
              <a:rPr lang="en-US" b="1" dirty="0">
                <a:solidFill>
                  <a:schemeClr val="tx1"/>
                </a:solidFill>
                <a:latin typeface="Calibri" charset="0"/>
              </a:rPr>
              <a:t>August</a:t>
            </a:r>
            <a:r>
              <a:rPr lang="en-US" b="1" i="1" dirty="0">
                <a:solidFill>
                  <a:schemeClr val="tx1"/>
                </a:solidFill>
                <a:latin typeface="Calibri" charset="0"/>
              </a:rPr>
              <a:t>-</a:t>
            </a:r>
            <a:r>
              <a:rPr lang="en-US" b="1" dirty="0">
                <a:solidFill>
                  <a:schemeClr val="tx1"/>
                </a:solidFill>
                <a:latin typeface="Calibri" charset="0"/>
              </a:rPr>
              <a:t>December</a:t>
            </a:r>
          </a:p>
        </p:txBody>
      </p:sp>
      <p:sp>
        <p:nvSpPr>
          <p:cNvPr id="78" name="Rectangle 77"/>
          <p:cNvSpPr/>
          <p:nvPr/>
        </p:nvSpPr>
        <p:spPr>
          <a:xfrm>
            <a:off x="838200" y="1607694"/>
            <a:ext cx="2473460" cy="3649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69" tIns="43535" rIns="87069" bIns="43535">
            <a:noAutofit/>
          </a:bodyPr>
          <a:lstStyle/>
          <a:p>
            <a:pPr algn="ctr" defTabSz="435349">
              <a:defRPr/>
            </a:pPr>
            <a:r>
              <a:rPr lang="en-US" b="1" dirty="0" smtClean="0">
                <a:latin typeface="+mj-lt"/>
              </a:rPr>
              <a:t>May-July</a:t>
            </a:r>
            <a:endParaRPr lang="en-US" b="1" dirty="0">
              <a:latin typeface="+mj-lt"/>
            </a:endParaRPr>
          </a:p>
        </p:txBody>
      </p:sp>
      <p:sp>
        <p:nvSpPr>
          <p:cNvPr id="80" name="Rectangle 79"/>
          <p:cNvSpPr/>
          <p:nvPr/>
        </p:nvSpPr>
        <p:spPr>
          <a:xfrm>
            <a:off x="850870" y="2093776"/>
            <a:ext cx="2473460" cy="1934580"/>
          </a:xfrm>
          <a:prstGeom prst="rect">
            <a:avLst/>
          </a:prstGeom>
          <a:noFill/>
          <a:ln>
            <a:noFill/>
          </a:ln>
          <a:effectLst/>
        </p:spPr>
        <p:txBody>
          <a:bodyPr lIns="87069" tIns="43535" rIns="87069" bIns="43535">
            <a:noAutofit/>
          </a:bodyPr>
          <a:lstStyle/>
          <a:p>
            <a:pPr defTabSz="609488">
              <a:defRPr/>
            </a:pPr>
            <a:r>
              <a:rPr lang="en-US" sz="1600" b="1" dirty="0" smtClean="0">
                <a:latin typeface="+mj-lt"/>
              </a:rPr>
              <a:t>Build </a:t>
            </a:r>
            <a:r>
              <a:rPr lang="en-US" sz="1600" b="1" dirty="0">
                <a:latin typeface="+mj-lt"/>
              </a:rPr>
              <a:t>Partnerships &amp;  Volunteers</a:t>
            </a:r>
          </a:p>
          <a:p>
            <a:pPr marL="256432" indent="-256432" defTabSz="609488">
              <a:buFont typeface="Arial"/>
              <a:buChar char="•"/>
              <a:defRPr/>
            </a:pPr>
            <a:r>
              <a:rPr lang="en-US" sz="1400" dirty="0"/>
              <a:t>Meet with high school(s) to discuss program</a:t>
            </a:r>
          </a:p>
          <a:p>
            <a:pPr marL="256432" indent="-256432" defTabSz="609488">
              <a:buFont typeface="Arial"/>
              <a:buChar char="•"/>
              <a:defRPr/>
            </a:pPr>
            <a:r>
              <a:rPr lang="en-US" sz="1400" dirty="0"/>
              <a:t>Engage with interested volunteers and potential mentors</a:t>
            </a:r>
          </a:p>
          <a:p>
            <a:pPr marL="256432" indent="-256432" defTabSz="609488">
              <a:buFont typeface="Arial"/>
              <a:buChar char="•"/>
              <a:defRPr/>
            </a:pPr>
            <a:r>
              <a:rPr lang="en-US" sz="1400" dirty="0"/>
              <a:t>Create MOUs with new school(s)</a:t>
            </a:r>
          </a:p>
          <a:p>
            <a:pPr marL="256432" indent="-256432" defTabSz="609488">
              <a:buFont typeface="Arial"/>
              <a:buChar char="•"/>
              <a:defRPr/>
            </a:pPr>
            <a:r>
              <a:rPr lang="en-US" sz="1400" dirty="0"/>
              <a:t>Identify volunteer or staff managing mentoring </a:t>
            </a:r>
          </a:p>
          <a:p>
            <a:pPr marL="256432" indent="-256432" defTabSz="609488">
              <a:buFont typeface="Arial"/>
              <a:buChar char="•"/>
              <a:defRPr/>
            </a:pPr>
            <a:r>
              <a:rPr lang="en-US" sz="1400" dirty="0" smtClean="0"/>
              <a:t>Training for Volunteer Mentors</a:t>
            </a:r>
            <a:endParaRPr lang="en-US" sz="1400" dirty="0"/>
          </a:p>
        </p:txBody>
      </p:sp>
      <p:sp>
        <p:nvSpPr>
          <p:cNvPr id="83" name="Rectangle 82"/>
          <p:cNvSpPr/>
          <p:nvPr/>
        </p:nvSpPr>
        <p:spPr>
          <a:xfrm>
            <a:off x="8769142" y="1607694"/>
            <a:ext cx="2605017" cy="364919"/>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87069" tIns="43535" rIns="87069" bIns="43535">
            <a:noAutofit/>
          </a:bodyPr>
          <a:lstStyle/>
          <a:p>
            <a:pPr algn="ctr" defTabSz="609488">
              <a:defRPr/>
            </a:pPr>
            <a:r>
              <a:rPr lang="en-US" b="1" dirty="0">
                <a:latin typeface="Calibri" charset="0"/>
              </a:rPr>
              <a:t>May-July</a:t>
            </a:r>
          </a:p>
        </p:txBody>
      </p:sp>
      <p:sp>
        <p:nvSpPr>
          <p:cNvPr id="84" name="Rectangle 83"/>
          <p:cNvSpPr/>
          <p:nvPr/>
        </p:nvSpPr>
        <p:spPr>
          <a:xfrm>
            <a:off x="6151530" y="2088494"/>
            <a:ext cx="2473460" cy="1864818"/>
          </a:xfrm>
          <a:prstGeom prst="rect">
            <a:avLst/>
          </a:prstGeom>
          <a:noFill/>
          <a:ln>
            <a:noFill/>
          </a:ln>
          <a:effectLst/>
        </p:spPr>
        <p:txBody>
          <a:bodyPr wrap="square" lIns="87069" tIns="43535" rIns="87069" bIns="43535">
            <a:noAutofit/>
          </a:bodyPr>
          <a:lstStyle/>
          <a:p>
            <a:pPr defTabSz="609488">
              <a:defRPr/>
            </a:pPr>
            <a:r>
              <a:rPr lang="en-US" sz="1400" b="1" dirty="0">
                <a:latin typeface="+mj-lt"/>
              </a:rPr>
              <a:t>Mentoring </a:t>
            </a:r>
          </a:p>
          <a:p>
            <a:pPr marL="256432" indent="-256432" defTabSz="609488">
              <a:buFont typeface="Arial"/>
              <a:buChar char="•"/>
              <a:defRPr/>
            </a:pPr>
            <a:r>
              <a:rPr lang="en-US" sz="1400" dirty="0">
                <a:latin typeface="+mj-lt"/>
              </a:rPr>
              <a:t>Mentors work on developing a relationship with mentee focused on </a:t>
            </a:r>
            <a:r>
              <a:rPr lang="en-US" sz="1400" dirty="0" smtClean="0">
                <a:latin typeface="+mj-lt"/>
              </a:rPr>
              <a:t>supporting </a:t>
            </a:r>
            <a:r>
              <a:rPr lang="en-US" sz="1400" dirty="0">
                <a:latin typeface="+mj-lt"/>
              </a:rPr>
              <a:t>youth’s academic goals</a:t>
            </a:r>
          </a:p>
          <a:p>
            <a:pPr marL="256432" indent="-256432" defTabSz="609488">
              <a:buFont typeface="Arial"/>
              <a:buChar char="•"/>
              <a:defRPr/>
            </a:pPr>
            <a:r>
              <a:rPr lang="en-US" sz="1400" dirty="0">
                <a:latin typeface="+mj-lt"/>
              </a:rPr>
              <a:t>Be a </a:t>
            </a:r>
            <a:r>
              <a:rPr lang="en-US" sz="1400" dirty="0" smtClean="0">
                <a:latin typeface="+mj-lt"/>
              </a:rPr>
              <a:t>resource </a:t>
            </a:r>
            <a:r>
              <a:rPr lang="en-US" sz="1400" dirty="0">
                <a:latin typeface="+mj-lt"/>
              </a:rPr>
              <a:t>for youth and parents</a:t>
            </a:r>
          </a:p>
        </p:txBody>
      </p:sp>
      <p:sp>
        <p:nvSpPr>
          <p:cNvPr id="85" name="Rectangle 84"/>
          <p:cNvSpPr/>
          <p:nvPr/>
        </p:nvSpPr>
        <p:spPr>
          <a:xfrm>
            <a:off x="8819010" y="2065309"/>
            <a:ext cx="2784231" cy="2088577"/>
          </a:xfrm>
          <a:prstGeom prst="rect">
            <a:avLst/>
          </a:prstGeom>
          <a:noFill/>
          <a:ln>
            <a:noFill/>
          </a:ln>
          <a:effectLst/>
        </p:spPr>
        <p:txBody>
          <a:bodyPr wrap="square" lIns="87069" tIns="43535" rIns="87069" bIns="43535">
            <a:noAutofit/>
          </a:bodyPr>
          <a:lstStyle/>
          <a:p>
            <a:pPr defTabSz="609488">
              <a:defRPr/>
            </a:pPr>
            <a:r>
              <a:rPr lang="en-US" sz="1400" b="1" dirty="0">
                <a:latin typeface="+mj-lt"/>
              </a:rPr>
              <a:t>Meetings with School Admin</a:t>
            </a:r>
          </a:p>
          <a:p>
            <a:pPr marL="256432" indent="-256432" defTabSz="609488">
              <a:buFont typeface="Arial"/>
              <a:buChar char="•"/>
              <a:defRPr/>
            </a:pPr>
            <a:r>
              <a:rPr lang="en-US" sz="1400" dirty="0">
                <a:latin typeface="+mj-lt"/>
              </a:rPr>
              <a:t>Revisit MOU</a:t>
            </a:r>
          </a:p>
          <a:p>
            <a:pPr marL="256432" indent="-256432" defTabSz="609488">
              <a:buFont typeface="Arial"/>
              <a:buChar char="•"/>
              <a:defRPr/>
            </a:pPr>
            <a:r>
              <a:rPr lang="en-US" sz="1400" dirty="0">
                <a:latin typeface="+mj-lt"/>
              </a:rPr>
              <a:t>Plan for year three</a:t>
            </a:r>
          </a:p>
          <a:p>
            <a:pPr marL="114300" indent="-114300" defTabSz="435349">
              <a:defRPr/>
            </a:pPr>
            <a:endParaRPr lang="en-US" sz="1400" dirty="0">
              <a:latin typeface="+mj-lt"/>
            </a:endParaRPr>
          </a:p>
          <a:p>
            <a:pPr marL="183166" indent="-183166" defTabSz="435349">
              <a:buFont typeface="Arial"/>
              <a:buChar char="•"/>
              <a:defRPr/>
            </a:pPr>
            <a:endParaRPr lang="en-US" sz="1400" dirty="0">
              <a:latin typeface="+mj-lt"/>
            </a:endParaRPr>
          </a:p>
        </p:txBody>
      </p:sp>
      <p:sp>
        <p:nvSpPr>
          <p:cNvPr id="86" name="Rectangle 85"/>
          <p:cNvSpPr/>
          <p:nvPr/>
        </p:nvSpPr>
        <p:spPr>
          <a:xfrm>
            <a:off x="8840302" y="3144895"/>
            <a:ext cx="3211790" cy="1350714"/>
          </a:xfrm>
          <a:prstGeom prst="rect">
            <a:avLst/>
          </a:prstGeom>
          <a:noFill/>
          <a:ln>
            <a:noFill/>
          </a:ln>
          <a:effectLst/>
        </p:spPr>
        <p:txBody>
          <a:bodyPr wrap="square" lIns="87069" tIns="43535" rIns="87069" bIns="43535">
            <a:noAutofit/>
          </a:bodyPr>
          <a:lstStyle/>
          <a:p>
            <a:pPr defTabSz="609488">
              <a:defRPr/>
            </a:pPr>
            <a:r>
              <a:rPr lang="en-US" sz="1400" b="1" dirty="0">
                <a:latin typeface="Arial" charset="0"/>
                <a:ea typeface="Arial" charset="0"/>
                <a:cs typeface="Arial" charset="0"/>
              </a:rPr>
              <a:t>Summer Planning</a:t>
            </a:r>
            <a:endParaRPr lang="en-US" sz="1400" dirty="0">
              <a:latin typeface="Arial" charset="0"/>
              <a:ea typeface="Arial" charset="0"/>
              <a:cs typeface="Arial" charset="0"/>
            </a:endParaRPr>
          </a:p>
          <a:p>
            <a:pPr marL="255588" indent="-247650" defTabSz="609488">
              <a:buFont typeface="Arial"/>
              <a:buChar char="•"/>
              <a:defRPr/>
            </a:pPr>
            <a:r>
              <a:rPr lang="en-US" sz="1400" dirty="0">
                <a:latin typeface="Arial" charset="0"/>
                <a:ea typeface="Arial" charset="0"/>
                <a:cs typeface="Arial" charset="0"/>
              </a:rPr>
              <a:t>Recruit volunteers &amp; new community partners</a:t>
            </a:r>
          </a:p>
          <a:p>
            <a:pPr marL="255588" indent="-255588" defTabSz="609488">
              <a:buFont typeface="Arial"/>
              <a:buChar char="•"/>
              <a:defRPr/>
            </a:pPr>
            <a:r>
              <a:rPr lang="en-US" sz="1400" dirty="0">
                <a:latin typeface="Arial" charset="0"/>
                <a:ea typeface="Arial" charset="0"/>
                <a:cs typeface="Arial" charset="0"/>
              </a:rPr>
              <a:t>Plan for following program year</a:t>
            </a:r>
          </a:p>
          <a:p>
            <a:pPr marL="256432" indent="-256432" defTabSz="609488">
              <a:buFont typeface="Arial"/>
              <a:buChar char="•"/>
              <a:defRPr/>
            </a:pPr>
            <a:r>
              <a:rPr lang="en-US" sz="1400" dirty="0">
                <a:latin typeface="Arial" charset="0"/>
                <a:ea typeface="Arial" charset="0"/>
                <a:cs typeface="Arial" charset="0"/>
              </a:rPr>
              <a:t>Plan for sustainability </a:t>
            </a:r>
          </a:p>
          <a:p>
            <a:pPr marL="256432" indent="-256432" defTabSz="609488">
              <a:buFont typeface="Arial"/>
              <a:buChar char="•"/>
              <a:defRPr/>
            </a:pPr>
            <a:r>
              <a:rPr lang="en-US" sz="1400" dirty="0">
                <a:latin typeface="Arial" charset="0"/>
                <a:ea typeface="Arial" charset="0"/>
                <a:cs typeface="Arial" charset="0"/>
              </a:rPr>
              <a:t>Plan &amp; Build on Juntos mentorship</a:t>
            </a:r>
          </a:p>
          <a:p>
            <a:pPr marL="256432" indent="-256432" defTabSz="609488">
              <a:buFont typeface="Arial"/>
              <a:buChar char="•"/>
              <a:defRPr/>
            </a:pPr>
            <a:r>
              <a:rPr lang="en-US" sz="1400" dirty="0">
                <a:latin typeface="Arial" charset="0"/>
                <a:ea typeface="Arial" charset="0"/>
                <a:cs typeface="Arial" charset="0"/>
              </a:rPr>
              <a:t>Mentor Volunteer Training</a:t>
            </a:r>
          </a:p>
        </p:txBody>
      </p:sp>
      <p:sp>
        <p:nvSpPr>
          <p:cNvPr id="87" name="Rectangle 86"/>
          <p:cNvSpPr/>
          <p:nvPr/>
        </p:nvSpPr>
        <p:spPr>
          <a:xfrm>
            <a:off x="3496815" y="2065309"/>
            <a:ext cx="2481987" cy="1258693"/>
          </a:xfrm>
          <a:prstGeom prst="rect">
            <a:avLst/>
          </a:prstGeom>
          <a:noFill/>
          <a:ln>
            <a:noFill/>
          </a:ln>
          <a:effectLst/>
        </p:spPr>
        <p:txBody>
          <a:bodyPr wrap="square" lIns="87069" tIns="43535" rIns="87069" bIns="43535">
            <a:noAutofit/>
          </a:bodyPr>
          <a:lstStyle/>
          <a:p>
            <a:pPr defTabSz="609488">
              <a:defRPr/>
            </a:pPr>
            <a:r>
              <a:rPr lang="en-US" sz="1400" b="1" dirty="0">
                <a:latin typeface="+mj-lt"/>
              </a:rPr>
              <a:t>Start with </a:t>
            </a:r>
            <a:r>
              <a:rPr lang="en-US" sz="1400" dirty="0">
                <a:latin typeface="+mj-lt"/>
              </a:rPr>
              <a:t>a mentor/mentee matching special event</a:t>
            </a:r>
          </a:p>
        </p:txBody>
      </p:sp>
      <p:sp>
        <p:nvSpPr>
          <p:cNvPr id="94" name="Rectangle 93"/>
          <p:cNvSpPr/>
          <p:nvPr/>
        </p:nvSpPr>
        <p:spPr>
          <a:xfrm>
            <a:off x="8819010" y="2953073"/>
            <a:ext cx="247346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5" name="TextBox 4"/>
          <p:cNvSpPr txBox="1"/>
          <p:nvPr/>
        </p:nvSpPr>
        <p:spPr>
          <a:xfrm>
            <a:off x="838199" y="1024207"/>
            <a:ext cx="10016905" cy="646331"/>
          </a:xfrm>
          <a:prstGeom prst="rect">
            <a:avLst/>
          </a:prstGeom>
          <a:noFill/>
        </p:spPr>
        <p:txBody>
          <a:bodyPr wrap="square" rtlCol="0">
            <a:spAutoFit/>
          </a:bodyPr>
          <a:lstStyle/>
          <a:p>
            <a:r>
              <a:rPr lang="en-US" b="1" dirty="0">
                <a:latin typeface="Arial" charset="0"/>
                <a:ea typeface="Arial" charset="0"/>
                <a:cs typeface="Arial" charset="0"/>
              </a:rPr>
              <a:t>This Timeline reflects first year of program implementation with 8</a:t>
            </a:r>
            <a:r>
              <a:rPr lang="en-US" b="1" baseline="30000" dirty="0">
                <a:latin typeface="Arial" charset="0"/>
                <a:ea typeface="Arial" charset="0"/>
                <a:cs typeface="Arial" charset="0"/>
              </a:rPr>
              <a:t>th</a:t>
            </a:r>
            <a:r>
              <a:rPr lang="en-US" b="1" dirty="0">
                <a:latin typeface="Arial" charset="0"/>
                <a:ea typeface="Arial" charset="0"/>
                <a:cs typeface="Arial" charset="0"/>
              </a:rPr>
              <a:t> – 12 </a:t>
            </a:r>
            <a:r>
              <a:rPr lang="en-US" b="1" dirty="0" smtClean="0">
                <a:latin typeface="Arial" charset="0"/>
                <a:ea typeface="Arial" charset="0"/>
                <a:cs typeface="Arial" charset="0"/>
              </a:rPr>
              <a:t>grade youth </a:t>
            </a:r>
            <a:endParaRPr lang="en-US" b="1" dirty="0">
              <a:latin typeface="Arial" charset="0"/>
              <a:ea typeface="Arial" charset="0"/>
              <a:cs typeface="Arial" charset="0"/>
            </a:endParaRPr>
          </a:p>
          <a:p>
            <a:endParaRPr lang="en-US" dirty="0">
              <a:latin typeface="+mj-lt"/>
            </a:endParaRPr>
          </a:p>
        </p:txBody>
      </p:sp>
      <p:sp>
        <p:nvSpPr>
          <p:cNvPr id="20" name="Rectangle 19"/>
          <p:cNvSpPr/>
          <p:nvPr/>
        </p:nvSpPr>
        <p:spPr>
          <a:xfrm>
            <a:off x="3475523" y="2749508"/>
            <a:ext cx="247346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1" name="Rectangle 20"/>
          <p:cNvSpPr/>
          <p:nvPr/>
        </p:nvSpPr>
        <p:spPr>
          <a:xfrm>
            <a:off x="3475523" y="2895193"/>
            <a:ext cx="2481987" cy="1258693"/>
          </a:xfrm>
          <a:prstGeom prst="rect">
            <a:avLst/>
          </a:prstGeom>
          <a:noFill/>
          <a:ln>
            <a:noFill/>
          </a:ln>
          <a:effectLst/>
        </p:spPr>
        <p:txBody>
          <a:bodyPr wrap="square" lIns="87069" tIns="43535" rIns="87069" bIns="43535">
            <a:noAutofit/>
          </a:bodyPr>
          <a:lstStyle/>
          <a:p>
            <a:pPr defTabSz="609488">
              <a:defRPr/>
            </a:pPr>
            <a:r>
              <a:rPr lang="en-US" sz="1400" b="1" dirty="0" smtClean="0">
                <a:latin typeface="+mj-lt"/>
              </a:rPr>
              <a:t>Mentoring</a:t>
            </a:r>
            <a:r>
              <a:rPr lang="en-US" sz="1400" dirty="0" smtClean="0">
                <a:latin typeface="+mj-lt"/>
              </a:rPr>
              <a:t> starts </a:t>
            </a:r>
            <a:r>
              <a:rPr lang="en-US" sz="1400" dirty="0">
                <a:latin typeface="+mj-lt"/>
              </a:rPr>
              <a:t>in October or after Family </a:t>
            </a:r>
            <a:r>
              <a:rPr lang="en-US" sz="1400" dirty="0" smtClean="0">
                <a:latin typeface="+mj-lt"/>
              </a:rPr>
              <a:t>Workshop </a:t>
            </a:r>
            <a:r>
              <a:rPr lang="en-US" sz="1400" dirty="0">
                <a:latin typeface="+mj-lt"/>
              </a:rPr>
              <a:t>S</a:t>
            </a:r>
            <a:r>
              <a:rPr lang="en-US" sz="1400" dirty="0" smtClean="0">
                <a:latin typeface="+mj-lt"/>
              </a:rPr>
              <a:t>eries</a:t>
            </a:r>
            <a:endParaRPr lang="en-US" sz="1400" dirty="0">
              <a:latin typeface="+mj-lt"/>
            </a:endParaRPr>
          </a:p>
          <a:p>
            <a:pPr defTabSz="609488">
              <a:defRPr/>
            </a:pPr>
            <a:endParaRPr lang="en-US" sz="1400" dirty="0" smtClean="0">
              <a:latin typeface="+mj-lt"/>
            </a:endParaRPr>
          </a:p>
          <a:p>
            <a:pPr defTabSz="609488">
              <a:defRPr/>
            </a:pPr>
            <a:r>
              <a:rPr lang="en-US" sz="1400" dirty="0" smtClean="0">
                <a:latin typeface="+mj-lt"/>
              </a:rPr>
              <a:t>Mentoring interactions at least twice a month </a:t>
            </a:r>
            <a:r>
              <a:rPr lang="en-US" sz="1400" dirty="0">
                <a:latin typeface="+mj-lt"/>
              </a:rPr>
              <a:t>(clubs, school or program events</a:t>
            </a:r>
            <a:r>
              <a:rPr lang="en-US" sz="1400" dirty="0" smtClean="0">
                <a:latin typeface="+mj-lt"/>
              </a:rPr>
              <a:t>/ field </a:t>
            </a:r>
            <a:r>
              <a:rPr lang="en-US" sz="1400" dirty="0">
                <a:latin typeface="+mj-lt"/>
              </a:rPr>
              <a:t>trips, or other times discussed with parents) </a:t>
            </a:r>
          </a:p>
        </p:txBody>
      </p:sp>
      <p:sp>
        <p:nvSpPr>
          <p:cNvPr id="22" name="Rectangle 21"/>
          <p:cNvSpPr/>
          <p:nvPr/>
        </p:nvSpPr>
        <p:spPr>
          <a:xfrm>
            <a:off x="8840302" y="5008115"/>
            <a:ext cx="2481987" cy="1258693"/>
          </a:xfrm>
          <a:prstGeom prst="rect">
            <a:avLst/>
          </a:prstGeom>
          <a:noFill/>
          <a:ln>
            <a:noFill/>
          </a:ln>
          <a:effectLst/>
        </p:spPr>
        <p:txBody>
          <a:bodyPr wrap="square" lIns="87069" tIns="43535" rIns="87069" bIns="43535">
            <a:noAutofit/>
          </a:bodyPr>
          <a:lstStyle/>
          <a:p>
            <a:pPr defTabSz="609488">
              <a:defRPr/>
            </a:pPr>
            <a:r>
              <a:rPr lang="en-US" sz="1600" b="1" dirty="0">
                <a:latin typeface="+mj-lt"/>
              </a:rPr>
              <a:t>May</a:t>
            </a:r>
            <a:r>
              <a:rPr lang="en-US" sz="1600" dirty="0">
                <a:latin typeface="+mj-lt"/>
              </a:rPr>
              <a:t>: </a:t>
            </a:r>
            <a:r>
              <a:rPr lang="en-US" sz="1400" dirty="0">
                <a:latin typeface="+mj-lt"/>
              </a:rPr>
              <a:t>Have a mentor</a:t>
            </a:r>
            <a:r>
              <a:rPr lang="en-US" sz="1400" dirty="0" smtClean="0">
                <a:latin typeface="+mj-lt"/>
              </a:rPr>
              <a:t>/ mentee </a:t>
            </a:r>
            <a:r>
              <a:rPr lang="en-US" sz="1400" dirty="0">
                <a:latin typeface="+mj-lt"/>
              </a:rPr>
              <a:t>matching activity </a:t>
            </a:r>
            <a:r>
              <a:rPr lang="en-US" sz="1400" dirty="0" smtClean="0">
                <a:latin typeface="+mj-lt"/>
              </a:rPr>
              <a:t>(optional</a:t>
            </a:r>
            <a:r>
              <a:rPr lang="en-US" sz="1400" dirty="0">
                <a:latin typeface="+mj-lt"/>
              </a:rPr>
              <a:t>)</a:t>
            </a:r>
          </a:p>
        </p:txBody>
      </p:sp>
      <p:sp>
        <p:nvSpPr>
          <p:cNvPr id="23" name="Rectangle 22"/>
          <p:cNvSpPr/>
          <p:nvPr/>
        </p:nvSpPr>
        <p:spPr>
          <a:xfrm>
            <a:off x="8900699" y="4872992"/>
            <a:ext cx="247346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Tree>
    <p:extLst>
      <p:ext uri="{BB962C8B-B14F-4D97-AF65-F5344CB8AC3E}">
        <p14:creationId xmlns:p14="http://schemas.microsoft.com/office/powerpoint/2010/main" val="199073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70799"/>
            <a:ext cx="10515600" cy="4169350"/>
          </a:xfrm>
        </p:spPr>
        <p:txBody>
          <a:bodyPr>
            <a:normAutofit/>
          </a:bodyPr>
          <a:lstStyle/>
          <a:p>
            <a:r>
              <a:rPr lang="en-US" sz="3200" dirty="0"/>
              <a:t>Success Coaching in </a:t>
            </a:r>
            <a:r>
              <a:rPr lang="en-US" sz="3200" dirty="0" smtClean="0"/>
              <a:t>8</a:t>
            </a:r>
            <a:r>
              <a:rPr lang="en-US" sz="3200" baseline="30000" dirty="0" smtClean="0"/>
              <a:t>th</a:t>
            </a:r>
            <a:r>
              <a:rPr lang="en-US" sz="3200" dirty="0" smtClean="0"/>
              <a:t> and 9</a:t>
            </a:r>
            <a:r>
              <a:rPr lang="en-US" sz="3200" baseline="30000" dirty="0" smtClean="0"/>
              <a:t>th</a:t>
            </a:r>
            <a:r>
              <a:rPr lang="en-US" sz="3200" dirty="0" smtClean="0"/>
              <a:t> </a:t>
            </a:r>
            <a:r>
              <a:rPr lang="en-US" sz="3200" dirty="0"/>
              <a:t>grade</a:t>
            </a:r>
          </a:p>
          <a:p>
            <a:r>
              <a:rPr lang="en-US" sz="3200" dirty="0"/>
              <a:t>Success Coaching 10</a:t>
            </a:r>
            <a:r>
              <a:rPr lang="en-US" sz="3200" baseline="30000" dirty="0" smtClean="0"/>
              <a:t>th</a:t>
            </a:r>
            <a:r>
              <a:rPr lang="en-US" sz="3200" dirty="0" smtClean="0"/>
              <a:t> </a:t>
            </a:r>
            <a:r>
              <a:rPr lang="en-US" sz="3200" dirty="0"/>
              <a:t>graders with GPA 2.5 or below</a:t>
            </a:r>
          </a:p>
          <a:p>
            <a:r>
              <a:rPr lang="en-US" sz="3200" dirty="0">
                <a:solidFill>
                  <a:srgbClr val="000000"/>
                </a:solidFill>
              </a:rPr>
              <a:t>10</a:t>
            </a:r>
            <a:r>
              <a:rPr lang="en-US" sz="3200" baseline="30000" dirty="0">
                <a:solidFill>
                  <a:srgbClr val="000000"/>
                </a:solidFill>
              </a:rPr>
              <a:t>th, </a:t>
            </a:r>
            <a:r>
              <a:rPr lang="en-US" sz="3200" dirty="0">
                <a:solidFill>
                  <a:srgbClr val="000000"/>
                </a:solidFill>
              </a:rPr>
              <a:t> </a:t>
            </a:r>
            <a:r>
              <a:rPr lang="en-US" sz="3200" dirty="0"/>
              <a:t>11</a:t>
            </a:r>
            <a:r>
              <a:rPr lang="en-US" sz="3200" baseline="30000" dirty="0"/>
              <a:t>th</a:t>
            </a:r>
            <a:r>
              <a:rPr lang="en-US" sz="3200" dirty="0"/>
              <a:t> and </a:t>
            </a:r>
            <a:r>
              <a:rPr lang="en-US" sz="3200" dirty="0" smtClean="0"/>
              <a:t>12</a:t>
            </a:r>
            <a:r>
              <a:rPr lang="en-US" sz="3200" baseline="30000" dirty="0" smtClean="0"/>
              <a:t>th</a:t>
            </a:r>
            <a:r>
              <a:rPr lang="en-US" sz="3200" dirty="0" smtClean="0"/>
              <a:t> graders </a:t>
            </a:r>
            <a:r>
              <a:rPr lang="en-US" sz="3200" dirty="0"/>
              <a:t>matched with mentors</a:t>
            </a:r>
          </a:p>
          <a:p>
            <a:endParaRPr lang="en-US" sz="1800"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27</a:t>
            </a:fld>
            <a:endParaRPr lang="en-US" sz="800" dirty="0">
              <a:solidFill>
                <a:schemeClr val="tx1">
                  <a:lumMod val="40000"/>
                  <a:lumOff val="60000"/>
                </a:schemeClr>
              </a:solidFill>
            </a:endParaRPr>
          </a:p>
        </p:txBody>
      </p:sp>
      <p:sp>
        <p:nvSpPr>
          <p:cNvPr id="5" name="Title 4"/>
          <p:cNvSpPr>
            <a:spLocks noGrp="1"/>
          </p:cNvSpPr>
          <p:nvPr>
            <p:ph type="title"/>
          </p:nvPr>
        </p:nvSpPr>
        <p:spPr>
          <a:xfrm>
            <a:off x="838200" y="287479"/>
            <a:ext cx="10515600" cy="972213"/>
          </a:xfrm>
        </p:spPr>
        <p:txBody>
          <a:bodyPr>
            <a:noAutofit/>
          </a:bodyPr>
          <a:lstStyle/>
          <a:p>
            <a:r>
              <a:rPr lang="en-US" sz="4000" dirty="0"/>
              <a:t>Preferred Success Coaching and </a:t>
            </a:r>
            <a:r>
              <a:rPr lang="en-US" sz="4000" dirty="0" smtClean="0"/>
              <a:t>Mentoring </a:t>
            </a:r>
            <a:r>
              <a:rPr lang="en-US" sz="4000" dirty="0"/>
              <a:t>Model </a:t>
            </a:r>
            <a:endParaRPr lang="en-US" sz="4000" b="0" dirty="0">
              <a:solidFill>
                <a:schemeClr val="tx2"/>
              </a:solidFill>
            </a:endParaRPr>
          </a:p>
        </p:txBody>
      </p:sp>
    </p:spTree>
    <p:extLst>
      <p:ext uri="{BB962C8B-B14F-4D97-AF65-F5344CB8AC3E}">
        <p14:creationId xmlns:p14="http://schemas.microsoft.com/office/powerpoint/2010/main" val="130890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8" name="Text Placeholder 7"/>
          <p:cNvSpPr>
            <a:spLocks noGrp="1"/>
          </p:cNvSpPr>
          <p:nvPr>
            <p:ph type="body" idx="1"/>
          </p:nvPr>
        </p:nvSpPr>
        <p:spPr/>
        <p:txBody>
          <a:bodyPr/>
          <a:lstStyle/>
          <a:p>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28</a:t>
            </a:fld>
            <a:endParaRPr lang="en-US" sz="800" dirty="0">
              <a:solidFill>
                <a:schemeClr val="tx1">
                  <a:lumMod val="40000"/>
                  <a:lumOff val="60000"/>
                </a:schemeClr>
              </a:solidFill>
            </a:endParaRPr>
          </a:p>
        </p:txBody>
      </p:sp>
      <p:sp>
        <p:nvSpPr>
          <p:cNvPr id="7" name="Title 1"/>
          <p:cNvSpPr txBox="1">
            <a:spLocks/>
          </p:cNvSpPr>
          <p:nvPr/>
        </p:nvSpPr>
        <p:spPr>
          <a:xfrm>
            <a:off x="0" y="1146257"/>
            <a:ext cx="6222380" cy="2350515"/>
          </a:xfrm>
          <a:prstGeom prst="rect">
            <a:avLst/>
          </a:prstGeom>
        </p:spPr>
        <p:txBody>
          <a:bodyPr vert="horz" lIns="91440" tIns="45720" rIns="91440" bIns="45720" rtlCol="0" anchor="b">
            <a:noAutofit/>
          </a:bodyPr>
          <a:lstStyle>
            <a:lvl1pPr algn="l" defTabSz="914377" rtl="0" eaLnBrk="1" latinLnBrk="0" hangingPunct="1">
              <a:lnSpc>
                <a:spcPct val="90000"/>
              </a:lnSpc>
              <a:spcBef>
                <a:spcPct val="0"/>
              </a:spcBef>
              <a:buNone/>
              <a:defRPr sz="5400" b="1" kern="1200">
                <a:solidFill>
                  <a:schemeClr val="bg1"/>
                </a:solidFill>
                <a:latin typeface="+mj-lt"/>
                <a:ea typeface="+mj-ea"/>
                <a:cs typeface="+mj-cs"/>
              </a:defRPr>
            </a:lvl1pPr>
          </a:lstStyle>
          <a:p>
            <a:pPr algn="ctr">
              <a:lnSpc>
                <a:spcPct val="100000"/>
              </a:lnSpc>
            </a:pPr>
            <a:r>
              <a:rPr lang="en-US" sz="4400" dirty="0">
                <a:ea typeface="Coolvetica"/>
                <a:cs typeface="Coolvetica"/>
              </a:rPr>
              <a:t>Cost for </a:t>
            </a:r>
            <a:br>
              <a:rPr lang="en-US" sz="4400" dirty="0">
                <a:ea typeface="Coolvetica"/>
                <a:cs typeface="Coolvetica"/>
              </a:rPr>
            </a:br>
            <a:r>
              <a:rPr lang="en-US" sz="4400" dirty="0">
                <a:ea typeface="Coolvetica"/>
                <a:cs typeface="Coolvetica"/>
              </a:rPr>
              <a:t>Success Coaching and Mentoring</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22379" y="4063"/>
            <a:ext cx="5990431" cy="5722179"/>
          </a:xfrm>
          <a:prstGeom prst="rect">
            <a:avLst/>
          </a:prstGeom>
        </p:spPr>
      </p:pic>
    </p:spTree>
    <p:extLst>
      <p:ext uri="{BB962C8B-B14F-4D97-AF65-F5344CB8AC3E}">
        <p14:creationId xmlns:p14="http://schemas.microsoft.com/office/powerpoint/2010/main" val="178441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29</a:t>
            </a:fld>
            <a:endParaRPr lang="en-US" sz="800" dirty="0">
              <a:solidFill>
                <a:schemeClr val="tx1">
                  <a:lumMod val="40000"/>
                  <a:lumOff val="60000"/>
                </a:schemeClr>
              </a:solidFill>
            </a:endParaRPr>
          </a:p>
        </p:txBody>
      </p:sp>
      <p:sp>
        <p:nvSpPr>
          <p:cNvPr id="5" name="Title 4"/>
          <p:cNvSpPr>
            <a:spLocks noGrp="1"/>
          </p:cNvSpPr>
          <p:nvPr>
            <p:ph type="title"/>
          </p:nvPr>
        </p:nvSpPr>
        <p:spPr/>
        <p:txBody>
          <a:bodyPr>
            <a:noAutofit/>
          </a:bodyPr>
          <a:lstStyle/>
          <a:p>
            <a:pPr>
              <a:lnSpc>
                <a:spcPct val="80000"/>
              </a:lnSpc>
            </a:pPr>
            <a:r>
              <a:rPr lang="en-US" sz="4000" dirty="0">
                <a:solidFill>
                  <a:srgbClr val="2B8A53"/>
                </a:solidFill>
                <a:latin typeface="Arial" charset="0"/>
                <a:ea typeface="Arial" charset="0"/>
                <a:cs typeface="Arial" charset="0"/>
              </a:rPr>
              <a:t>When Additional Funds are Available</a:t>
            </a:r>
          </a:p>
        </p:txBody>
      </p:sp>
      <p:graphicFrame>
        <p:nvGraphicFramePr>
          <p:cNvPr id="6" name="Table 5"/>
          <p:cNvGraphicFramePr>
            <a:graphicFrameLocks noGrp="1"/>
          </p:cNvGraphicFramePr>
          <p:nvPr>
            <p:extLst>
              <p:ext uri="{D42A27DB-BD31-4B8C-83A1-F6EECF244321}">
                <p14:modId xmlns:p14="http://schemas.microsoft.com/office/powerpoint/2010/main" val="4193692374"/>
              </p:ext>
            </p:extLst>
          </p:nvPr>
        </p:nvGraphicFramePr>
        <p:xfrm>
          <a:off x="1065242" y="1635704"/>
          <a:ext cx="10065708" cy="4452240"/>
        </p:xfrm>
        <a:graphic>
          <a:graphicData uri="http://schemas.openxmlformats.org/drawingml/2006/table">
            <a:tbl>
              <a:tblPr firstRow="1" bandRow="1">
                <a:tableStyleId>{5940675A-B579-460E-94D1-54222C63F5DA}</a:tableStyleId>
              </a:tblPr>
              <a:tblGrid>
                <a:gridCol w="5032854">
                  <a:extLst>
                    <a:ext uri="{9D8B030D-6E8A-4147-A177-3AD203B41FA5}">
                      <a16:colId xmlns:a16="http://schemas.microsoft.com/office/drawing/2014/main" xmlns="" val="20001"/>
                    </a:ext>
                  </a:extLst>
                </a:gridCol>
                <a:gridCol w="5032854"/>
              </a:tblGrid>
              <a:tr h="919320">
                <a:tc>
                  <a:txBody>
                    <a:bodyPr/>
                    <a:lstStyle/>
                    <a:p>
                      <a:pPr marL="0" indent="0" algn="ctr">
                        <a:lnSpc>
                          <a:spcPct val="80000"/>
                        </a:lnSpc>
                      </a:pPr>
                      <a:r>
                        <a:rPr lang="en-US" sz="3500" b="1" dirty="0" smtClean="0">
                          <a:solidFill>
                            <a:srgbClr val="2A8B53"/>
                          </a:solidFill>
                          <a:effectLst/>
                          <a:latin typeface="+mj-lt"/>
                          <a:cs typeface="Coolvetica"/>
                        </a:rPr>
                        <a:t>Success Coaching                            </a:t>
                      </a:r>
                      <a:r>
                        <a:rPr lang="en-US" sz="3000" b="1" dirty="0" smtClean="0">
                          <a:solidFill>
                            <a:srgbClr val="2A8B53"/>
                          </a:solidFill>
                          <a:effectLst/>
                          <a:latin typeface="+mj-lt"/>
                          <a:cs typeface="Coolvetica"/>
                        </a:rPr>
                        <a:t>8</a:t>
                      </a:r>
                      <a:r>
                        <a:rPr lang="en-US" sz="3000" b="1" baseline="30000" dirty="0" smtClean="0">
                          <a:solidFill>
                            <a:srgbClr val="2A8B53"/>
                          </a:solidFill>
                          <a:effectLst/>
                          <a:latin typeface="+mj-lt"/>
                          <a:cs typeface="Coolvetica"/>
                        </a:rPr>
                        <a:t>th</a:t>
                      </a:r>
                      <a:r>
                        <a:rPr lang="en-US" sz="3000" b="1" dirty="0" smtClean="0">
                          <a:solidFill>
                            <a:srgbClr val="2A8B53"/>
                          </a:solidFill>
                          <a:effectLst/>
                          <a:latin typeface="+mj-lt"/>
                          <a:cs typeface="Coolvetica"/>
                        </a:rPr>
                        <a:t> &amp; 9</a:t>
                      </a:r>
                      <a:r>
                        <a:rPr lang="en-US" sz="3000" b="1" baseline="30000" dirty="0" smtClean="0">
                          <a:solidFill>
                            <a:srgbClr val="2A8B53"/>
                          </a:solidFill>
                          <a:effectLst/>
                          <a:latin typeface="+mj-lt"/>
                          <a:cs typeface="Coolvetica"/>
                        </a:rPr>
                        <a:t>th</a:t>
                      </a:r>
                      <a:r>
                        <a:rPr lang="en-US" sz="3000" b="1" dirty="0" smtClean="0">
                          <a:solidFill>
                            <a:srgbClr val="2A8B53"/>
                          </a:solidFill>
                          <a:effectLst/>
                          <a:latin typeface="+mj-lt"/>
                          <a:cs typeface="Coolvetica"/>
                        </a:rPr>
                        <a:t> Graders</a:t>
                      </a:r>
                      <a:endParaRPr lang="en-US" sz="3500" b="1" dirty="0">
                        <a:solidFill>
                          <a:srgbClr val="2A8B53"/>
                        </a:solidFill>
                        <a:effectLst/>
                        <a:latin typeface="+mj-lt"/>
                        <a:cs typeface="Coolvetica"/>
                      </a:endParaRPr>
                    </a:p>
                  </a:txBody>
                  <a:tcPr marL="131402" marR="131402" marT="65701" marB="657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lnSpc>
                          <a:spcPct val="80000"/>
                        </a:lnSpc>
                      </a:pPr>
                      <a:r>
                        <a:rPr lang="en-US" sz="3500" b="1" dirty="0" smtClean="0">
                          <a:solidFill>
                            <a:srgbClr val="008000"/>
                          </a:solidFill>
                          <a:effectLst/>
                          <a:latin typeface="+mj-lt"/>
                          <a:cs typeface="Coolvetica"/>
                        </a:rPr>
                        <a:t>Mentoring</a:t>
                      </a:r>
                      <a:r>
                        <a:rPr lang="en-US" sz="3500" b="1" baseline="0" dirty="0" smtClean="0">
                          <a:solidFill>
                            <a:srgbClr val="008000"/>
                          </a:solidFill>
                          <a:effectLst/>
                          <a:latin typeface="+mj-lt"/>
                          <a:cs typeface="Coolvetica"/>
                        </a:rPr>
                        <a:t> </a:t>
                      </a:r>
                    </a:p>
                    <a:p>
                      <a:pPr marL="0" indent="0" algn="ctr">
                        <a:lnSpc>
                          <a:spcPct val="80000"/>
                        </a:lnSpc>
                      </a:pPr>
                      <a:r>
                        <a:rPr lang="en-US" sz="3000" b="1" dirty="0" smtClean="0">
                          <a:solidFill>
                            <a:srgbClr val="008000"/>
                          </a:solidFill>
                          <a:effectLst/>
                          <a:latin typeface="+mj-lt"/>
                          <a:cs typeface="Coolvetica"/>
                        </a:rPr>
                        <a:t>10</a:t>
                      </a:r>
                      <a:r>
                        <a:rPr lang="en-US" sz="3000" b="1" baseline="30000" dirty="0" smtClean="0">
                          <a:solidFill>
                            <a:srgbClr val="008000"/>
                          </a:solidFill>
                          <a:effectLst/>
                          <a:latin typeface="+mj-lt"/>
                          <a:cs typeface="Coolvetica"/>
                        </a:rPr>
                        <a:t>th</a:t>
                      </a:r>
                      <a:r>
                        <a:rPr lang="en-US" sz="3000" b="1" baseline="0" dirty="0" smtClean="0">
                          <a:solidFill>
                            <a:srgbClr val="008000"/>
                          </a:solidFill>
                          <a:effectLst/>
                          <a:latin typeface="+mj-lt"/>
                          <a:cs typeface="Coolvetica"/>
                        </a:rPr>
                        <a:t> - 12</a:t>
                      </a:r>
                      <a:r>
                        <a:rPr lang="en-US" sz="3000" b="1" dirty="0" smtClean="0">
                          <a:solidFill>
                            <a:srgbClr val="008000"/>
                          </a:solidFill>
                          <a:effectLst/>
                          <a:latin typeface="+mj-lt"/>
                          <a:cs typeface="Coolvetica"/>
                        </a:rPr>
                        <a:t>th Graders</a:t>
                      </a:r>
                      <a:endParaRPr lang="en-US" sz="3500" b="1" dirty="0" smtClean="0">
                        <a:solidFill>
                          <a:srgbClr val="008000"/>
                        </a:solidFill>
                        <a:effectLst/>
                        <a:latin typeface="+mj-lt"/>
                        <a:cs typeface="Coolvetica"/>
                      </a:endParaRPr>
                    </a:p>
                  </a:txBody>
                  <a:tcPr marL="131402" marR="131402" marT="65701" marB="657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0"/>
                  </a:ext>
                </a:extLst>
              </a:tr>
              <a:tr h="1222366">
                <a:tc>
                  <a:txBody>
                    <a:bodyPr/>
                    <a:lstStyle/>
                    <a:p>
                      <a:pPr marL="0" marR="0" indent="0" algn="ctr" defTabSz="326532" rtl="0" eaLnBrk="1" fontAlgn="auto" latinLnBrk="0" hangingPunct="1">
                        <a:lnSpc>
                          <a:spcPct val="80000"/>
                        </a:lnSpc>
                        <a:spcBef>
                          <a:spcPts val="500"/>
                        </a:spcBef>
                        <a:spcAft>
                          <a:spcPts val="0"/>
                        </a:spcAft>
                        <a:buClrTx/>
                        <a:buSzTx/>
                        <a:buFontTx/>
                        <a:buNone/>
                        <a:tabLst/>
                        <a:defRPr/>
                      </a:pPr>
                      <a:r>
                        <a:rPr lang="en-US" sz="1800" dirty="0" smtClean="0">
                          <a:solidFill>
                            <a:schemeClr val="tx1"/>
                          </a:solidFill>
                          <a:effectLst/>
                          <a:latin typeface="+mj-lt"/>
                          <a:cs typeface="Coolvetica"/>
                        </a:rPr>
                        <a:t>Bilingual Site</a:t>
                      </a:r>
                      <a:r>
                        <a:rPr lang="en-US" sz="1800" baseline="0" dirty="0" smtClean="0">
                          <a:solidFill>
                            <a:schemeClr val="tx1"/>
                          </a:solidFill>
                          <a:effectLst/>
                          <a:latin typeface="+mj-lt"/>
                          <a:cs typeface="Coolvetica"/>
                        </a:rPr>
                        <a:t> Coordinator who Success Coaches each youth</a:t>
                      </a:r>
                      <a:endParaRPr lang="en-US" sz="1800" dirty="0">
                        <a:solidFill>
                          <a:schemeClr val="tx1"/>
                        </a:solidFill>
                        <a:effectLst/>
                        <a:latin typeface="+mj-lt"/>
                        <a:cs typeface="Coolvetica"/>
                      </a:endParaRPr>
                    </a:p>
                  </a:txBody>
                  <a:tcPr marL="131402" marR="131402" marT="65701" marB="657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326532" rtl="0" eaLnBrk="1" fontAlgn="auto" latinLnBrk="0" hangingPunct="1">
                        <a:lnSpc>
                          <a:spcPct val="80000"/>
                        </a:lnSpc>
                        <a:spcBef>
                          <a:spcPts val="500"/>
                        </a:spcBef>
                        <a:spcAft>
                          <a:spcPts val="0"/>
                        </a:spcAft>
                        <a:buClrTx/>
                        <a:buSzTx/>
                        <a:buFontTx/>
                        <a:buNone/>
                        <a:tabLst/>
                        <a:defRPr/>
                      </a:pPr>
                      <a:r>
                        <a:rPr lang="en-US" sz="1800" dirty="0" smtClean="0">
                          <a:solidFill>
                            <a:schemeClr val="tx1"/>
                          </a:solidFill>
                          <a:effectLst/>
                          <a:latin typeface="+mj-lt"/>
                          <a:cs typeface="Coolvetica"/>
                        </a:rPr>
                        <a:t>Bilingual Site</a:t>
                      </a:r>
                      <a:r>
                        <a:rPr lang="en-US" sz="1800" baseline="0" dirty="0" smtClean="0">
                          <a:solidFill>
                            <a:schemeClr val="tx1"/>
                          </a:solidFill>
                          <a:effectLst/>
                          <a:latin typeface="+mj-lt"/>
                          <a:cs typeface="Coolvetica"/>
                        </a:rPr>
                        <a:t> Coordinator who oversees and trains mentors to work with participating youth as they enter the 10</a:t>
                      </a:r>
                      <a:r>
                        <a:rPr lang="en-US" sz="1800" baseline="30000" dirty="0" smtClean="0">
                          <a:solidFill>
                            <a:schemeClr val="tx1"/>
                          </a:solidFill>
                          <a:effectLst/>
                          <a:latin typeface="+mj-lt"/>
                          <a:cs typeface="Coolvetica"/>
                        </a:rPr>
                        <a:t>th</a:t>
                      </a:r>
                      <a:r>
                        <a:rPr lang="en-US" sz="1800" baseline="0" dirty="0" smtClean="0">
                          <a:solidFill>
                            <a:schemeClr val="tx1"/>
                          </a:solidFill>
                          <a:effectLst/>
                          <a:latin typeface="+mj-lt"/>
                          <a:cs typeface="Coolvetica"/>
                        </a:rPr>
                        <a:t> grade</a:t>
                      </a:r>
                      <a:endParaRPr lang="en-US" sz="1800" dirty="0">
                        <a:solidFill>
                          <a:schemeClr val="tx1"/>
                        </a:solidFill>
                        <a:effectLst/>
                        <a:latin typeface="+mj-lt"/>
                        <a:cs typeface="Coolvetica"/>
                      </a:endParaRPr>
                    </a:p>
                  </a:txBody>
                  <a:tcPr marL="131402" marR="131402" marT="65701" marB="657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1"/>
                  </a:ext>
                </a:extLst>
              </a:tr>
              <a:tr h="867377">
                <a:tc>
                  <a:txBody>
                    <a:bodyPr/>
                    <a:lstStyle/>
                    <a:p>
                      <a:pPr algn="ctr">
                        <a:lnSpc>
                          <a:spcPct val="80000"/>
                        </a:lnSpc>
                      </a:pPr>
                      <a:r>
                        <a:rPr lang="en-US" sz="1800" baseline="0" dirty="0" smtClean="0">
                          <a:solidFill>
                            <a:schemeClr val="tx1"/>
                          </a:solidFill>
                          <a:effectLst/>
                          <a:latin typeface="+mj-lt"/>
                          <a:cs typeface="Coolvetica"/>
                        </a:rPr>
                        <a:t>Professional training, ongoing support, &amp; TA</a:t>
                      </a:r>
                      <a:endParaRPr lang="en-US" sz="1800" dirty="0">
                        <a:solidFill>
                          <a:schemeClr val="tx1"/>
                        </a:solidFill>
                        <a:effectLst/>
                        <a:latin typeface="+mj-lt"/>
                        <a:cs typeface="Coolvetica"/>
                      </a:endParaRPr>
                    </a:p>
                  </a:txBody>
                  <a:tcPr marL="131402" marR="131402" marT="65701" marB="657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0000"/>
                        </a:lnSpc>
                      </a:pPr>
                      <a:r>
                        <a:rPr lang="en-US" sz="1800" baseline="0" dirty="0" smtClean="0">
                          <a:solidFill>
                            <a:schemeClr val="tx1"/>
                          </a:solidFill>
                          <a:effectLst/>
                          <a:latin typeface="+mj-lt"/>
                          <a:cs typeface="Coolvetica"/>
                        </a:rPr>
                        <a:t>Professional training, ongoing support, &amp; TA</a:t>
                      </a:r>
                      <a:endParaRPr lang="en-US" sz="1800" dirty="0">
                        <a:solidFill>
                          <a:schemeClr val="tx1"/>
                        </a:solidFill>
                        <a:effectLst/>
                        <a:latin typeface="+mj-lt"/>
                        <a:cs typeface="Coolvetica"/>
                      </a:endParaRPr>
                    </a:p>
                  </a:txBody>
                  <a:tcPr marL="131402" marR="131402" marT="65701" marB="657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2"/>
                  </a:ext>
                </a:extLst>
              </a:tr>
              <a:tr h="749031">
                <a:tc>
                  <a:txBody>
                    <a:bodyPr/>
                    <a:lstStyle/>
                    <a:p>
                      <a:pPr marL="0" marR="0" indent="0" algn="ctr" defTabSz="326532" rtl="0" eaLnBrk="1" fontAlgn="auto" latinLnBrk="0" hangingPunct="1">
                        <a:lnSpc>
                          <a:spcPct val="80000"/>
                        </a:lnSpc>
                        <a:spcBef>
                          <a:spcPts val="500"/>
                        </a:spcBef>
                        <a:spcAft>
                          <a:spcPts val="0"/>
                        </a:spcAft>
                        <a:buClrTx/>
                        <a:buSzTx/>
                        <a:buFontTx/>
                        <a:buNone/>
                        <a:tabLst/>
                        <a:defRPr/>
                      </a:pPr>
                      <a:r>
                        <a:rPr lang="en-US" sz="1800" dirty="0" smtClean="0">
                          <a:solidFill>
                            <a:schemeClr val="tx1"/>
                          </a:solidFill>
                          <a:effectLst/>
                          <a:latin typeface="+mj-lt"/>
                          <a:cs typeface="Coolvetica"/>
                        </a:rPr>
                        <a:t>Budget</a:t>
                      </a:r>
                      <a:r>
                        <a:rPr lang="en-US" sz="1800" baseline="0" dirty="0" smtClean="0">
                          <a:solidFill>
                            <a:schemeClr val="tx1"/>
                          </a:solidFill>
                          <a:effectLst/>
                          <a:latin typeface="+mj-lt"/>
                          <a:cs typeface="Coolvetica"/>
                        </a:rPr>
                        <a:t> for snacks and minimal office supplies</a:t>
                      </a:r>
                      <a:endParaRPr lang="en-US" sz="1800" dirty="0">
                        <a:solidFill>
                          <a:schemeClr val="tx1"/>
                        </a:solidFill>
                        <a:effectLst/>
                        <a:latin typeface="+mj-lt"/>
                        <a:cs typeface="Coolvetica"/>
                      </a:endParaRPr>
                    </a:p>
                  </a:txBody>
                  <a:tcPr marL="131402" marR="131402" marT="65701" marB="657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326532" rtl="0" eaLnBrk="1" fontAlgn="auto" latinLnBrk="0" hangingPunct="1">
                        <a:lnSpc>
                          <a:spcPct val="80000"/>
                        </a:lnSpc>
                        <a:spcBef>
                          <a:spcPts val="500"/>
                        </a:spcBef>
                        <a:spcAft>
                          <a:spcPts val="0"/>
                        </a:spcAft>
                        <a:buClrTx/>
                        <a:buSzTx/>
                        <a:buFontTx/>
                        <a:buNone/>
                        <a:tabLst/>
                        <a:defRPr/>
                      </a:pPr>
                      <a:r>
                        <a:rPr lang="en-US" sz="1800" dirty="0" smtClean="0">
                          <a:solidFill>
                            <a:schemeClr val="tx1"/>
                          </a:solidFill>
                          <a:effectLst/>
                          <a:latin typeface="+mj-lt"/>
                          <a:cs typeface="Coolvetica"/>
                        </a:rPr>
                        <a:t>Budget</a:t>
                      </a:r>
                      <a:r>
                        <a:rPr lang="en-US" sz="1800" baseline="0" dirty="0" smtClean="0">
                          <a:solidFill>
                            <a:schemeClr val="tx1"/>
                          </a:solidFill>
                          <a:effectLst/>
                          <a:latin typeface="+mj-lt"/>
                          <a:cs typeface="Coolvetica"/>
                        </a:rPr>
                        <a:t> for snacks for mentor trainings and minimal office supplies</a:t>
                      </a:r>
                      <a:endParaRPr lang="en-US" sz="1800" dirty="0">
                        <a:solidFill>
                          <a:schemeClr val="tx1"/>
                        </a:solidFill>
                        <a:effectLst/>
                        <a:latin typeface="+mj-lt"/>
                        <a:cs typeface="Coolvetica"/>
                      </a:endParaRPr>
                    </a:p>
                  </a:txBody>
                  <a:tcPr marL="131402" marR="131402" marT="65701" marB="657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3"/>
                  </a:ext>
                </a:extLst>
              </a:tr>
              <a:tr h="676884">
                <a:tc>
                  <a:txBody>
                    <a:bodyPr/>
                    <a:lstStyle/>
                    <a:p>
                      <a:pPr algn="ctr">
                        <a:lnSpc>
                          <a:spcPct val="80000"/>
                        </a:lnSpc>
                      </a:pPr>
                      <a:r>
                        <a:rPr lang="en-US" sz="1800" dirty="0" smtClean="0">
                          <a:solidFill>
                            <a:schemeClr val="tx1"/>
                          </a:solidFill>
                          <a:effectLst/>
                          <a:latin typeface="+mj-lt"/>
                          <a:cs typeface="Coolvetica"/>
                        </a:rPr>
                        <a:t>Laptop computer or tablet</a:t>
                      </a:r>
                    </a:p>
                  </a:txBody>
                  <a:tcPr marL="131402" marR="131402" marT="65701" marB="657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0000"/>
                        </a:lnSpc>
                      </a:pPr>
                      <a:r>
                        <a:rPr lang="en-US" sz="1800" dirty="0" smtClean="0">
                          <a:solidFill>
                            <a:schemeClr val="tx1"/>
                          </a:solidFill>
                          <a:effectLst/>
                          <a:latin typeface="+mj-lt"/>
                          <a:cs typeface="Coolvetica"/>
                        </a:rPr>
                        <a:t>Laptop computer or tablet for planning</a:t>
                      </a:r>
                    </a:p>
                  </a:txBody>
                  <a:tcPr marL="131402" marR="131402" marT="65701" marB="657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cxnSp>
        <p:nvCxnSpPr>
          <p:cNvPr id="12" name="Straight Connector 11"/>
          <p:cNvCxnSpPr/>
          <p:nvPr/>
        </p:nvCxnSpPr>
        <p:spPr>
          <a:xfrm>
            <a:off x="1504242" y="3793963"/>
            <a:ext cx="9626708" cy="0"/>
          </a:xfrm>
          <a:prstGeom prst="line">
            <a:avLst/>
          </a:prstGeom>
          <a:ln w="31750">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04242" y="4603432"/>
            <a:ext cx="9626708" cy="0"/>
          </a:xfrm>
          <a:prstGeom prst="line">
            <a:avLst/>
          </a:prstGeom>
          <a:ln w="31750">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04242" y="5382920"/>
            <a:ext cx="9626708" cy="0"/>
          </a:xfrm>
          <a:prstGeom prst="line">
            <a:avLst/>
          </a:prstGeom>
          <a:ln w="31750">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91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Juntos 4-H Success Coaching</a:t>
            </a:r>
            <a:r>
              <a:rPr lang="en-US" sz="4000" dirty="0">
                <a:solidFill>
                  <a:srgbClr val="FF0000"/>
                </a:solidFill>
              </a:rPr>
              <a:t> </a:t>
            </a:r>
            <a:r>
              <a:rPr lang="en-US" sz="4000" dirty="0" smtClean="0">
                <a:solidFill>
                  <a:srgbClr val="FF0000"/>
                </a:solidFill>
              </a:rPr>
              <a:t/>
            </a:r>
            <a:br>
              <a:rPr lang="en-US" sz="4000" dirty="0" smtClean="0">
                <a:solidFill>
                  <a:srgbClr val="FF0000"/>
                </a:solidFill>
              </a:rPr>
            </a:br>
            <a:r>
              <a:rPr lang="en-US" sz="4000" dirty="0" smtClean="0"/>
              <a:t>and</a:t>
            </a:r>
            <a:r>
              <a:rPr lang="en-US" sz="4000" dirty="0" smtClean="0">
                <a:solidFill>
                  <a:srgbClr val="FF0000"/>
                </a:solidFill>
              </a:rPr>
              <a:t> </a:t>
            </a:r>
            <a:r>
              <a:rPr lang="en-US" sz="4000" dirty="0"/>
              <a:t>Mentoring</a:t>
            </a:r>
          </a:p>
        </p:txBody>
      </p:sp>
      <p:sp>
        <p:nvSpPr>
          <p:cNvPr id="3" name="Content Placeholder 2"/>
          <p:cNvSpPr>
            <a:spLocks noGrp="1"/>
          </p:cNvSpPr>
          <p:nvPr>
            <p:ph idx="1"/>
          </p:nvPr>
        </p:nvSpPr>
        <p:spPr>
          <a:xfrm>
            <a:off x="838200" y="1586874"/>
            <a:ext cx="10769600" cy="4169350"/>
          </a:xfrm>
        </p:spPr>
        <p:txBody>
          <a:bodyPr>
            <a:normAutofit/>
          </a:bodyPr>
          <a:lstStyle/>
          <a:p>
            <a:pPr marL="0" indent="0" defTabSz="326532">
              <a:lnSpc>
                <a:spcPct val="80000"/>
              </a:lnSpc>
              <a:buNone/>
              <a:defRPr/>
            </a:pPr>
            <a:endParaRPr lang="en-US" sz="2800" dirty="0">
              <a:sym typeface="Rockwell"/>
            </a:endParaRPr>
          </a:p>
          <a:p>
            <a:pPr marL="0" indent="0">
              <a:buNone/>
            </a:pPr>
            <a:r>
              <a:rPr lang="en-US" sz="2800" dirty="0"/>
              <a:t>This component cannot be implemented without </a:t>
            </a:r>
            <a:r>
              <a:rPr lang="en-US" sz="2800" dirty="0">
                <a:solidFill>
                  <a:srgbClr val="000000"/>
                </a:solidFill>
              </a:rPr>
              <a:t>conducting</a:t>
            </a:r>
            <a:r>
              <a:rPr lang="en-US" sz="2800" dirty="0"/>
              <a:t> both </a:t>
            </a:r>
            <a:r>
              <a:rPr lang="en-US" sz="2800" dirty="0" smtClean="0"/>
              <a:t>Family </a:t>
            </a:r>
            <a:r>
              <a:rPr lang="en-US" sz="2800" dirty="0"/>
              <a:t>Engagement and 4-H Club components. </a:t>
            </a:r>
          </a:p>
          <a:p>
            <a:endParaRPr lang="en-US" sz="2800"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3</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152137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30</a:t>
            </a:fld>
            <a:endParaRPr lang="en-US" sz="800" dirty="0">
              <a:solidFill>
                <a:schemeClr val="tx1">
                  <a:lumMod val="40000"/>
                  <a:lumOff val="60000"/>
                </a:schemeClr>
              </a:solidFill>
            </a:endParaRPr>
          </a:p>
        </p:txBody>
      </p:sp>
      <p:sp>
        <p:nvSpPr>
          <p:cNvPr id="5" name="Title 4"/>
          <p:cNvSpPr>
            <a:spLocks noGrp="1"/>
          </p:cNvSpPr>
          <p:nvPr>
            <p:ph type="title"/>
          </p:nvPr>
        </p:nvSpPr>
        <p:spPr/>
        <p:txBody>
          <a:bodyPr>
            <a:noAutofit/>
          </a:bodyPr>
          <a:lstStyle/>
          <a:p>
            <a:pPr>
              <a:lnSpc>
                <a:spcPct val="80000"/>
              </a:lnSpc>
            </a:pPr>
            <a:r>
              <a:rPr lang="en-US" sz="4000" dirty="0">
                <a:solidFill>
                  <a:srgbClr val="2B8A53"/>
                </a:solidFill>
                <a:latin typeface="Arial" charset="0"/>
                <a:ea typeface="Arial" charset="0"/>
                <a:cs typeface="Arial" charset="0"/>
              </a:rPr>
              <a:t>When Additional Funds </a:t>
            </a:r>
            <a:r>
              <a:rPr lang="en-US" sz="4000" dirty="0" smtClean="0">
                <a:solidFill>
                  <a:srgbClr val="2B8A53"/>
                </a:solidFill>
                <a:latin typeface="Arial" charset="0"/>
                <a:ea typeface="Arial" charset="0"/>
                <a:cs typeface="Arial" charset="0"/>
              </a:rPr>
              <a:t>are Not </a:t>
            </a:r>
            <a:r>
              <a:rPr lang="en-US" sz="4000" dirty="0">
                <a:solidFill>
                  <a:srgbClr val="2B8A53"/>
                </a:solidFill>
                <a:latin typeface="Arial" charset="0"/>
                <a:ea typeface="Arial" charset="0"/>
                <a:cs typeface="Arial" charset="0"/>
              </a:rPr>
              <a:t>Available</a:t>
            </a:r>
          </a:p>
        </p:txBody>
      </p:sp>
      <p:graphicFrame>
        <p:nvGraphicFramePr>
          <p:cNvPr id="10" name="Table 9"/>
          <p:cNvGraphicFramePr>
            <a:graphicFrameLocks noGrp="1"/>
          </p:cNvGraphicFramePr>
          <p:nvPr>
            <p:extLst>
              <p:ext uri="{D42A27DB-BD31-4B8C-83A1-F6EECF244321}">
                <p14:modId xmlns:p14="http://schemas.microsoft.com/office/powerpoint/2010/main" val="1861365498"/>
              </p:ext>
            </p:extLst>
          </p:nvPr>
        </p:nvGraphicFramePr>
        <p:xfrm>
          <a:off x="2004310" y="1689572"/>
          <a:ext cx="8183380" cy="4208782"/>
        </p:xfrm>
        <a:graphic>
          <a:graphicData uri="http://schemas.openxmlformats.org/drawingml/2006/table">
            <a:tbl>
              <a:tblPr firstRow="1" bandRow="1">
                <a:tableStyleId>{5940675A-B579-460E-94D1-54222C63F5DA}</a:tableStyleId>
              </a:tblPr>
              <a:tblGrid>
                <a:gridCol w="8183380">
                  <a:extLst>
                    <a:ext uri="{9D8B030D-6E8A-4147-A177-3AD203B41FA5}">
                      <a16:colId xmlns:a16="http://schemas.microsoft.com/office/drawing/2014/main" xmlns="" val="20001"/>
                    </a:ext>
                  </a:extLst>
                </a:gridCol>
              </a:tblGrid>
              <a:tr h="947952">
                <a:tc>
                  <a:txBody>
                    <a:bodyPr/>
                    <a:lstStyle/>
                    <a:p>
                      <a:pPr marL="0" indent="0" algn="ctr">
                        <a:lnSpc>
                          <a:spcPct val="80000"/>
                        </a:lnSpc>
                      </a:pPr>
                      <a:r>
                        <a:rPr lang="en-US" sz="4400" b="1" dirty="0" smtClean="0">
                          <a:solidFill>
                            <a:srgbClr val="008000"/>
                          </a:solidFill>
                          <a:effectLst/>
                          <a:latin typeface="+mj-lt"/>
                          <a:cs typeface="Coolvetica"/>
                        </a:rPr>
                        <a:t>Mentoring </a:t>
                      </a:r>
                      <a:r>
                        <a:rPr lang="en-US" sz="3800" b="1" dirty="0" smtClean="0">
                          <a:solidFill>
                            <a:srgbClr val="008000"/>
                          </a:solidFill>
                          <a:effectLst/>
                          <a:latin typeface="+mj-lt"/>
                          <a:cs typeface="Coolvetica"/>
                        </a:rPr>
                        <a:t>8</a:t>
                      </a:r>
                      <a:r>
                        <a:rPr lang="en-US" sz="3800" b="1" baseline="30000" dirty="0" smtClean="0">
                          <a:solidFill>
                            <a:srgbClr val="008000"/>
                          </a:solidFill>
                          <a:effectLst/>
                          <a:latin typeface="+mj-lt"/>
                          <a:cs typeface="Coolvetica"/>
                        </a:rPr>
                        <a:t>th</a:t>
                      </a:r>
                      <a:r>
                        <a:rPr lang="en-US" sz="3800" b="1" dirty="0" smtClean="0">
                          <a:solidFill>
                            <a:srgbClr val="008000"/>
                          </a:solidFill>
                          <a:effectLst/>
                          <a:latin typeface="+mj-lt"/>
                          <a:cs typeface="Coolvetica"/>
                        </a:rPr>
                        <a:t> -12</a:t>
                      </a:r>
                      <a:r>
                        <a:rPr lang="en-US" sz="3800" b="1" baseline="30000" dirty="0" smtClean="0">
                          <a:solidFill>
                            <a:srgbClr val="008000"/>
                          </a:solidFill>
                          <a:effectLst/>
                          <a:latin typeface="+mj-lt"/>
                          <a:cs typeface="Coolvetica"/>
                        </a:rPr>
                        <a:t>th</a:t>
                      </a:r>
                      <a:r>
                        <a:rPr lang="en-US" sz="3800" b="1" dirty="0" smtClean="0">
                          <a:solidFill>
                            <a:srgbClr val="008000"/>
                          </a:solidFill>
                          <a:effectLst/>
                          <a:latin typeface="+mj-lt"/>
                          <a:cs typeface="Coolvetica"/>
                        </a:rPr>
                        <a:t> Graders</a:t>
                      </a:r>
                      <a:endParaRPr lang="en-US" sz="4400" b="1" dirty="0">
                        <a:solidFill>
                          <a:srgbClr val="008000"/>
                        </a:solidFill>
                        <a:effectLst/>
                        <a:latin typeface="+mj-lt"/>
                        <a:cs typeface="Coolvetica"/>
                      </a:endParaRPr>
                    </a:p>
                  </a:txBody>
                  <a:tcPr marL="166981" marR="166981" marT="83491" marB="834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206752">
                <a:tc>
                  <a:txBody>
                    <a:bodyPr/>
                    <a:lstStyle/>
                    <a:p>
                      <a:pPr marL="0" marR="0" indent="0" algn="ctr" defTabSz="326532" rtl="0" eaLnBrk="1" fontAlgn="auto" latinLnBrk="0" hangingPunct="1">
                        <a:lnSpc>
                          <a:spcPct val="80000"/>
                        </a:lnSpc>
                        <a:spcBef>
                          <a:spcPts val="500"/>
                        </a:spcBef>
                        <a:spcAft>
                          <a:spcPts val="0"/>
                        </a:spcAft>
                        <a:buClrTx/>
                        <a:buSzTx/>
                        <a:buFontTx/>
                        <a:buNone/>
                        <a:tabLst/>
                        <a:defRPr/>
                      </a:pPr>
                      <a:r>
                        <a:rPr lang="en-US" sz="2800" dirty="0" smtClean="0">
                          <a:solidFill>
                            <a:schemeClr val="tx1"/>
                          </a:solidFill>
                          <a:effectLst/>
                          <a:latin typeface="+mj-lt"/>
                          <a:cs typeface="Coolvetica"/>
                        </a:rPr>
                        <a:t>Agent, committed partner, and</a:t>
                      </a:r>
                      <a:r>
                        <a:rPr lang="en-US" sz="2800" baseline="0" dirty="0" smtClean="0">
                          <a:solidFill>
                            <a:schemeClr val="tx1"/>
                          </a:solidFill>
                          <a:effectLst/>
                          <a:latin typeface="+mj-lt"/>
                          <a:cs typeface="Coolvetica"/>
                        </a:rPr>
                        <a:t> or adult volunteer</a:t>
                      </a:r>
                      <a:r>
                        <a:rPr lang="en-US" sz="2800" dirty="0" smtClean="0">
                          <a:solidFill>
                            <a:schemeClr val="tx1"/>
                          </a:solidFill>
                          <a:effectLst/>
                          <a:latin typeface="+mj-lt"/>
                          <a:cs typeface="Coolvetica"/>
                        </a:rPr>
                        <a:t> who oversees and trains mentors to work with as many</a:t>
                      </a:r>
                      <a:r>
                        <a:rPr lang="en-US" sz="2800" baseline="0" dirty="0" smtClean="0">
                          <a:solidFill>
                            <a:schemeClr val="tx1"/>
                          </a:solidFill>
                          <a:effectLst/>
                          <a:latin typeface="+mj-lt"/>
                          <a:cs typeface="Coolvetica"/>
                        </a:rPr>
                        <a:t> </a:t>
                      </a:r>
                      <a:r>
                        <a:rPr lang="en-US" sz="2800" dirty="0" smtClean="0">
                          <a:solidFill>
                            <a:schemeClr val="tx1"/>
                          </a:solidFill>
                          <a:effectLst/>
                          <a:latin typeface="+mj-lt"/>
                          <a:cs typeface="Coolvetica"/>
                        </a:rPr>
                        <a:t>participating youth as possible</a:t>
                      </a:r>
                      <a:endParaRPr lang="en-US" sz="2800" dirty="0">
                        <a:solidFill>
                          <a:schemeClr val="tx1"/>
                        </a:solidFill>
                        <a:effectLst/>
                        <a:latin typeface="+mj-lt"/>
                        <a:cs typeface="Coolvetica"/>
                      </a:endParaRPr>
                    </a:p>
                  </a:txBody>
                  <a:tcPr marL="166981" marR="166981" marT="83491" marB="834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102234">
                <a:tc>
                  <a:txBody>
                    <a:bodyPr/>
                    <a:lstStyle/>
                    <a:p>
                      <a:pPr algn="ctr">
                        <a:lnSpc>
                          <a:spcPct val="80000"/>
                        </a:lnSpc>
                      </a:pPr>
                      <a:r>
                        <a:rPr lang="en-US" sz="2800" dirty="0" smtClean="0">
                          <a:solidFill>
                            <a:schemeClr val="tx1"/>
                          </a:solidFill>
                          <a:effectLst/>
                          <a:latin typeface="+mj-lt"/>
                          <a:cs typeface="Coolvetica"/>
                        </a:rPr>
                        <a:t>Professional training, ongoing support, &amp; TA</a:t>
                      </a:r>
                    </a:p>
                  </a:txBody>
                  <a:tcPr marL="166981" marR="166981" marT="83491" marB="834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951844">
                <a:tc>
                  <a:txBody>
                    <a:bodyPr/>
                    <a:lstStyle/>
                    <a:p>
                      <a:pPr algn="ctr">
                        <a:lnSpc>
                          <a:spcPct val="80000"/>
                        </a:lnSpc>
                      </a:pPr>
                      <a:r>
                        <a:rPr lang="en-US" sz="2800" dirty="0" smtClean="0">
                          <a:solidFill>
                            <a:schemeClr val="tx1"/>
                          </a:solidFill>
                          <a:effectLst/>
                          <a:latin typeface="+mj-lt"/>
                          <a:cs typeface="Coolvetica"/>
                        </a:rPr>
                        <a:t>Donated snacks and minimal office supplies</a:t>
                      </a:r>
                    </a:p>
                  </a:txBody>
                  <a:tcPr marL="166981" marR="166981" marT="83491" marB="834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cxnSp>
        <p:nvCxnSpPr>
          <p:cNvPr id="11" name="Straight Connector 10"/>
          <p:cNvCxnSpPr/>
          <p:nvPr/>
        </p:nvCxnSpPr>
        <p:spPr>
          <a:xfrm>
            <a:off x="1504242" y="3958853"/>
            <a:ext cx="9626708" cy="0"/>
          </a:xfrm>
          <a:prstGeom prst="line">
            <a:avLst/>
          </a:prstGeom>
          <a:ln w="31750">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69330" y="4813294"/>
            <a:ext cx="9626708" cy="0"/>
          </a:xfrm>
          <a:prstGeom prst="line">
            <a:avLst/>
          </a:prstGeom>
          <a:ln w="31750">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2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31</a:t>
            </a:fld>
            <a:endParaRPr lang="en-US" sz="800" dirty="0">
              <a:solidFill>
                <a:schemeClr val="tx1">
                  <a:lumMod val="40000"/>
                  <a:lumOff val="60000"/>
                </a:schemeClr>
              </a:solidFill>
            </a:endParaRPr>
          </a:p>
        </p:txBody>
      </p:sp>
      <p:sp>
        <p:nvSpPr>
          <p:cNvPr id="5" name="Title 4"/>
          <p:cNvSpPr>
            <a:spLocks noGrp="1"/>
          </p:cNvSpPr>
          <p:nvPr>
            <p:ph type="title"/>
          </p:nvPr>
        </p:nvSpPr>
        <p:spPr>
          <a:xfrm>
            <a:off x="844449" y="2618216"/>
            <a:ext cx="10515600" cy="972213"/>
          </a:xfrm>
        </p:spPr>
        <p:txBody>
          <a:bodyPr>
            <a:noAutofit/>
          </a:bodyPr>
          <a:lstStyle/>
          <a:p>
            <a:pPr algn="ctr"/>
            <a:r>
              <a:rPr lang="en-US" sz="4000" dirty="0">
                <a:solidFill>
                  <a:srgbClr val="2A8B53"/>
                </a:solidFill>
                <a:latin typeface="Arial" charset="0"/>
                <a:ea typeface="Arial" charset="0"/>
                <a:cs typeface="Arial" charset="0"/>
              </a:rPr>
              <a:t>Sample budget from North Carolina when implementing Success Coaching &amp; Mentoring with grant funds</a:t>
            </a:r>
          </a:p>
        </p:txBody>
      </p:sp>
    </p:spTree>
    <p:extLst>
      <p:ext uri="{BB962C8B-B14F-4D97-AF65-F5344CB8AC3E}">
        <p14:creationId xmlns:p14="http://schemas.microsoft.com/office/powerpoint/2010/main" val="36188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32</a:t>
            </a:fld>
            <a:endParaRPr lang="en-US" sz="800" dirty="0">
              <a:solidFill>
                <a:schemeClr val="tx1">
                  <a:lumMod val="40000"/>
                  <a:lumOff val="60000"/>
                </a:schemeClr>
              </a:solidFill>
            </a:endParaRPr>
          </a:p>
        </p:txBody>
      </p:sp>
      <p:sp>
        <p:nvSpPr>
          <p:cNvPr id="5" name="Title 4"/>
          <p:cNvSpPr>
            <a:spLocks noGrp="1"/>
          </p:cNvSpPr>
          <p:nvPr>
            <p:ph type="title"/>
          </p:nvPr>
        </p:nvSpPr>
        <p:spPr/>
        <p:txBody>
          <a:bodyPr>
            <a:noAutofit/>
          </a:bodyPr>
          <a:lstStyle/>
          <a:p>
            <a:pPr>
              <a:lnSpc>
                <a:spcPct val="80000"/>
              </a:lnSpc>
            </a:pPr>
            <a:r>
              <a:rPr lang="en-US" sz="4000" dirty="0">
                <a:solidFill>
                  <a:srgbClr val="2B8A53"/>
                </a:solidFill>
                <a:latin typeface="Arial" charset="0"/>
                <a:ea typeface="Arial" charset="0"/>
                <a:cs typeface="Arial" charset="0"/>
              </a:rPr>
              <a:t>Success Coaching and </a:t>
            </a:r>
            <a:r>
              <a:rPr lang="en-US" sz="4000" dirty="0" smtClean="0">
                <a:solidFill>
                  <a:srgbClr val="2B8A53"/>
                </a:solidFill>
                <a:latin typeface="Arial" charset="0"/>
                <a:ea typeface="Arial" charset="0"/>
                <a:cs typeface="Arial" charset="0"/>
              </a:rPr>
              <a:t>Mentoring </a:t>
            </a:r>
            <a:r>
              <a:rPr lang="en-US" sz="4000" dirty="0">
                <a:solidFill>
                  <a:srgbClr val="2B8A53"/>
                </a:solidFill>
                <a:latin typeface="Arial" charset="0"/>
                <a:ea typeface="Arial" charset="0"/>
                <a:cs typeface="Arial" charset="0"/>
              </a:rPr>
              <a:t>Costs for 30 students</a:t>
            </a:r>
          </a:p>
        </p:txBody>
      </p:sp>
      <p:graphicFrame>
        <p:nvGraphicFramePr>
          <p:cNvPr id="6" name="Table 5"/>
          <p:cNvGraphicFramePr>
            <a:graphicFrameLocks noGrp="1"/>
          </p:cNvGraphicFramePr>
          <p:nvPr>
            <p:extLst>
              <p:ext uri="{D42A27DB-BD31-4B8C-83A1-F6EECF244321}">
                <p14:modId xmlns:p14="http://schemas.microsoft.com/office/powerpoint/2010/main" val="1113133576"/>
              </p:ext>
            </p:extLst>
          </p:nvPr>
        </p:nvGraphicFramePr>
        <p:xfrm>
          <a:off x="838200" y="1644639"/>
          <a:ext cx="10065708" cy="4421669"/>
        </p:xfrm>
        <a:graphic>
          <a:graphicData uri="http://schemas.openxmlformats.org/drawingml/2006/table">
            <a:tbl>
              <a:tblPr firstRow="1" bandRow="1">
                <a:tableStyleId>{5940675A-B579-460E-94D1-54222C63F5DA}</a:tableStyleId>
              </a:tblPr>
              <a:tblGrid>
                <a:gridCol w="5032854">
                  <a:extLst>
                    <a:ext uri="{9D8B030D-6E8A-4147-A177-3AD203B41FA5}">
                      <a16:colId xmlns:a16="http://schemas.microsoft.com/office/drawing/2014/main" xmlns="" val="20001"/>
                    </a:ext>
                  </a:extLst>
                </a:gridCol>
                <a:gridCol w="5032854"/>
              </a:tblGrid>
              <a:tr h="919320">
                <a:tc>
                  <a:txBody>
                    <a:bodyPr/>
                    <a:lstStyle/>
                    <a:p>
                      <a:pPr marL="0" indent="0" algn="ctr">
                        <a:lnSpc>
                          <a:spcPct val="80000"/>
                        </a:lnSpc>
                      </a:pPr>
                      <a:r>
                        <a:rPr lang="en-US" sz="3500" b="1" dirty="0" smtClean="0">
                          <a:solidFill>
                            <a:srgbClr val="2A8B53"/>
                          </a:solidFill>
                          <a:effectLst/>
                          <a:latin typeface="+mj-lt"/>
                          <a:cs typeface="Coolvetica"/>
                        </a:rPr>
                        <a:t>Item</a:t>
                      </a:r>
                      <a:endParaRPr lang="en-US" sz="3500" b="1" dirty="0">
                        <a:solidFill>
                          <a:srgbClr val="2A8B53"/>
                        </a:solidFill>
                        <a:effectLst/>
                        <a:latin typeface="+mj-lt"/>
                        <a:cs typeface="Coolvetica"/>
                      </a:endParaRPr>
                    </a:p>
                  </a:txBody>
                  <a:tcPr marL="131402" marR="131402" marT="65701" marB="657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lnSpc>
                          <a:spcPct val="80000"/>
                        </a:lnSpc>
                      </a:pPr>
                      <a:r>
                        <a:rPr lang="en-US" sz="3500" b="1" dirty="0" smtClean="0">
                          <a:solidFill>
                            <a:schemeClr val="accent5">
                              <a:lumMod val="75000"/>
                            </a:schemeClr>
                          </a:solidFill>
                          <a:effectLst/>
                          <a:latin typeface="+mj-lt"/>
                          <a:cs typeface="Coolvetica"/>
                        </a:rPr>
                        <a:t>Cost</a:t>
                      </a:r>
                    </a:p>
                  </a:txBody>
                  <a:tcPr marL="131402" marR="131402" marT="65701" marB="657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0"/>
                  </a:ext>
                </a:extLst>
              </a:tr>
              <a:tr h="1209057">
                <a:tc>
                  <a:txBody>
                    <a:bodyPr/>
                    <a:lstStyle/>
                    <a:p>
                      <a:pPr algn="ctr"/>
                      <a:r>
                        <a:rPr lang="en-US" sz="1800" kern="1200" dirty="0" smtClean="0">
                          <a:solidFill>
                            <a:schemeClr val="tx1"/>
                          </a:solidFill>
                          <a:effectLst/>
                          <a:latin typeface="+mn-lt"/>
                          <a:ea typeface="+mn-ea"/>
                          <a:cs typeface="Coolvetica"/>
                        </a:rPr>
                        <a:t>Monthly Success Coaching</a:t>
                      </a:r>
                      <a:r>
                        <a:rPr lang="en-US" sz="1800" kern="1200" baseline="0" dirty="0" smtClean="0">
                          <a:solidFill>
                            <a:schemeClr val="tx1"/>
                          </a:solidFill>
                          <a:effectLst/>
                          <a:latin typeface="+mn-lt"/>
                          <a:ea typeface="+mn-ea"/>
                          <a:cs typeface="Coolvetica"/>
                        </a:rPr>
                        <a:t> for 30 youth</a:t>
                      </a:r>
                      <a:endParaRPr lang="en-US" sz="1800" kern="1200" dirty="0">
                        <a:solidFill>
                          <a:schemeClr val="tx1"/>
                        </a:solidFill>
                        <a:effectLst/>
                        <a:latin typeface="+mn-lt"/>
                        <a:ea typeface="+mn-ea"/>
                        <a:cs typeface="Coolvetica"/>
                      </a:endParaRPr>
                    </a:p>
                  </a:txBody>
                  <a:tcPr marL="131402" marR="131402" marT="65701" marB="657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effectLst/>
                          <a:latin typeface="+mn-lt"/>
                          <a:ea typeface="+mn-ea"/>
                          <a:cs typeface="Coolvetica"/>
                        </a:rPr>
                        <a:t>$20</a:t>
                      </a:r>
                      <a:r>
                        <a:rPr lang="en-US" sz="1800" kern="1200" baseline="0" dirty="0" smtClean="0">
                          <a:solidFill>
                            <a:schemeClr val="tx1"/>
                          </a:solidFill>
                          <a:effectLst/>
                          <a:latin typeface="+mn-lt"/>
                          <a:ea typeface="+mn-ea"/>
                          <a:cs typeface="Coolvetica"/>
                        </a:rPr>
                        <a:t>/hr  @ 30 hours month x 12 months=</a:t>
                      </a:r>
                    </a:p>
                    <a:p>
                      <a:pPr algn="ctr"/>
                      <a:r>
                        <a:rPr lang="en-US" sz="1800" kern="1200" baseline="0" dirty="0" smtClean="0">
                          <a:solidFill>
                            <a:schemeClr val="tx1"/>
                          </a:solidFill>
                          <a:effectLst/>
                          <a:latin typeface="+mn-lt"/>
                          <a:ea typeface="+mn-ea"/>
                          <a:cs typeface="Coolvetica"/>
                        </a:rPr>
                        <a:t>$7,200</a:t>
                      </a:r>
                      <a:endParaRPr lang="en-US" sz="1800" kern="1200" dirty="0">
                        <a:solidFill>
                          <a:schemeClr val="tx1"/>
                        </a:solidFill>
                        <a:effectLst/>
                        <a:latin typeface="+mn-lt"/>
                        <a:ea typeface="+mn-ea"/>
                        <a:cs typeface="Coolvetica"/>
                      </a:endParaRPr>
                    </a:p>
                  </a:txBody>
                  <a:tcPr marL="131402" marR="131402" marT="65701" marB="657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1"/>
                  </a:ext>
                </a:extLst>
              </a:tr>
              <a:tr h="867377">
                <a:tc>
                  <a:txBody>
                    <a:bodyPr/>
                    <a:lstStyle/>
                    <a:p>
                      <a:pPr algn="ctr"/>
                      <a:r>
                        <a:rPr lang="en-US" sz="1800" kern="1200" dirty="0" smtClean="0">
                          <a:solidFill>
                            <a:schemeClr val="tx1"/>
                          </a:solidFill>
                          <a:effectLst/>
                          <a:latin typeface="+mn-lt"/>
                          <a:ea typeface="+mn-ea"/>
                          <a:cs typeface="Coolvetica"/>
                        </a:rPr>
                        <a:t>Training and TA Support</a:t>
                      </a:r>
                      <a:endParaRPr lang="en-US" sz="1800" kern="1200" dirty="0">
                        <a:solidFill>
                          <a:schemeClr val="tx1"/>
                        </a:solidFill>
                        <a:effectLst/>
                        <a:latin typeface="+mn-lt"/>
                        <a:ea typeface="+mn-ea"/>
                        <a:cs typeface="Coolvetica"/>
                      </a:endParaRPr>
                    </a:p>
                  </a:txBody>
                  <a:tcPr marL="131402" marR="131402" marT="65701" marB="657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0000"/>
                        </a:lnSpc>
                      </a:pPr>
                      <a:r>
                        <a:rPr lang="en-US" sz="1800" baseline="0" dirty="0" smtClean="0">
                          <a:solidFill>
                            <a:schemeClr val="tx1"/>
                          </a:solidFill>
                          <a:effectLst/>
                          <a:latin typeface="+mj-lt"/>
                          <a:cs typeface="Coolvetica"/>
                        </a:rPr>
                        <a:t>$675</a:t>
                      </a:r>
                      <a:endParaRPr lang="en-US" sz="1800" dirty="0">
                        <a:solidFill>
                          <a:schemeClr val="tx1"/>
                        </a:solidFill>
                        <a:effectLst/>
                        <a:latin typeface="+mj-lt"/>
                        <a:cs typeface="Coolvetica"/>
                      </a:endParaRPr>
                    </a:p>
                  </a:txBody>
                  <a:tcPr marL="131402" marR="131402" marT="65701" marB="657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2"/>
                  </a:ext>
                </a:extLst>
              </a:tr>
              <a:tr h="749031">
                <a:tc>
                  <a:txBody>
                    <a:bodyPr/>
                    <a:lstStyle/>
                    <a:p>
                      <a:pPr algn="ctr"/>
                      <a:r>
                        <a:rPr lang="en-US" sz="1800" kern="1200" dirty="0" smtClean="0">
                          <a:solidFill>
                            <a:schemeClr val="tx1"/>
                          </a:solidFill>
                          <a:effectLst/>
                          <a:latin typeface="+mn-lt"/>
                          <a:ea typeface="+mn-ea"/>
                          <a:cs typeface="Coolvetica"/>
                        </a:rPr>
                        <a:t>Snacks</a:t>
                      </a:r>
                      <a:r>
                        <a:rPr lang="en-US" sz="1800" kern="1200" baseline="0" dirty="0" smtClean="0">
                          <a:solidFill>
                            <a:schemeClr val="tx1"/>
                          </a:solidFill>
                          <a:effectLst/>
                          <a:latin typeface="+mn-lt"/>
                          <a:ea typeface="+mn-ea"/>
                          <a:cs typeface="Coolvetica"/>
                        </a:rPr>
                        <a:t> and Supplies</a:t>
                      </a:r>
                      <a:endParaRPr lang="en-US" sz="1800" kern="1200" dirty="0">
                        <a:solidFill>
                          <a:schemeClr val="tx1"/>
                        </a:solidFill>
                        <a:effectLst/>
                        <a:latin typeface="+mn-lt"/>
                        <a:ea typeface="+mn-ea"/>
                        <a:cs typeface="Coolvetica"/>
                      </a:endParaRPr>
                    </a:p>
                  </a:txBody>
                  <a:tcPr marL="131402" marR="131402" marT="65701" marB="657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0000"/>
                        </a:lnSpc>
                      </a:pPr>
                      <a:r>
                        <a:rPr lang="en-US" sz="1800" kern="1200" baseline="0" dirty="0" smtClean="0">
                          <a:solidFill>
                            <a:schemeClr val="tx1"/>
                          </a:solidFill>
                          <a:effectLst/>
                          <a:latin typeface="+mn-lt"/>
                          <a:ea typeface="+mn-ea"/>
                          <a:cs typeface="Coolvetica"/>
                        </a:rPr>
                        <a:t>$600</a:t>
                      </a:r>
                      <a:endParaRPr lang="en-US" sz="1800" kern="1200" dirty="0">
                        <a:solidFill>
                          <a:schemeClr val="tx1"/>
                        </a:solidFill>
                        <a:effectLst/>
                        <a:latin typeface="+mn-lt"/>
                        <a:ea typeface="+mn-ea"/>
                        <a:cs typeface="Coolvetica"/>
                      </a:endParaRPr>
                    </a:p>
                  </a:txBody>
                  <a:tcPr marL="131402" marR="131402" marT="65701" marB="657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3"/>
                  </a:ext>
                </a:extLst>
              </a:tr>
              <a:tr h="676884">
                <a:tc>
                  <a:txBody>
                    <a:bodyPr/>
                    <a:lstStyle/>
                    <a:p>
                      <a:pPr marL="0" marR="0" indent="0" algn="ctr" defTabSz="326532" rtl="0" eaLnBrk="1" fontAlgn="auto" latinLnBrk="0" hangingPunct="1">
                        <a:lnSpc>
                          <a:spcPct val="70000"/>
                        </a:lnSpc>
                        <a:spcBef>
                          <a:spcPts val="500"/>
                        </a:spcBef>
                        <a:spcAft>
                          <a:spcPts val="0"/>
                        </a:spcAft>
                        <a:buClrTx/>
                        <a:buSzTx/>
                        <a:buFontTx/>
                        <a:buNone/>
                        <a:tabLst/>
                        <a:defRPr/>
                      </a:pPr>
                      <a:r>
                        <a:rPr lang="en-US" sz="1800" kern="1200" dirty="0" smtClean="0">
                          <a:solidFill>
                            <a:schemeClr val="tx1"/>
                          </a:solidFill>
                          <a:effectLst/>
                          <a:latin typeface="+mn-lt"/>
                          <a:ea typeface="+mn-ea"/>
                          <a:cs typeface="Coolvetica"/>
                        </a:rPr>
                        <a:t>Laptop Computer</a:t>
                      </a:r>
                      <a:endParaRPr lang="en-US" sz="1800" kern="1200" dirty="0">
                        <a:solidFill>
                          <a:schemeClr val="tx1"/>
                        </a:solidFill>
                        <a:effectLst/>
                        <a:latin typeface="+mn-lt"/>
                        <a:ea typeface="+mn-ea"/>
                        <a:cs typeface="Coolvetica"/>
                      </a:endParaRPr>
                    </a:p>
                  </a:txBody>
                  <a:tcPr marL="131402" marR="131402" marT="65701" marB="657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0000"/>
                        </a:lnSpc>
                      </a:pPr>
                      <a:r>
                        <a:rPr lang="en-US" sz="1800" kern="1200" baseline="0" dirty="0" smtClean="0">
                          <a:solidFill>
                            <a:schemeClr val="tx1"/>
                          </a:solidFill>
                          <a:effectLst/>
                          <a:latin typeface="+mn-lt"/>
                          <a:ea typeface="+mn-ea"/>
                          <a:cs typeface="Coolvetica"/>
                        </a:rPr>
                        <a:t>$600</a:t>
                      </a:r>
                      <a:endParaRPr lang="en-US" sz="1800" kern="1200" dirty="0">
                        <a:solidFill>
                          <a:schemeClr val="tx1"/>
                        </a:solidFill>
                        <a:effectLst/>
                        <a:latin typeface="+mn-lt"/>
                        <a:ea typeface="+mn-ea"/>
                        <a:cs typeface="Coolvetica"/>
                      </a:endParaRPr>
                    </a:p>
                  </a:txBody>
                  <a:tcPr marL="131402" marR="131402" marT="65701" marB="657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cxnSp>
        <p:nvCxnSpPr>
          <p:cNvPr id="12" name="Straight Connector 11"/>
          <p:cNvCxnSpPr/>
          <p:nvPr/>
        </p:nvCxnSpPr>
        <p:spPr>
          <a:xfrm>
            <a:off x="1277200" y="3689032"/>
            <a:ext cx="9626708" cy="0"/>
          </a:xfrm>
          <a:prstGeom prst="line">
            <a:avLst/>
          </a:prstGeom>
          <a:ln w="31750">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04242" y="4603432"/>
            <a:ext cx="9626708" cy="0"/>
          </a:xfrm>
          <a:prstGeom prst="line">
            <a:avLst/>
          </a:prstGeom>
          <a:ln w="31750">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04242" y="5382920"/>
            <a:ext cx="9626708" cy="0"/>
          </a:xfrm>
          <a:prstGeom prst="line">
            <a:avLst/>
          </a:prstGeom>
          <a:ln w="31750">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94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dirty="0"/>
          </a:p>
        </p:txBody>
      </p:sp>
      <p:sp>
        <p:nvSpPr>
          <p:cNvPr id="13" name="Text Placeholder 12"/>
          <p:cNvSpPr>
            <a:spLocks noGrp="1"/>
          </p:cNvSpPr>
          <p:nvPr>
            <p:ph type="body" idx="1"/>
          </p:nvPr>
        </p:nvSpPr>
        <p:spPr/>
        <p:txBody>
          <a:bodyPr/>
          <a:lstStyle/>
          <a:p>
            <a:endParaRPr lang="en-US" dirty="0"/>
          </a:p>
        </p:txBody>
      </p:sp>
      <p:sp>
        <p:nvSpPr>
          <p:cNvPr id="4" name="Slide Number Placeholder 3"/>
          <p:cNvSpPr>
            <a:spLocks noGrp="1"/>
          </p:cNvSpPr>
          <p:nvPr>
            <p:ph type="sldNum" sz="quarter" idx="4"/>
          </p:nvPr>
        </p:nvSpPr>
        <p:spPr>
          <a:prstGeom prst="rect">
            <a:avLst/>
          </a:prstGeom>
        </p:spPr>
        <p:txBody>
          <a:bodyPr/>
          <a:lstStyle/>
          <a:p>
            <a:fld id="{C8BFE72D-DEE3-1A40-BBC5-5AA7D885F44F}" type="slidenum">
              <a:rPr lang="en-US" smtClean="0"/>
              <a:pPr/>
              <a:t>33</a:t>
            </a:fld>
            <a:endParaRPr lang="en-US" sz="800" dirty="0">
              <a:solidFill>
                <a:schemeClr val="tx1">
                  <a:lumMod val="40000"/>
                  <a:lumOff val="60000"/>
                </a:schemeClr>
              </a:solidFill>
            </a:endParaRPr>
          </a:p>
        </p:txBody>
      </p:sp>
      <p:sp>
        <p:nvSpPr>
          <p:cNvPr id="8" name="Title 1"/>
          <p:cNvSpPr txBox="1">
            <a:spLocks/>
          </p:cNvSpPr>
          <p:nvPr/>
        </p:nvSpPr>
        <p:spPr>
          <a:xfrm>
            <a:off x="0" y="468100"/>
            <a:ext cx="6200078" cy="3088418"/>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5400" b="1" kern="1200">
                <a:solidFill>
                  <a:schemeClr val="bg1"/>
                </a:solidFill>
                <a:latin typeface="+mj-lt"/>
                <a:ea typeface="+mj-ea"/>
                <a:cs typeface="+mj-cs"/>
              </a:defRPr>
            </a:lvl1pPr>
          </a:lstStyle>
          <a:p>
            <a:pPr algn="ctr"/>
            <a:r>
              <a:rPr lang="en-US" sz="4800" dirty="0">
                <a:solidFill>
                  <a:schemeClr val="tx1"/>
                </a:solidFill>
              </a:rPr>
              <a:t>Success Coaching and Mentoring </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45405" y="0"/>
            <a:ext cx="5746595" cy="5715000"/>
          </a:xfrm>
          <a:prstGeom prst="rect">
            <a:avLst/>
          </a:prstGeom>
        </p:spPr>
      </p:pic>
      <p:sp>
        <p:nvSpPr>
          <p:cNvPr id="5" name="TextBox 4"/>
          <p:cNvSpPr txBox="1"/>
          <p:nvPr/>
        </p:nvSpPr>
        <p:spPr>
          <a:xfrm>
            <a:off x="0" y="3496772"/>
            <a:ext cx="6378499" cy="646331"/>
          </a:xfrm>
          <a:prstGeom prst="rect">
            <a:avLst/>
          </a:prstGeom>
          <a:noFill/>
        </p:spPr>
        <p:txBody>
          <a:bodyPr wrap="square" rtlCol="0">
            <a:spAutoFit/>
          </a:bodyPr>
          <a:lstStyle/>
          <a:p>
            <a:pPr algn="ctr"/>
            <a:r>
              <a:rPr lang="en-US" sz="3600" dirty="0" smtClean="0">
                <a:solidFill>
                  <a:schemeClr val="tx1">
                    <a:lumMod val="75000"/>
                  </a:schemeClr>
                </a:solidFill>
              </a:rPr>
              <a:t>Implementation </a:t>
            </a:r>
            <a:r>
              <a:rPr lang="en-US" sz="3600" dirty="0">
                <a:solidFill>
                  <a:schemeClr val="tx1">
                    <a:lumMod val="75000"/>
                  </a:schemeClr>
                </a:solidFill>
              </a:rPr>
              <a:t>Phase</a:t>
            </a:r>
          </a:p>
        </p:txBody>
      </p:sp>
    </p:spTree>
    <p:extLst>
      <p:ext uri="{BB962C8B-B14F-4D97-AF65-F5344CB8AC3E}">
        <p14:creationId xmlns:p14="http://schemas.microsoft.com/office/powerpoint/2010/main" val="19295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9800" y="1904374"/>
            <a:ext cx="10515600" cy="4064626"/>
          </a:xfrm>
        </p:spPr>
        <p:txBody>
          <a:bodyPr>
            <a:normAutofit/>
          </a:bodyPr>
          <a:lstStyle/>
          <a:p>
            <a:pPr marL="613664" indent="-457200">
              <a:buSzPct val="100000"/>
              <a:buFont typeface="Arial" charset="0"/>
              <a:buChar char="•"/>
            </a:pPr>
            <a:r>
              <a:rPr lang="en" sz="3200" dirty="0" smtClean="0"/>
              <a:t>Role of </a:t>
            </a:r>
            <a:r>
              <a:rPr lang="en-US" sz="3200" dirty="0"/>
              <a:t>P</a:t>
            </a:r>
            <a:r>
              <a:rPr lang="en-US" sz="3200" dirty="0" smtClean="0"/>
              <a:t>rogram </a:t>
            </a:r>
            <a:r>
              <a:rPr lang="en-US" sz="3200" dirty="0"/>
              <a:t>C</a:t>
            </a:r>
            <a:r>
              <a:rPr lang="en-US" sz="3200" dirty="0" smtClean="0"/>
              <a:t>oordinator</a:t>
            </a:r>
            <a:endParaRPr lang="en" sz="3200" dirty="0" smtClean="0"/>
          </a:p>
          <a:p>
            <a:pPr marL="613664" indent="-457200">
              <a:buSzPct val="100000"/>
              <a:buFont typeface="Arial" charset="0"/>
              <a:buChar char="•"/>
            </a:pPr>
            <a:r>
              <a:rPr lang="en" sz="3200" dirty="0" smtClean="0"/>
              <a:t>Practice of Success Coaching  </a:t>
            </a:r>
            <a:endParaRPr lang="en-US" sz="3200" dirty="0" smtClean="0"/>
          </a:p>
          <a:p>
            <a:pPr marL="613664" indent="-457200">
              <a:buSzPct val="100000"/>
              <a:buFont typeface="Arial" charset="0"/>
              <a:buChar char="•"/>
            </a:pPr>
            <a:r>
              <a:rPr lang="en-US" sz="3200" dirty="0" smtClean="0"/>
              <a:t>Capturing the Work </a:t>
            </a:r>
          </a:p>
          <a:p>
            <a:pPr marL="613664" indent="-457200">
              <a:buSzPct val="100000"/>
              <a:buFont typeface="Arial" charset="0"/>
              <a:buChar char="•"/>
            </a:pPr>
            <a:r>
              <a:rPr lang="en-US" sz="3200" dirty="0" smtClean="0"/>
              <a:t>Success Coaching Requirements </a:t>
            </a:r>
          </a:p>
          <a:p>
            <a:pPr marL="0" indent="0" defTabSz="326524">
              <a:lnSpc>
                <a:spcPct val="50000"/>
              </a:lnSpc>
              <a:buNone/>
              <a:defRPr/>
            </a:pP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34</a:t>
            </a:fld>
            <a:endParaRPr lang="en-US" sz="800" dirty="0">
              <a:solidFill>
                <a:schemeClr val="tx1">
                  <a:lumMod val="40000"/>
                  <a:lumOff val="60000"/>
                </a:schemeClr>
              </a:solidFill>
            </a:endParaRPr>
          </a:p>
        </p:txBody>
      </p:sp>
      <p:sp>
        <p:nvSpPr>
          <p:cNvPr id="5" name="Title 4"/>
          <p:cNvSpPr>
            <a:spLocks noGrp="1"/>
          </p:cNvSpPr>
          <p:nvPr>
            <p:ph type="title"/>
          </p:nvPr>
        </p:nvSpPr>
        <p:spPr/>
        <p:txBody>
          <a:bodyPr>
            <a:normAutofit/>
          </a:bodyPr>
          <a:lstStyle/>
          <a:p>
            <a:r>
              <a:rPr lang="en-US" sz="4000" dirty="0" smtClean="0"/>
              <a:t>Implementing Success Coaching</a:t>
            </a:r>
            <a:endParaRPr lang="en-US" sz="4000" dirty="0"/>
          </a:p>
        </p:txBody>
      </p:sp>
    </p:spTree>
    <p:extLst>
      <p:ext uri="{BB962C8B-B14F-4D97-AF65-F5344CB8AC3E}">
        <p14:creationId xmlns:p14="http://schemas.microsoft.com/office/powerpoint/2010/main" val="21561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88474"/>
            <a:ext cx="10515600" cy="4169350"/>
          </a:xfrm>
        </p:spPr>
        <p:txBody>
          <a:bodyPr>
            <a:normAutofit fontScale="92500" lnSpcReduction="20000"/>
          </a:bodyPr>
          <a:lstStyle/>
          <a:p>
            <a:pPr lvl="0"/>
            <a:r>
              <a:rPr lang="en-US" sz="2800" dirty="0"/>
              <a:t>Remember what families tell you about them </a:t>
            </a:r>
          </a:p>
          <a:p>
            <a:pPr lvl="0"/>
            <a:endParaRPr lang="en-US" sz="1900" dirty="0" smtClean="0"/>
          </a:p>
          <a:p>
            <a:pPr lvl="0"/>
            <a:r>
              <a:rPr lang="en-US" sz="2800" dirty="0" smtClean="0"/>
              <a:t>Know </a:t>
            </a:r>
            <a:r>
              <a:rPr lang="en-US" sz="2800" dirty="0"/>
              <a:t>the family unit</a:t>
            </a:r>
          </a:p>
          <a:p>
            <a:pPr lvl="0"/>
            <a:endParaRPr lang="en-US" sz="1900" dirty="0" smtClean="0"/>
          </a:p>
          <a:p>
            <a:pPr lvl="0"/>
            <a:r>
              <a:rPr lang="en-US" sz="2800" dirty="0" smtClean="0"/>
              <a:t>Be </a:t>
            </a:r>
            <a:r>
              <a:rPr lang="en-US" sz="2800" dirty="0"/>
              <a:t>consistent and keep your word </a:t>
            </a:r>
          </a:p>
          <a:p>
            <a:pPr lvl="0"/>
            <a:endParaRPr lang="en-US" sz="1700" dirty="0" smtClean="0"/>
          </a:p>
          <a:p>
            <a:pPr lvl="0"/>
            <a:r>
              <a:rPr lang="en-US" sz="2800" dirty="0" smtClean="0"/>
              <a:t>Allow </a:t>
            </a:r>
            <a:r>
              <a:rPr lang="en-US" sz="2800" dirty="0"/>
              <a:t>them to get to know you</a:t>
            </a:r>
          </a:p>
          <a:p>
            <a:pPr marL="0" lvl="0" indent="0">
              <a:buNone/>
            </a:pPr>
            <a:r>
              <a:rPr lang="en-US" sz="3600" dirty="0"/>
              <a:t> </a:t>
            </a:r>
          </a:p>
          <a:p>
            <a:pPr marL="0" lvl="0" indent="0" algn="ctr">
              <a:buNone/>
            </a:pPr>
            <a:r>
              <a:rPr lang="en-US" sz="3500" dirty="0"/>
              <a:t>Know that your time and commitment with the </a:t>
            </a:r>
            <a:r>
              <a:rPr lang="en-US" sz="3500" dirty="0" smtClean="0"/>
              <a:t>          youth </a:t>
            </a:r>
            <a:r>
              <a:rPr lang="en-US" sz="3500" dirty="0"/>
              <a:t>will gain parents’ trust over time </a:t>
            </a:r>
          </a:p>
          <a:p>
            <a:pPr marL="0" indent="0" defTabSz="326524">
              <a:lnSpc>
                <a:spcPct val="50000"/>
              </a:lnSpc>
              <a:buNone/>
              <a:defRPr/>
            </a:pP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35</a:t>
            </a:fld>
            <a:endParaRPr lang="en-US" sz="800" dirty="0">
              <a:solidFill>
                <a:schemeClr val="tx1">
                  <a:lumMod val="40000"/>
                  <a:lumOff val="60000"/>
                </a:schemeClr>
              </a:solidFill>
            </a:endParaRPr>
          </a:p>
        </p:txBody>
      </p:sp>
      <p:sp>
        <p:nvSpPr>
          <p:cNvPr id="5" name="Title 4"/>
          <p:cNvSpPr>
            <a:spLocks noGrp="1"/>
          </p:cNvSpPr>
          <p:nvPr>
            <p:ph type="title"/>
          </p:nvPr>
        </p:nvSpPr>
        <p:spPr>
          <a:xfrm>
            <a:off x="838200" y="498126"/>
            <a:ext cx="10515600" cy="972213"/>
          </a:xfrm>
        </p:spPr>
        <p:txBody>
          <a:bodyPr>
            <a:normAutofit/>
          </a:bodyPr>
          <a:lstStyle/>
          <a:p>
            <a:r>
              <a:rPr lang="en-US" sz="4000" dirty="0"/>
              <a:t>S</a:t>
            </a:r>
            <a:r>
              <a:rPr lang="en-US" sz="4000" dirty="0" smtClean="0"/>
              <a:t>how </a:t>
            </a:r>
            <a:r>
              <a:rPr lang="en-US" sz="4000" dirty="0"/>
              <a:t>Your </a:t>
            </a:r>
            <a:r>
              <a:rPr lang="en-US" sz="4000" dirty="0" smtClean="0"/>
              <a:t>Interest</a:t>
            </a:r>
            <a:endParaRPr lang="en-US" sz="4000" b="0" dirty="0">
              <a:solidFill>
                <a:schemeClr val="tx2"/>
              </a:solidFill>
            </a:endParaRP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905894"/>
          </a:xfrm>
          <a:prstGeom prst="rect">
            <a:avLst/>
          </a:prstGeom>
          <a:noFill/>
          <a:ln>
            <a:noFill/>
          </a:ln>
        </p:spPr>
      </p:pic>
      <p:sp>
        <p:nvSpPr>
          <p:cNvPr id="7" name="Title 1"/>
          <p:cNvSpPr txBox="1">
            <a:spLocks/>
          </p:cNvSpPr>
          <p:nvPr/>
        </p:nvSpPr>
        <p:spPr>
          <a:xfrm>
            <a:off x="0" y="55275"/>
            <a:ext cx="12192000" cy="1633199"/>
          </a:xfrm>
          <a:prstGeom prst="rect">
            <a:avLst/>
          </a:prstGeom>
        </p:spPr>
        <p:txBody>
          <a:bodyPr vert="horz" lIns="91440" tIns="45720" rIns="91440" bIns="45720" rtlCol="0" anchor="ctr" anchorCtr="0">
            <a:noAutofit/>
          </a:bodyPr>
          <a:lstStyle>
            <a:lvl1pPr algn="l" defTabSz="914377" rtl="0" eaLnBrk="1" latinLnBrk="0" hangingPunct="1">
              <a:lnSpc>
                <a:spcPct val="90000"/>
              </a:lnSpc>
              <a:spcBef>
                <a:spcPct val="0"/>
              </a:spcBef>
              <a:buNone/>
              <a:defRPr sz="5400" b="1" kern="1200">
                <a:solidFill>
                  <a:schemeClr val="bg1"/>
                </a:solidFill>
                <a:latin typeface="+mj-lt"/>
                <a:ea typeface="+mj-ea"/>
                <a:cs typeface="+mj-cs"/>
              </a:defRPr>
            </a:lvl1pPr>
          </a:lstStyle>
          <a:p>
            <a:pPr marL="400001" lvl="1">
              <a:lnSpc>
                <a:spcPct val="70000"/>
              </a:lnSpc>
              <a:spcBef>
                <a:spcPts val="1200"/>
              </a:spcBef>
              <a:buClr>
                <a:srgbClr val="009900"/>
              </a:buClr>
            </a:pPr>
            <a:r>
              <a:rPr lang="en-US" sz="4800" dirty="0">
                <a:solidFill>
                  <a:schemeClr val="bg1"/>
                </a:solidFill>
                <a:effectLst>
                  <a:glow rad="101600">
                    <a:schemeClr val="tx1">
                      <a:alpha val="75000"/>
                    </a:schemeClr>
                  </a:glow>
                </a:effectLst>
                <a:ea typeface="ＭＳ Ｐゴシック" charset="0"/>
                <a:cs typeface="Times New Roman" charset="0"/>
              </a:rPr>
              <a:t> Goal: Academic </a:t>
            </a:r>
            <a:r>
              <a:rPr lang="en-US" sz="4800" dirty="0" smtClean="0">
                <a:solidFill>
                  <a:schemeClr val="bg1"/>
                </a:solidFill>
                <a:effectLst>
                  <a:glow rad="101600">
                    <a:schemeClr val="tx1">
                      <a:alpha val="75000"/>
                    </a:schemeClr>
                  </a:glow>
                </a:effectLst>
                <a:ea typeface="ＭＳ Ｐゴシック" charset="0"/>
                <a:cs typeface="Times New Roman" charset="0"/>
              </a:rPr>
              <a:t>Achievement</a:t>
            </a:r>
            <a:endParaRPr lang="en-US" sz="4800" dirty="0">
              <a:solidFill>
                <a:schemeClr val="bg1"/>
              </a:solidFill>
              <a:effectLst>
                <a:glow rad="101600">
                  <a:schemeClr val="tx1">
                    <a:alpha val="75000"/>
                  </a:schemeClr>
                </a:glow>
              </a:effectLst>
              <a:ea typeface="ＭＳ Ｐゴシック" charset="0"/>
              <a:cs typeface="Times New Roman" charset="0"/>
            </a:endParaRPr>
          </a:p>
        </p:txBody>
      </p:sp>
    </p:spTree>
    <p:extLst>
      <p:ext uri="{BB962C8B-B14F-4D97-AF65-F5344CB8AC3E}">
        <p14:creationId xmlns:p14="http://schemas.microsoft.com/office/powerpoint/2010/main" val="171729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9800" y="1904374"/>
            <a:ext cx="10515600" cy="4064626"/>
          </a:xfrm>
        </p:spPr>
        <p:txBody>
          <a:bodyPr>
            <a:normAutofit/>
          </a:bodyPr>
          <a:lstStyle/>
          <a:p>
            <a:pPr marL="785622" indent="-742950">
              <a:buSzPct val="100000"/>
              <a:buFont typeface="+mj-lt"/>
              <a:buAutoNum type="arabicPeriod"/>
            </a:pPr>
            <a:r>
              <a:rPr lang="en-US" sz="3200" dirty="0"/>
              <a:t>Starts at </a:t>
            </a:r>
            <a:r>
              <a:rPr lang="en-US" sz="3200" dirty="0" smtClean="0"/>
              <a:t>recruitment</a:t>
            </a:r>
            <a:endParaRPr lang="en" sz="3200" dirty="0"/>
          </a:p>
          <a:p>
            <a:pPr marL="785622" indent="-742950">
              <a:buSzPct val="100000"/>
              <a:buFont typeface="+mj-lt"/>
              <a:buAutoNum type="arabicPeriod"/>
            </a:pPr>
            <a:r>
              <a:rPr lang="en-US" sz="3200" dirty="0"/>
              <a:t>P</a:t>
            </a:r>
            <a:r>
              <a:rPr lang="en" sz="3200" dirty="0"/>
              <a:t>resent self </a:t>
            </a:r>
            <a:r>
              <a:rPr lang="en-US" sz="3200" dirty="0"/>
              <a:t>and </a:t>
            </a:r>
            <a:r>
              <a:rPr lang="en" sz="3200" dirty="0"/>
              <a:t>role to school personnel </a:t>
            </a:r>
            <a:endParaRPr lang="en-US" sz="3200" dirty="0"/>
          </a:p>
          <a:p>
            <a:pPr marL="785622" indent="-742950">
              <a:buSzPct val="100000"/>
              <a:buFont typeface="+mj-lt"/>
              <a:buAutoNum type="arabicPeriod"/>
            </a:pPr>
            <a:r>
              <a:rPr lang="en-US" sz="3200" dirty="0"/>
              <a:t>Remind </a:t>
            </a:r>
            <a:r>
              <a:rPr lang="en-US" sz="3200" dirty="0" smtClean="0"/>
              <a:t>families </a:t>
            </a:r>
            <a:r>
              <a:rPr lang="en-US" sz="3200" dirty="0"/>
              <a:t>about </a:t>
            </a:r>
            <a:r>
              <a:rPr lang="en-US" sz="3200" dirty="0" smtClean="0"/>
              <a:t>success coaching </a:t>
            </a:r>
            <a:endParaRPr lang="en-US" sz="3200" dirty="0"/>
          </a:p>
          <a:p>
            <a:pPr marL="0" indent="0" defTabSz="326524">
              <a:lnSpc>
                <a:spcPct val="50000"/>
              </a:lnSpc>
              <a:buNone/>
              <a:defRPr/>
            </a:pP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36</a:t>
            </a:fld>
            <a:endParaRPr lang="en-US" sz="800" dirty="0">
              <a:solidFill>
                <a:schemeClr val="tx1">
                  <a:lumMod val="40000"/>
                  <a:lumOff val="60000"/>
                </a:schemeClr>
              </a:solidFill>
            </a:endParaRPr>
          </a:p>
        </p:txBody>
      </p:sp>
      <p:sp>
        <p:nvSpPr>
          <p:cNvPr id="5" name="Title 4"/>
          <p:cNvSpPr>
            <a:spLocks noGrp="1"/>
          </p:cNvSpPr>
          <p:nvPr>
            <p:ph type="title"/>
          </p:nvPr>
        </p:nvSpPr>
        <p:spPr/>
        <p:txBody>
          <a:bodyPr>
            <a:normAutofit/>
          </a:bodyPr>
          <a:lstStyle/>
          <a:p>
            <a:r>
              <a:rPr lang="en" sz="4000" dirty="0"/>
              <a:t>The Practice of Success Coaching</a:t>
            </a:r>
            <a:endParaRPr lang="en-US" sz="4000" dirty="0"/>
          </a:p>
        </p:txBody>
      </p:sp>
    </p:spTree>
    <p:extLst>
      <p:ext uri="{BB962C8B-B14F-4D97-AF65-F5344CB8AC3E}">
        <p14:creationId xmlns:p14="http://schemas.microsoft.com/office/powerpoint/2010/main" val="102386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9800" y="1904374"/>
            <a:ext cx="10515600" cy="4064626"/>
          </a:xfrm>
        </p:spPr>
        <p:txBody>
          <a:bodyPr>
            <a:normAutofit/>
          </a:bodyPr>
          <a:lstStyle/>
          <a:p>
            <a:pPr marL="557022" indent="-514350">
              <a:lnSpc>
                <a:spcPct val="80000"/>
              </a:lnSpc>
              <a:buSzPct val="100000"/>
              <a:buFont typeface="+mj-lt"/>
              <a:buAutoNum type="arabicPeriod"/>
            </a:pPr>
            <a:r>
              <a:rPr lang="en" sz="3200" dirty="0"/>
              <a:t>Set up your </a:t>
            </a:r>
            <a:r>
              <a:rPr lang="en-US" sz="3200" dirty="0"/>
              <a:t>meeting </a:t>
            </a:r>
            <a:r>
              <a:rPr lang="en" sz="3200" dirty="0"/>
              <a:t>schedule </a:t>
            </a:r>
            <a:endParaRPr lang="en-US" sz="3200" dirty="0"/>
          </a:p>
          <a:p>
            <a:pPr marL="557022" indent="-514350">
              <a:lnSpc>
                <a:spcPct val="80000"/>
              </a:lnSpc>
              <a:buSzPct val="100000"/>
              <a:buFont typeface="+mj-lt"/>
              <a:buAutoNum type="arabicPeriod"/>
            </a:pPr>
            <a:endParaRPr lang="en-US" sz="3200" dirty="0"/>
          </a:p>
          <a:p>
            <a:pPr marL="557022" indent="-514350">
              <a:lnSpc>
                <a:spcPct val="80000"/>
              </a:lnSpc>
              <a:buSzPct val="100000"/>
              <a:buFont typeface="+mj-lt"/>
              <a:buAutoNum type="arabicPeriod"/>
            </a:pPr>
            <a:r>
              <a:rPr lang="en-US" sz="3200" dirty="0"/>
              <a:t>Set the stage at first sessions</a:t>
            </a:r>
          </a:p>
          <a:p>
            <a:pPr marL="557022" indent="-514350">
              <a:lnSpc>
                <a:spcPct val="80000"/>
              </a:lnSpc>
              <a:buSzPct val="100000"/>
              <a:buFont typeface="+mj-lt"/>
              <a:buAutoNum type="arabicPeriod"/>
            </a:pPr>
            <a:endParaRPr lang="en-US" sz="3200" dirty="0"/>
          </a:p>
          <a:p>
            <a:pPr marL="557022" indent="-514350">
              <a:lnSpc>
                <a:spcPct val="80000"/>
              </a:lnSpc>
              <a:buSzPct val="100000"/>
              <a:buFont typeface="+mj-lt"/>
              <a:buAutoNum type="arabicPeriod"/>
            </a:pPr>
            <a:r>
              <a:rPr lang="en-US" sz="3200" dirty="0"/>
              <a:t>Follow up sessions</a:t>
            </a:r>
            <a:endParaRPr lang="en-US" sz="1000" dirty="0"/>
          </a:p>
          <a:p>
            <a:pPr marL="0" indent="0" defTabSz="326524">
              <a:lnSpc>
                <a:spcPct val="50000"/>
              </a:lnSpc>
              <a:buNone/>
              <a:defRPr/>
            </a:pP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37</a:t>
            </a:fld>
            <a:endParaRPr lang="en-US" sz="800" dirty="0">
              <a:solidFill>
                <a:schemeClr val="tx1">
                  <a:lumMod val="40000"/>
                  <a:lumOff val="60000"/>
                </a:schemeClr>
              </a:solidFill>
            </a:endParaRPr>
          </a:p>
        </p:txBody>
      </p:sp>
      <p:sp>
        <p:nvSpPr>
          <p:cNvPr id="5" name="Title 4"/>
          <p:cNvSpPr>
            <a:spLocks noGrp="1"/>
          </p:cNvSpPr>
          <p:nvPr>
            <p:ph type="title"/>
          </p:nvPr>
        </p:nvSpPr>
        <p:spPr/>
        <p:txBody>
          <a:bodyPr>
            <a:normAutofit/>
          </a:bodyPr>
          <a:lstStyle/>
          <a:p>
            <a:r>
              <a:rPr lang="en" sz="4000" dirty="0"/>
              <a:t>The Practice of Success Coaching</a:t>
            </a:r>
            <a:endParaRPr lang="en-US" sz="4000" dirty="0"/>
          </a:p>
        </p:txBody>
      </p:sp>
    </p:spTree>
    <p:extLst>
      <p:ext uri="{BB962C8B-B14F-4D97-AF65-F5344CB8AC3E}">
        <p14:creationId xmlns:p14="http://schemas.microsoft.com/office/powerpoint/2010/main" val="170532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 dirty="0"/>
              <a:t>Capturing the </a:t>
            </a:r>
            <a:r>
              <a:rPr lang="en" dirty="0" smtClean="0"/>
              <a:t>Work </a:t>
            </a:r>
            <a:r>
              <a:rPr lang="en-US" dirty="0" smtClean="0"/>
              <a:t/>
            </a:r>
            <a:br>
              <a:rPr lang="en-US" dirty="0" smtClean="0"/>
            </a:br>
            <a:r>
              <a:rPr lang="en" dirty="0" smtClean="0"/>
              <a:t>of </a:t>
            </a:r>
            <a:r>
              <a:rPr lang="en" dirty="0"/>
              <a:t>Success </a:t>
            </a:r>
            <a:r>
              <a:rPr lang="en" dirty="0" smtClean="0"/>
              <a:t>Coaching</a:t>
            </a:r>
            <a:r>
              <a:rPr lang="en-US" dirty="0" smtClean="0"/>
              <a:t/>
            </a:r>
            <a:br>
              <a:rPr lang="en-US" dirty="0" smtClean="0"/>
            </a:br>
            <a:r>
              <a:rPr lang="en" dirty="0" smtClean="0"/>
              <a:t> </a:t>
            </a: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38</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101320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9800" y="1904374"/>
            <a:ext cx="10515600" cy="4064626"/>
          </a:xfrm>
        </p:spPr>
        <p:txBody>
          <a:bodyPr>
            <a:normAutofit/>
          </a:bodyPr>
          <a:lstStyle/>
          <a:p>
            <a:pPr marL="514350" indent="-514350">
              <a:buFont typeface="+mj-lt"/>
              <a:buAutoNum type="arabicPeriod"/>
            </a:pPr>
            <a:r>
              <a:rPr lang="en-US" sz="3200" dirty="0">
                <a:solidFill>
                  <a:srgbClr val="37424A"/>
                </a:solidFill>
              </a:rPr>
              <a:t>Demographic i</a:t>
            </a:r>
            <a:r>
              <a:rPr lang="en-US" sz="3200" dirty="0" smtClean="0">
                <a:solidFill>
                  <a:srgbClr val="37424A"/>
                </a:solidFill>
              </a:rPr>
              <a:t>nformation</a:t>
            </a:r>
            <a:endParaRPr lang="en-US" sz="3200" dirty="0">
              <a:solidFill>
                <a:srgbClr val="37424A"/>
              </a:solidFill>
            </a:endParaRPr>
          </a:p>
          <a:p>
            <a:pPr marL="514350" indent="-514350">
              <a:buFont typeface="+mj-lt"/>
              <a:buAutoNum type="arabicPeriod"/>
            </a:pPr>
            <a:r>
              <a:rPr lang="en-US" sz="3200" dirty="0">
                <a:solidFill>
                  <a:srgbClr val="37424A"/>
                </a:solidFill>
              </a:rPr>
              <a:t>Academic s</a:t>
            </a:r>
            <a:r>
              <a:rPr lang="en-US" sz="3200" dirty="0" smtClean="0">
                <a:solidFill>
                  <a:srgbClr val="37424A"/>
                </a:solidFill>
              </a:rPr>
              <a:t>chedule</a:t>
            </a:r>
            <a:endParaRPr lang="en-US" sz="3200" dirty="0">
              <a:solidFill>
                <a:srgbClr val="37424A"/>
              </a:solidFill>
            </a:endParaRPr>
          </a:p>
          <a:p>
            <a:pPr marL="514350" indent="-514350">
              <a:buFont typeface="+mj-lt"/>
              <a:buAutoNum type="arabicPeriod"/>
            </a:pPr>
            <a:r>
              <a:rPr lang="en-US" sz="3200" dirty="0">
                <a:solidFill>
                  <a:srgbClr val="37424A"/>
                </a:solidFill>
              </a:rPr>
              <a:t>Summary of each </a:t>
            </a:r>
            <a:r>
              <a:rPr lang="en-US" sz="3200" dirty="0" smtClean="0">
                <a:solidFill>
                  <a:srgbClr val="37424A"/>
                </a:solidFill>
              </a:rPr>
              <a:t>Success Coaching session</a:t>
            </a:r>
            <a:endParaRPr lang="en-US" sz="3200" dirty="0">
              <a:solidFill>
                <a:srgbClr val="37424A"/>
              </a:solidFill>
            </a:endParaRPr>
          </a:p>
          <a:p>
            <a:pPr marL="514350" indent="-514350">
              <a:buFont typeface="+mj-lt"/>
              <a:buAutoNum type="arabicPeriod"/>
            </a:pPr>
            <a:r>
              <a:rPr lang="en-US" sz="3200" dirty="0">
                <a:solidFill>
                  <a:srgbClr val="37424A"/>
                </a:solidFill>
              </a:rPr>
              <a:t>Academic </a:t>
            </a:r>
            <a:r>
              <a:rPr lang="en-US" sz="3200" dirty="0" smtClean="0">
                <a:solidFill>
                  <a:srgbClr val="37424A"/>
                </a:solidFill>
              </a:rPr>
              <a:t>records </a:t>
            </a:r>
            <a:r>
              <a:rPr lang="en-US" sz="3200" dirty="0">
                <a:solidFill>
                  <a:srgbClr val="37424A"/>
                </a:solidFill>
              </a:rPr>
              <a:t>&amp; </a:t>
            </a:r>
            <a:r>
              <a:rPr lang="en-US" sz="3200" dirty="0" smtClean="0">
                <a:solidFill>
                  <a:srgbClr val="37424A"/>
                </a:solidFill>
              </a:rPr>
              <a:t>attendance</a:t>
            </a:r>
            <a:endParaRPr lang="en-US" sz="3200" dirty="0">
              <a:solidFill>
                <a:srgbClr val="37424A"/>
              </a:solidFill>
            </a:endParaRPr>
          </a:p>
          <a:p>
            <a:pPr marL="0" indent="0" defTabSz="326524">
              <a:lnSpc>
                <a:spcPct val="50000"/>
              </a:lnSpc>
              <a:buNone/>
              <a:defRPr/>
            </a:pP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39</a:t>
            </a:fld>
            <a:endParaRPr lang="en-US" sz="800" dirty="0">
              <a:solidFill>
                <a:schemeClr val="tx1">
                  <a:lumMod val="40000"/>
                  <a:lumOff val="60000"/>
                </a:schemeClr>
              </a:solidFill>
            </a:endParaRPr>
          </a:p>
        </p:txBody>
      </p:sp>
      <p:sp>
        <p:nvSpPr>
          <p:cNvPr id="5" name="Title 4"/>
          <p:cNvSpPr>
            <a:spLocks noGrp="1"/>
          </p:cNvSpPr>
          <p:nvPr>
            <p:ph type="title"/>
          </p:nvPr>
        </p:nvSpPr>
        <p:spPr/>
        <p:txBody>
          <a:bodyPr>
            <a:normAutofit fontScale="90000"/>
          </a:bodyPr>
          <a:lstStyle/>
          <a:p>
            <a:r>
              <a:rPr lang="en-US" sz="4000" dirty="0" smtClean="0"/>
              <a:t>Success Coaching  </a:t>
            </a:r>
            <a:r>
              <a:rPr lang="en-US" sz="4000" dirty="0"/>
              <a:t>Monitoring Form Provides</a:t>
            </a:r>
          </a:p>
        </p:txBody>
      </p:sp>
    </p:spTree>
    <p:extLst>
      <p:ext uri="{BB962C8B-B14F-4D97-AF65-F5344CB8AC3E}">
        <p14:creationId xmlns:p14="http://schemas.microsoft.com/office/powerpoint/2010/main" val="143705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86874"/>
            <a:ext cx="10769600" cy="4169350"/>
          </a:xfrm>
        </p:spPr>
        <p:txBody>
          <a:bodyPr>
            <a:normAutofit/>
          </a:bodyPr>
          <a:lstStyle/>
          <a:p>
            <a:pPr marL="514350" lvl="0" indent="-514350">
              <a:buFont typeface="+mj-lt"/>
              <a:buAutoNum type="arabicPeriod"/>
            </a:pPr>
            <a:r>
              <a:rPr lang="en-US" sz="2800" dirty="0"/>
              <a:t>Cultural considerations</a:t>
            </a:r>
          </a:p>
          <a:p>
            <a:pPr marL="514350" lvl="0" indent="-514350">
              <a:buFont typeface="+mj-lt"/>
              <a:buAutoNum type="arabicPeriod"/>
            </a:pPr>
            <a:endParaRPr lang="en-US" sz="2800" dirty="0"/>
          </a:p>
          <a:p>
            <a:pPr marL="514350" lvl="0" indent="-514350">
              <a:buFont typeface="+mj-lt"/>
              <a:buAutoNum type="arabicPeriod"/>
            </a:pPr>
            <a:r>
              <a:rPr lang="en-US" sz="2800" dirty="0"/>
              <a:t>Planning for S</a:t>
            </a:r>
            <a:r>
              <a:rPr lang="en-US" sz="2800" dirty="0" smtClean="0"/>
              <a:t>uccess </a:t>
            </a:r>
            <a:r>
              <a:rPr lang="en-US" sz="2800" dirty="0"/>
              <a:t>C</a:t>
            </a:r>
            <a:r>
              <a:rPr lang="en-US" sz="2800" dirty="0" smtClean="0"/>
              <a:t>oaching &amp; </a:t>
            </a:r>
            <a:r>
              <a:rPr lang="en-US" sz="2800" dirty="0"/>
              <a:t>M</a:t>
            </a:r>
            <a:r>
              <a:rPr lang="en-US" sz="2800" dirty="0" smtClean="0"/>
              <a:t>entoring</a:t>
            </a:r>
            <a:endParaRPr lang="en-US" sz="2800" dirty="0"/>
          </a:p>
          <a:p>
            <a:pPr marL="514350" lvl="0" indent="-514350">
              <a:buFont typeface="+mj-lt"/>
              <a:buAutoNum type="arabicPeriod"/>
            </a:pPr>
            <a:endParaRPr lang="en-US" sz="2800" dirty="0"/>
          </a:p>
          <a:p>
            <a:pPr marL="514350" lvl="0" indent="-514350">
              <a:buFont typeface="+mj-lt"/>
              <a:buAutoNum type="arabicPeriod"/>
            </a:pPr>
            <a:r>
              <a:rPr lang="en-US" sz="2800" dirty="0"/>
              <a:t>Implementing </a:t>
            </a:r>
            <a:r>
              <a:rPr lang="en-US" sz="2800" dirty="0" smtClean="0"/>
              <a:t>Success </a:t>
            </a:r>
            <a:r>
              <a:rPr lang="en-US" sz="2800" dirty="0"/>
              <a:t>C</a:t>
            </a:r>
            <a:r>
              <a:rPr lang="en-US" sz="2800" dirty="0" smtClean="0"/>
              <a:t>oaching </a:t>
            </a:r>
            <a:r>
              <a:rPr lang="en-US" sz="2800" dirty="0"/>
              <a:t>&amp; </a:t>
            </a:r>
            <a:r>
              <a:rPr lang="en-US" sz="2800" dirty="0" smtClean="0"/>
              <a:t>Mentoring</a:t>
            </a:r>
            <a:endParaRPr lang="en-US" sz="2800" dirty="0"/>
          </a:p>
          <a:p>
            <a:pPr marL="514350" lvl="0" indent="-514350">
              <a:buFont typeface="+mj-lt"/>
              <a:buAutoNum type="arabicPeriod"/>
            </a:pPr>
            <a:endParaRPr lang="en-US" sz="2800" dirty="0"/>
          </a:p>
          <a:p>
            <a:pPr marL="514350" lvl="0" indent="-514350">
              <a:buFont typeface="+mj-lt"/>
              <a:buAutoNum type="arabicPeriod"/>
            </a:pPr>
            <a:r>
              <a:rPr lang="en-US" sz="2800" dirty="0"/>
              <a:t>Retaining families</a:t>
            </a:r>
          </a:p>
          <a:p>
            <a:endParaRPr lang="en-US" sz="2800"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4</a:t>
            </a:fld>
            <a:endParaRPr lang="en-US" sz="800" dirty="0">
              <a:solidFill>
                <a:schemeClr val="tx1">
                  <a:lumMod val="40000"/>
                  <a:lumOff val="60000"/>
                </a:schemeClr>
              </a:solidFill>
            </a:endParaRPr>
          </a:p>
        </p:txBody>
      </p:sp>
      <p:sp>
        <p:nvSpPr>
          <p:cNvPr id="5" name="Title 1"/>
          <p:cNvSpPr>
            <a:spLocks noGrp="1"/>
          </p:cNvSpPr>
          <p:nvPr>
            <p:ph type="title"/>
          </p:nvPr>
        </p:nvSpPr>
        <p:spPr>
          <a:xfrm>
            <a:off x="838200" y="444642"/>
            <a:ext cx="10515600" cy="972213"/>
          </a:xfrm>
        </p:spPr>
        <p:txBody>
          <a:bodyPr>
            <a:normAutofit fontScale="90000"/>
          </a:bodyPr>
          <a:lstStyle/>
          <a:p>
            <a:r>
              <a:rPr lang="en-US" sz="4000" dirty="0"/>
              <a:t>Module 4: Juntos 4-H Success Coaching </a:t>
            </a:r>
            <a:r>
              <a:rPr lang="en-US" sz="4000" dirty="0" smtClean="0"/>
              <a:t/>
            </a:r>
            <a:br>
              <a:rPr lang="en-US" sz="4000" dirty="0" smtClean="0"/>
            </a:br>
            <a:r>
              <a:rPr lang="en-US" sz="4000" dirty="0" smtClean="0"/>
              <a:t>&amp; </a:t>
            </a:r>
            <a:r>
              <a:rPr lang="en-US" sz="4000" dirty="0"/>
              <a:t>Mentoring</a:t>
            </a:r>
          </a:p>
        </p:txBody>
      </p:sp>
    </p:spTree>
    <p:extLst>
      <p:ext uri="{BB962C8B-B14F-4D97-AF65-F5344CB8AC3E}">
        <p14:creationId xmlns:p14="http://schemas.microsoft.com/office/powerpoint/2010/main" val="38889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9800" y="1904374"/>
            <a:ext cx="10515600" cy="4064626"/>
          </a:xfrm>
        </p:spPr>
        <p:txBody>
          <a:bodyPr>
            <a:normAutofit/>
          </a:bodyPr>
          <a:lstStyle/>
          <a:p>
            <a:pPr marL="669432" lvl="1" indent="-342900" defTabSz="326532">
              <a:buClr>
                <a:schemeClr val="accent1"/>
              </a:buClr>
              <a:buSzPct val="96000"/>
              <a:buFont typeface="Arial" charset="0"/>
              <a:buChar char="•"/>
              <a:defRPr/>
            </a:pPr>
            <a:r>
              <a:rPr lang="en-US" sz="2800" dirty="0">
                <a:sym typeface="Rockwell"/>
              </a:rPr>
              <a:t>Full or part time staff working in the school and with the school</a:t>
            </a:r>
          </a:p>
          <a:p>
            <a:pPr marL="669432" lvl="1" indent="-342900" defTabSz="326532">
              <a:buClr>
                <a:schemeClr val="accent1"/>
              </a:buClr>
              <a:buSzPct val="96000"/>
              <a:buFont typeface="Arial" charset="0"/>
              <a:buChar char="•"/>
              <a:defRPr/>
            </a:pPr>
            <a:r>
              <a:rPr lang="en-US" sz="2800" dirty="0">
                <a:sym typeface="Rockwell"/>
              </a:rPr>
              <a:t>Quality training to set the person up for </a:t>
            </a:r>
            <a:r>
              <a:rPr lang="en-US" sz="2800" dirty="0" smtClean="0">
                <a:sym typeface="Rockwell"/>
              </a:rPr>
              <a:t>success</a:t>
            </a:r>
            <a:endParaRPr lang="en-US" sz="2800" dirty="0">
              <a:sym typeface="Rockwell"/>
            </a:endParaRPr>
          </a:p>
          <a:p>
            <a:pPr marL="669432" lvl="1" indent="-342900" defTabSz="326532">
              <a:buClr>
                <a:schemeClr val="accent1"/>
              </a:buClr>
              <a:buSzPct val="96000"/>
              <a:buFont typeface="Arial" charset="0"/>
              <a:buChar char="•"/>
              <a:defRPr/>
            </a:pPr>
            <a:r>
              <a:rPr lang="en-US" sz="2800" dirty="0">
                <a:sym typeface="Rockwell"/>
              </a:rPr>
              <a:t>A tracking system and documentation tools to: </a:t>
            </a:r>
          </a:p>
          <a:p>
            <a:pPr marL="1096459" lvl="2" indent="-457200" defTabSz="326532">
              <a:buClr>
                <a:schemeClr val="accent1"/>
              </a:buClr>
              <a:buFont typeface="+mj-lt"/>
              <a:buAutoNum type="arabicPeriod"/>
              <a:defRPr/>
            </a:pPr>
            <a:r>
              <a:rPr lang="en-US" sz="2800" dirty="0">
                <a:sym typeface="Rockwell"/>
              </a:rPr>
              <a:t>capture the progress of students; and</a:t>
            </a:r>
          </a:p>
          <a:p>
            <a:pPr marL="1096459" lvl="2" indent="-457200" defTabSz="326532">
              <a:buClr>
                <a:schemeClr val="accent1"/>
              </a:buClr>
              <a:buFont typeface="+mj-lt"/>
              <a:buAutoNum type="arabicPeriod"/>
              <a:defRPr/>
            </a:pPr>
            <a:r>
              <a:rPr lang="en-US" sz="2800" dirty="0">
                <a:sym typeface="Rockwell"/>
              </a:rPr>
              <a:t>provide quantitative and qualitative data to support students and share with stakeholders (e.g. schools system and funders). </a:t>
            </a:r>
          </a:p>
          <a:p>
            <a:pPr marL="1153609" lvl="2" indent="-514350" defTabSz="326532">
              <a:buClr>
                <a:schemeClr val="accent1"/>
              </a:buClr>
              <a:buFont typeface="+mj-lt"/>
              <a:buAutoNum type="arabicPeriod"/>
              <a:defRPr/>
            </a:pPr>
            <a:r>
              <a:rPr lang="en-US" sz="2800" dirty="0">
                <a:sym typeface="Rockwell"/>
              </a:rPr>
              <a:t>Training and professional development</a:t>
            </a:r>
          </a:p>
          <a:p>
            <a:pPr marL="0" indent="0" defTabSz="326524">
              <a:lnSpc>
                <a:spcPct val="50000"/>
              </a:lnSpc>
              <a:buNone/>
              <a:defRPr/>
            </a:pP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40</a:t>
            </a:fld>
            <a:endParaRPr lang="en-US" sz="800" dirty="0">
              <a:solidFill>
                <a:schemeClr val="tx1">
                  <a:lumMod val="40000"/>
                  <a:lumOff val="60000"/>
                </a:schemeClr>
              </a:solidFill>
            </a:endParaRPr>
          </a:p>
        </p:txBody>
      </p:sp>
      <p:sp>
        <p:nvSpPr>
          <p:cNvPr id="5" name="Title 4"/>
          <p:cNvSpPr>
            <a:spLocks noGrp="1"/>
          </p:cNvSpPr>
          <p:nvPr>
            <p:ph type="title"/>
          </p:nvPr>
        </p:nvSpPr>
        <p:spPr/>
        <p:txBody>
          <a:bodyPr>
            <a:normAutofit/>
          </a:bodyPr>
          <a:lstStyle/>
          <a:p>
            <a:r>
              <a:rPr lang="en-US" sz="4000" dirty="0" smtClean="0"/>
              <a:t>Success coaching requires</a:t>
            </a:r>
            <a:r>
              <a:rPr lang="is-IS" sz="4000" dirty="0"/>
              <a:t>…</a:t>
            </a:r>
            <a:endParaRPr lang="en-US" sz="4000" dirty="0"/>
          </a:p>
        </p:txBody>
      </p:sp>
    </p:spTree>
    <p:extLst>
      <p:ext uri="{BB962C8B-B14F-4D97-AF65-F5344CB8AC3E}">
        <p14:creationId xmlns:p14="http://schemas.microsoft.com/office/powerpoint/2010/main" val="184714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41</a:t>
            </a:fld>
            <a:endParaRPr lang="en-US" sz="800" dirty="0">
              <a:solidFill>
                <a:schemeClr val="tx1">
                  <a:lumMod val="40000"/>
                  <a:lumOff val="60000"/>
                </a:schemeClr>
              </a:solidFill>
            </a:endParaRPr>
          </a:p>
        </p:txBody>
      </p:sp>
      <p:sp>
        <p:nvSpPr>
          <p:cNvPr id="8" name="Title 1"/>
          <p:cNvSpPr txBox="1">
            <a:spLocks/>
          </p:cNvSpPr>
          <p:nvPr/>
        </p:nvSpPr>
        <p:spPr>
          <a:xfrm>
            <a:off x="0" y="468100"/>
            <a:ext cx="6200078" cy="3088418"/>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5400" b="1" kern="1200">
                <a:solidFill>
                  <a:schemeClr val="bg1"/>
                </a:solidFill>
                <a:latin typeface="+mj-lt"/>
                <a:ea typeface="+mj-ea"/>
                <a:cs typeface="+mj-cs"/>
              </a:defRPr>
            </a:lvl1pPr>
          </a:lstStyle>
          <a:p>
            <a:pPr algn="ctr"/>
            <a:r>
              <a:rPr lang="en-US" sz="4800" dirty="0" smtClean="0"/>
              <a:t>Juntos 4-H Mentoring </a:t>
            </a:r>
            <a:endParaRPr lang="en-US" sz="4800" dirty="0"/>
          </a:p>
        </p:txBody>
      </p:sp>
      <p:pic>
        <p:nvPicPr>
          <p:cNvPr id="6"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6378499" y="0"/>
            <a:ext cx="578892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90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42</a:t>
            </a:fld>
            <a:endParaRPr lang="en-US" sz="800" dirty="0">
              <a:solidFill>
                <a:schemeClr val="tx1">
                  <a:lumMod val="40000"/>
                  <a:lumOff val="60000"/>
                </a:schemeClr>
              </a:solidFill>
            </a:endParaRPr>
          </a:p>
        </p:txBody>
      </p:sp>
      <p:sp>
        <p:nvSpPr>
          <p:cNvPr id="5" name="Title 4"/>
          <p:cNvSpPr>
            <a:spLocks noGrp="1"/>
          </p:cNvSpPr>
          <p:nvPr>
            <p:ph type="title"/>
          </p:nvPr>
        </p:nvSpPr>
        <p:spPr/>
        <p:txBody>
          <a:bodyPr>
            <a:normAutofit/>
          </a:bodyPr>
          <a:lstStyle/>
          <a:p>
            <a:r>
              <a:rPr lang="en-US" sz="4000" dirty="0" smtClean="0"/>
              <a:t>Juntos 4-H Mentoring</a:t>
            </a:r>
            <a:endParaRPr lang="en-US" sz="4000" dirty="0"/>
          </a:p>
        </p:txBody>
      </p:sp>
      <p:graphicFrame>
        <p:nvGraphicFramePr>
          <p:cNvPr id="9" name="Diagram 8"/>
          <p:cNvGraphicFramePr/>
          <p:nvPr>
            <p:extLst>
              <p:ext uri="{D42A27DB-BD31-4B8C-83A1-F6EECF244321}">
                <p14:modId xmlns:p14="http://schemas.microsoft.com/office/powerpoint/2010/main" val="2004855938"/>
              </p:ext>
            </p:extLst>
          </p:nvPr>
        </p:nvGraphicFramePr>
        <p:xfrm>
          <a:off x="1548493" y="1723283"/>
          <a:ext cx="8001000" cy="4093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173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70799"/>
            <a:ext cx="10515600" cy="4169350"/>
          </a:xfrm>
        </p:spPr>
        <p:txBody>
          <a:bodyPr>
            <a:normAutofit/>
          </a:bodyPr>
          <a:lstStyle/>
          <a:p>
            <a:pPr marL="613664" indent="-457200">
              <a:buSzPct val="100000"/>
              <a:buFont typeface="Arial" charset="0"/>
              <a:buChar char="•"/>
            </a:pPr>
            <a:r>
              <a:rPr lang="en-US" sz="3200" dirty="0"/>
              <a:t>The mentors and </a:t>
            </a:r>
            <a:r>
              <a:rPr lang="en-US" sz="3200" dirty="0" smtClean="0"/>
              <a:t>their qualifications </a:t>
            </a:r>
          </a:p>
          <a:p>
            <a:pPr marL="613664" indent="-457200">
              <a:buSzPct val="100000"/>
              <a:buFont typeface="Arial" charset="0"/>
              <a:buChar char="•"/>
            </a:pPr>
            <a:r>
              <a:rPr lang="en-US" sz="3200" dirty="0" smtClean="0"/>
              <a:t>The time </a:t>
            </a:r>
            <a:r>
              <a:rPr lang="en-US" sz="3200" dirty="0"/>
              <a:t>c</a:t>
            </a:r>
            <a:r>
              <a:rPr lang="en-US" sz="3200" dirty="0" smtClean="0"/>
              <a:t>ommitment</a:t>
            </a:r>
            <a:endParaRPr lang="en-US" sz="3200" dirty="0"/>
          </a:p>
          <a:p>
            <a:pPr marL="613664" indent="-457200">
              <a:buSzPct val="100000"/>
              <a:buFont typeface="Arial" charset="0"/>
              <a:buChar char="•"/>
            </a:pPr>
            <a:r>
              <a:rPr lang="en-US" sz="3200" dirty="0"/>
              <a:t>Leading mentors and mentees to success</a:t>
            </a:r>
          </a:p>
          <a:p>
            <a:pPr defTabSz="326524">
              <a:lnSpc>
                <a:spcPct val="50000"/>
              </a:lnSpc>
              <a:buFont typeface="Arial" charset="0"/>
              <a:buChar char="•"/>
              <a:defRPr/>
            </a:pPr>
            <a:endParaRPr lang="en-US" sz="2800"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43</a:t>
            </a:fld>
            <a:endParaRPr lang="en-US" sz="800" dirty="0">
              <a:solidFill>
                <a:schemeClr val="tx1">
                  <a:lumMod val="40000"/>
                  <a:lumOff val="60000"/>
                </a:schemeClr>
              </a:solidFill>
            </a:endParaRPr>
          </a:p>
        </p:txBody>
      </p:sp>
      <p:sp>
        <p:nvSpPr>
          <p:cNvPr id="5" name="Title 4"/>
          <p:cNvSpPr>
            <a:spLocks noGrp="1"/>
          </p:cNvSpPr>
          <p:nvPr>
            <p:ph type="title"/>
          </p:nvPr>
        </p:nvSpPr>
        <p:spPr/>
        <p:txBody>
          <a:bodyPr>
            <a:noAutofit/>
          </a:bodyPr>
          <a:lstStyle/>
          <a:p>
            <a:r>
              <a:rPr lang="en-US" sz="4000" dirty="0"/>
              <a:t>Implementing Mentoring</a:t>
            </a:r>
            <a:endParaRPr lang="en-US" sz="4000" b="0" dirty="0"/>
          </a:p>
        </p:txBody>
      </p:sp>
    </p:spTree>
    <p:extLst>
      <p:ext uri="{BB962C8B-B14F-4D97-AF65-F5344CB8AC3E}">
        <p14:creationId xmlns:p14="http://schemas.microsoft.com/office/powerpoint/2010/main" val="145170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8168"/>
            <a:ext cx="10515600" cy="3899656"/>
          </a:xfrm>
        </p:spPr>
        <p:txBody>
          <a:bodyPr>
            <a:normAutofit/>
          </a:bodyPr>
          <a:lstStyle/>
          <a:p>
            <a:pPr>
              <a:buFontTx/>
              <a:buChar char="-"/>
            </a:pPr>
            <a:r>
              <a:rPr lang="en-US" sz="3200" dirty="0">
                <a:solidFill>
                  <a:srgbClr val="37424A"/>
                </a:solidFill>
              </a:rPr>
              <a:t>Clean </a:t>
            </a:r>
            <a:r>
              <a:rPr lang="en-US" sz="3200" dirty="0" smtClean="0">
                <a:solidFill>
                  <a:srgbClr val="37424A"/>
                </a:solidFill>
              </a:rPr>
              <a:t>background </a:t>
            </a:r>
            <a:r>
              <a:rPr lang="en-US" sz="3200" dirty="0">
                <a:solidFill>
                  <a:srgbClr val="37424A"/>
                </a:solidFill>
              </a:rPr>
              <a:t>check</a:t>
            </a:r>
          </a:p>
          <a:p>
            <a:pPr>
              <a:buFontTx/>
              <a:buChar char="-"/>
            </a:pPr>
            <a:r>
              <a:rPr lang="en-US" sz="3200" dirty="0">
                <a:solidFill>
                  <a:srgbClr val="37424A"/>
                </a:solidFill>
              </a:rPr>
              <a:t>Desire to work with Latino </a:t>
            </a:r>
            <a:r>
              <a:rPr lang="en-US" sz="3200" dirty="0" smtClean="0">
                <a:solidFill>
                  <a:srgbClr val="37424A"/>
                </a:solidFill>
              </a:rPr>
              <a:t>&amp; immigrant youth </a:t>
            </a:r>
          </a:p>
          <a:p>
            <a:pPr>
              <a:buFontTx/>
              <a:buChar char="-"/>
            </a:pPr>
            <a:r>
              <a:rPr lang="en-US" sz="3200" dirty="0" smtClean="0">
                <a:solidFill>
                  <a:srgbClr val="37424A"/>
                </a:solidFill>
              </a:rPr>
              <a:t>3-year </a:t>
            </a:r>
            <a:r>
              <a:rPr lang="en-US" sz="3200" dirty="0">
                <a:solidFill>
                  <a:srgbClr val="37424A"/>
                </a:solidFill>
              </a:rPr>
              <a:t>age </a:t>
            </a:r>
            <a:r>
              <a:rPr lang="en-US" sz="3200" dirty="0" smtClean="0">
                <a:solidFill>
                  <a:srgbClr val="37424A"/>
                </a:solidFill>
              </a:rPr>
              <a:t>gap</a:t>
            </a:r>
            <a:endParaRPr lang="en-US" sz="3200" dirty="0">
              <a:solidFill>
                <a:srgbClr val="37424A"/>
              </a:solidFill>
            </a:endParaRPr>
          </a:p>
          <a:p>
            <a:pPr>
              <a:buFontTx/>
              <a:buChar char="-"/>
            </a:pPr>
            <a:r>
              <a:rPr lang="en-US" sz="3200" dirty="0">
                <a:solidFill>
                  <a:srgbClr val="37424A"/>
                </a:solidFill>
              </a:rPr>
              <a:t>Willingness to devote </a:t>
            </a:r>
            <a:r>
              <a:rPr lang="en-US" sz="3200" dirty="0" smtClean="0">
                <a:solidFill>
                  <a:srgbClr val="37424A"/>
                </a:solidFill>
              </a:rPr>
              <a:t>the time and commitment</a:t>
            </a:r>
            <a:endParaRPr lang="en-US" sz="3200" dirty="0">
              <a:solidFill>
                <a:srgbClr val="37424A"/>
              </a:solidFill>
            </a:endParaRPr>
          </a:p>
          <a:p>
            <a:pPr>
              <a:buFontTx/>
              <a:buChar char="-"/>
            </a:pPr>
            <a:r>
              <a:rPr lang="en-US" sz="3200" dirty="0">
                <a:solidFill>
                  <a:srgbClr val="37424A"/>
                </a:solidFill>
              </a:rPr>
              <a:t>Active listening </a:t>
            </a:r>
            <a:r>
              <a:rPr lang="en-US" sz="3200" dirty="0" smtClean="0">
                <a:solidFill>
                  <a:srgbClr val="37424A"/>
                </a:solidFill>
              </a:rPr>
              <a:t>skills</a:t>
            </a:r>
            <a:r>
              <a:rPr lang="en-US" sz="3200" dirty="0">
                <a:solidFill>
                  <a:srgbClr val="37424A"/>
                </a:solidFill>
              </a:rPr>
              <a:t> </a:t>
            </a:r>
            <a:r>
              <a:rPr lang="en-US" sz="3200" dirty="0" smtClean="0">
                <a:solidFill>
                  <a:srgbClr val="37424A"/>
                </a:solidFill>
              </a:rPr>
              <a:t>and empathy</a:t>
            </a:r>
            <a:endParaRPr lang="en-US" sz="3200" dirty="0">
              <a:solidFill>
                <a:srgbClr val="37424A"/>
              </a:solidFill>
            </a:endParaRPr>
          </a:p>
          <a:p>
            <a:pPr marL="0" indent="0" defTabSz="326524">
              <a:lnSpc>
                <a:spcPct val="50000"/>
              </a:lnSpc>
              <a:buNone/>
              <a:defRPr/>
            </a:pP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44</a:t>
            </a:fld>
            <a:endParaRPr lang="en-US" sz="800" dirty="0">
              <a:solidFill>
                <a:schemeClr val="tx1">
                  <a:lumMod val="40000"/>
                  <a:lumOff val="60000"/>
                </a:schemeClr>
              </a:solidFill>
            </a:endParaRPr>
          </a:p>
        </p:txBody>
      </p:sp>
      <p:sp>
        <p:nvSpPr>
          <p:cNvPr id="5" name="Title 4"/>
          <p:cNvSpPr>
            <a:spLocks noGrp="1"/>
          </p:cNvSpPr>
          <p:nvPr>
            <p:ph type="title"/>
          </p:nvPr>
        </p:nvSpPr>
        <p:spPr>
          <a:xfrm>
            <a:off x="838200" y="767820"/>
            <a:ext cx="11081657" cy="754079"/>
          </a:xfrm>
        </p:spPr>
        <p:txBody>
          <a:bodyPr>
            <a:noAutofit/>
          </a:bodyPr>
          <a:lstStyle/>
          <a:p>
            <a:r>
              <a:rPr lang="en-US" sz="4000" dirty="0"/>
              <a:t>Mentors and their Qualifications: </a:t>
            </a:r>
            <a:br>
              <a:rPr lang="en-US" sz="4000" dirty="0"/>
            </a:br>
            <a:endParaRPr lang="en-US" sz="4000" b="0" dirty="0"/>
          </a:p>
        </p:txBody>
      </p:sp>
    </p:spTree>
    <p:extLst>
      <p:ext uri="{BB962C8B-B14F-4D97-AF65-F5344CB8AC3E}">
        <p14:creationId xmlns:p14="http://schemas.microsoft.com/office/powerpoint/2010/main" val="208282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9581"/>
            <a:ext cx="10515600" cy="4042582"/>
          </a:xfrm>
        </p:spPr>
        <p:txBody>
          <a:bodyPr>
            <a:normAutofit/>
          </a:bodyPr>
          <a:lstStyle/>
          <a:p>
            <a:r>
              <a:rPr lang="en-US" sz="2800" dirty="0" smtClean="0">
                <a:solidFill>
                  <a:srgbClr val="37424A"/>
                </a:solidFill>
              </a:rPr>
              <a:t>Mentors attend 2 to 4 training </a:t>
            </a:r>
            <a:r>
              <a:rPr lang="en-US" sz="2800" dirty="0">
                <a:solidFill>
                  <a:srgbClr val="37424A"/>
                </a:solidFill>
              </a:rPr>
              <a:t>sessions </a:t>
            </a:r>
            <a:r>
              <a:rPr lang="en-US" sz="2800" dirty="0" smtClean="0">
                <a:solidFill>
                  <a:srgbClr val="37424A"/>
                </a:solidFill>
              </a:rPr>
              <a:t>each year, each less than 2hrs long</a:t>
            </a:r>
          </a:p>
          <a:p>
            <a:r>
              <a:rPr lang="en-US" sz="2800" dirty="0">
                <a:solidFill>
                  <a:srgbClr val="37424A"/>
                </a:solidFill>
              </a:rPr>
              <a:t>Attend pre-matching event</a:t>
            </a:r>
          </a:p>
          <a:p>
            <a:r>
              <a:rPr lang="en-US" sz="2800" dirty="0" smtClean="0">
                <a:solidFill>
                  <a:srgbClr val="37424A"/>
                </a:solidFill>
              </a:rPr>
              <a:t>2 </a:t>
            </a:r>
            <a:r>
              <a:rPr lang="en-US" sz="2800" dirty="0">
                <a:solidFill>
                  <a:srgbClr val="37424A"/>
                </a:solidFill>
              </a:rPr>
              <a:t>m</a:t>
            </a:r>
            <a:r>
              <a:rPr lang="en-US" sz="2800" dirty="0" smtClean="0">
                <a:solidFill>
                  <a:srgbClr val="37424A"/>
                </a:solidFill>
              </a:rPr>
              <a:t>onthly mentor-mentee interactions</a:t>
            </a:r>
          </a:p>
          <a:p>
            <a:pPr lvl="1"/>
            <a:r>
              <a:rPr lang="en-US" sz="2200" dirty="0" smtClean="0">
                <a:solidFill>
                  <a:srgbClr val="37424A"/>
                </a:solidFill>
              </a:rPr>
              <a:t>face-to-face interactions</a:t>
            </a:r>
            <a:endParaRPr lang="en-US" sz="2200" dirty="0">
              <a:solidFill>
                <a:srgbClr val="37424A"/>
              </a:solidFill>
            </a:endParaRPr>
          </a:p>
          <a:p>
            <a:pPr lvl="1"/>
            <a:r>
              <a:rPr lang="en-US" sz="2200" dirty="0" smtClean="0">
                <a:solidFill>
                  <a:srgbClr val="37424A"/>
                </a:solidFill>
              </a:rPr>
              <a:t>Bi-Weekly </a:t>
            </a:r>
            <a:r>
              <a:rPr lang="en-US" sz="2200" dirty="0">
                <a:solidFill>
                  <a:srgbClr val="37424A"/>
                </a:solidFill>
              </a:rPr>
              <a:t>c</a:t>
            </a:r>
            <a:r>
              <a:rPr lang="en-US" sz="2200" dirty="0" smtClean="0">
                <a:solidFill>
                  <a:srgbClr val="37424A"/>
                </a:solidFill>
              </a:rPr>
              <a:t>ontact</a:t>
            </a:r>
          </a:p>
          <a:p>
            <a:r>
              <a:rPr lang="en-US" sz="2800" dirty="0" smtClean="0">
                <a:solidFill>
                  <a:srgbClr val="37424A"/>
                </a:solidFill>
              </a:rPr>
              <a:t>Coordinators must communicate with each mentor at least once each month </a:t>
            </a:r>
          </a:p>
          <a:p>
            <a:r>
              <a:rPr lang="en-US" sz="2800" dirty="0" smtClean="0">
                <a:solidFill>
                  <a:srgbClr val="37424A"/>
                </a:solidFill>
              </a:rPr>
              <a:t>Mentors submit a </a:t>
            </a:r>
            <a:r>
              <a:rPr lang="en-US" sz="2800" dirty="0">
                <a:solidFill>
                  <a:srgbClr val="37424A"/>
                </a:solidFill>
              </a:rPr>
              <a:t>monthly report</a:t>
            </a:r>
          </a:p>
          <a:p>
            <a:pPr marL="0" indent="0" defTabSz="326524">
              <a:lnSpc>
                <a:spcPct val="50000"/>
              </a:lnSpc>
              <a:buNone/>
              <a:defRPr/>
            </a:pPr>
            <a:endParaRPr lang="en-US" sz="2000"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45</a:t>
            </a:fld>
            <a:endParaRPr lang="en-US" sz="800" dirty="0">
              <a:solidFill>
                <a:schemeClr val="tx1">
                  <a:lumMod val="40000"/>
                  <a:lumOff val="60000"/>
                </a:schemeClr>
              </a:solidFill>
            </a:endParaRPr>
          </a:p>
        </p:txBody>
      </p:sp>
      <p:sp>
        <p:nvSpPr>
          <p:cNvPr id="5" name="Title 4"/>
          <p:cNvSpPr>
            <a:spLocks noGrp="1"/>
          </p:cNvSpPr>
          <p:nvPr>
            <p:ph type="title"/>
          </p:nvPr>
        </p:nvSpPr>
        <p:spPr>
          <a:xfrm>
            <a:off x="838200" y="767820"/>
            <a:ext cx="11081657" cy="754079"/>
          </a:xfrm>
        </p:spPr>
        <p:txBody>
          <a:bodyPr>
            <a:noAutofit/>
          </a:bodyPr>
          <a:lstStyle/>
          <a:p>
            <a:r>
              <a:rPr lang="en-US" sz="4000" dirty="0"/>
              <a:t>Time Commitment </a:t>
            </a:r>
            <a:br>
              <a:rPr lang="en-US" sz="4000" dirty="0"/>
            </a:br>
            <a:endParaRPr lang="en-US" sz="4000" b="0" dirty="0"/>
          </a:p>
        </p:txBody>
      </p:sp>
    </p:spTree>
    <p:extLst>
      <p:ext uri="{BB962C8B-B14F-4D97-AF65-F5344CB8AC3E}">
        <p14:creationId xmlns:p14="http://schemas.microsoft.com/office/powerpoint/2010/main" val="92975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73999"/>
            <a:ext cx="10515600" cy="4169350"/>
          </a:xfrm>
        </p:spPr>
        <p:txBody>
          <a:bodyPr>
            <a:normAutofit/>
          </a:bodyPr>
          <a:lstStyle/>
          <a:p>
            <a:r>
              <a:rPr lang="en-US" sz="3200" dirty="0">
                <a:solidFill>
                  <a:srgbClr val="37424A"/>
                </a:solidFill>
              </a:rPr>
              <a:t>Informative, resourceful, and fun trainings</a:t>
            </a:r>
          </a:p>
          <a:p>
            <a:r>
              <a:rPr lang="en-US" sz="3200" dirty="0">
                <a:solidFill>
                  <a:srgbClr val="37424A"/>
                </a:solidFill>
              </a:rPr>
              <a:t>Initial face-to-face interaction</a:t>
            </a:r>
          </a:p>
          <a:p>
            <a:r>
              <a:rPr lang="en-US" sz="3200" dirty="0">
                <a:solidFill>
                  <a:srgbClr val="37424A"/>
                </a:solidFill>
              </a:rPr>
              <a:t>Strong communication system</a:t>
            </a:r>
          </a:p>
          <a:p>
            <a:r>
              <a:rPr lang="en-US" sz="3200" dirty="0">
                <a:solidFill>
                  <a:srgbClr val="37424A"/>
                </a:solidFill>
              </a:rPr>
              <a:t>Three-way </a:t>
            </a:r>
            <a:r>
              <a:rPr lang="en-US" sz="3200" dirty="0" smtClean="0">
                <a:solidFill>
                  <a:srgbClr val="37424A"/>
                </a:solidFill>
              </a:rPr>
              <a:t>interest</a:t>
            </a:r>
            <a:endParaRPr lang="en-US" sz="3200" dirty="0">
              <a:solidFill>
                <a:srgbClr val="37424A"/>
              </a:solidFill>
            </a:endParaRPr>
          </a:p>
          <a:p>
            <a:r>
              <a:rPr lang="en-US" sz="3200" dirty="0">
                <a:solidFill>
                  <a:srgbClr val="37424A"/>
                </a:solidFill>
              </a:rPr>
              <a:t>Strong </a:t>
            </a:r>
            <a:r>
              <a:rPr lang="en-US" sz="3200" dirty="0" smtClean="0">
                <a:solidFill>
                  <a:srgbClr val="37424A"/>
                </a:solidFill>
              </a:rPr>
              <a:t>leadership</a:t>
            </a:r>
            <a:endParaRPr lang="en-US" sz="3200" dirty="0">
              <a:solidFill>
                <a:srgbClr val="37424A"/>
              </a:solidFill>
            </a:endParaRPr>
          </a:p>
          <a:p>
            <a:r>
              <a:rPr lang="en-US" sz="3200" dirty="0" smtClean="0">
                <a:solidFill>
                  <a:srgbClr val="37424A"/>
                </a:solidFill>
              </a:rPr>
              <a:t>Follow-up and consistence </a:t>
            </a:r>
            <a:endParaRPr lang="en-US" sz="3200" dirty="0">
              <a:solidFill>
                <a:srgbClr val="37424A"/>
              </a:solidFill>
            </a:endParaRPr>
          </a:p>
          <a:p>
            <a:pPr marL="0" indent="0" defTabSz="326524">
              <a:lnSpc>
                <a:spcPct val="50000"/>
              </a:lnSpc>
              <a:buNone/>
              <a:defRPr/>
            </a:pPr>
            <a:endParaRPr lang="en-US" sz="2000"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46</a:t>
            </a:fld>
            <a:endParaRPr lang="en-US" sz="800" dirty="0">
              <a:solidFill>
                <a:schemeClr val="tx1">
                  <a:lumMod val="40000"/>
                  <a:lumOff val="60000"/>
                </a:schemeClr>
              </a:solidFill>
            </a:endParaRPr>
          </a:p>
        </p:txBody>
      </p:sp>
      <p:sp>
        <p:nvSpPr>
          <p:cNvPr id="5" name="Title 4"/>
          <p:cNvSpPr>
            <a:spLocks noGrp="1"/>
          </p:cNvSpPr>
          <p:nvPr>
            <p:ph type="title"/>
          </p:nvPr>
        </p:nvSpPr>
        <p:spPr>
          <a:xfrm>
            <a:off x="838200" y="849086"/>
            <a:ext cx="10515600" cy="567769"/>
          </a:xfrm>
        </p:spPr>
        <p:txBody>
          <a:bodyPr>
            <a:noAutofit/>
          </a:bodyPr>
          <a:lstStyle/>
          <a:p>
            <a:r>
              <a:rPr lang="en-US" sz="4000" dirty="0"/>
              <a:t> Successful Relationship</a:t>
            </a:r>
            <a:br>
              <a:rPr lang="en-US" sz="4000" dirty="0"/>
            </a:br>
            <a:endParaRPr lang="en-US" sz="4000" b="0" dirty="0"/>
          </a:p>
        </p:txBody>
      </p:sp>
    </p:spTree>
    <p:extLst>
      <p:ext uri="{BB962C8B-B14F-4D97-AF65-F5344CB8AC3E}">
        <p14:creationId xmlns:p14="http://schemas.microsoft.com/office/powerpoint/2010/main" val="79413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47</a:t>
            </a:fld>
            <a:endParaRPr lang="en-US" sz="800" dirty="0">
              <a:solidFill>
                <a:schemeClr val="tx1">
                  <a:lumMod val="40000"/>
                  <a:lumOff val="60000"/>
                </a:schemeClr>
              </a:solidFill>
            </a:endParaRPr>
          </a:p>
        </p:txBody>
      </p:sp>
      <p:sp>
        <p:nvSpPr>
          <p:cNvPr id="5" name="Title 4"/>
          <p:cNvSpPr>
            <a:spLocks noGrp="1"/>
          </p:cNvSpPr>
          <p:nvPr>
            <p:ph type="title"/>
          </p:nvPr>
        </p:nvSpPr>
        <p:spPr>
          <a:xfrm>
            <a:off x="844449" y="634774"/>
            <a:ext cx="10515600" cy="567769"/>
          </a:xfrm>
        </p:spPr>
        <p:txBody>
          <a:bodyPr>
            <a:noAutofit/>
          </a:bodyPr>
          <a:lstStyle/>
          <a:p>
            <a:r>
              <a:rPr lang="en-US" sz="4000" dirty="0"/>
              <a:t>Mentoring Supports your 4-H Program</a:t>
            </a:r>
            <a:endParaRPr lang="en-US" sz="4400" b="0" dirty="0"/>
          </a:p>
        </p:txBody>
      </p:sp>
      <p:graphicFrame>
        <p:nvGraphicFramePr>
          <p:cNvPr id="6" name="Diagram 5"/>
          <p:cNvGraphicFramePr/>
          <p:nvPr>
            <p:extLst>
              <p:ext uri="{D42A27DB-BD31-4B8C-83A1-F6EECF244321}">
                <p14:modId xmlns:p14="http://schemas.microsoft.com/office/powerpoint/2010/main" val="1063546882"/>
              </p:ext>
            </p:extLst>
          </p:nvPr>
        </p:nvGraphicFramePr>
        <p:xfrm>
          <a:off x="1241160" y="1894114"/>
          <a:ext cx="9209126" cy="3824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662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48</a:t>
            </a:fld>
            <a:endParaRPr lang="en-US" sz="800" dirty="0">
              <a:solidFill>
                <a:schemeClr val="tx1">
                  <a:lumMod val="40000"/>
                  <a:lumOff val="60000"/>
                </a:schemeClr>
              </a:solidFill>
            </a:endParaRPr>
          </a:p>
        </p:txBody>
      </p:sp>
      <p:sp>
        <p:nvSpPr>
          <p:cNvPr id="5" name="Title 1"/>
          <p:cNvSpPr txBox="1">
            <a:spLocks/>
          </p:cNvSpPr>
          <p:nvPr/>
        </p:nvSpPr>
        <p:spPr>
          <a:xfrm>
            <a:off x="0" y="2865610"/>
            <a:ext cx="6455690" cy="1201789"/>
          </a:xfrm>
          <a:prstGeom prst="rect">
            <a:avLst/>
          </a:prstGeom>
        </p:spPr>
        <p:txBody>
          <a:bodyPr vert="horz" lIns="91440" tIns="45720" rIns="91440" bIns="45720" rtlCol="0" anchor="b">
            <a:noAutofit/>
          </a:bodyPr>
          <a:lstStyle>
            <a:lvl1pPr algn="l" defTabSz="914377" rtl="0" eaLnBrk="1" latinLnBrk="0" hangingPunct="1">
              <a:lnSpc>
                <a:spcPct val="90000"/>
              </a:lnSpc>
              <a:spcBef>
                <a:spcPct val="0"/>
              </a:spcBef>
              <a:buNone/>
              <a:defRPr sz="5400" b="1" kern="1200">
                <a:solidFill>
                  <a:schemeClr val="bg1"/>
                </a:solidFill>
                <a:latin typeface="+mj-lt"/>
                <a:ea typeface="+mj-ea"/>
                <a:cs typeface="+mj-cs"/>
              </a:defRPr>
            </a:lvl1pPr>
          </a:lstStyle>
          <a:p>
            <a:pPr algn="ctr"/>
            <a:r>
              <a:rPr lang="en-US" sz="4800" dirty="0"/>
              <a:t>Retaining youth through Success Coaching and Mentoring</a:t>
            </a: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b="-44"/>
          <a:stretch/>
        </p:blipFill>
        <p:spPr>
          <a:xfrm>
            <a:off x="6455690" y="2543"/>
            <a:ext cx="5736310" cy="5726135"/>
          </a:xfrm>
          <a:prstGeom prst="rect">
            <a:avLst/>
          </a:prstGeom>
        </p:spPr>
      </p:pic>
    </p:spTree>
    <p:extLst>
      <p:ext uri="{BB962C8B-B14F-4D97-AF65-F5344CB8AC3E}">
        <p14:creationId xmlns:p14="http://schemas.microsoft.com/office/powerpoint/2010/main" val="43418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4014"/>
            <a:ext cx="10515600" cy="972213"/>
          </a:xfrm>
        </p:spPr>
        <p:txBody>
          <a:bodyPr>
            <a:noAutofit/>
          </a:bodyPr>
          <a:lstStyle/>
          <a:p>
            <a:r>
              <a:rPr lang="en-US" sz="4000" dirty="0"/>
              <a:t>SC and </a:t>
            </a:r>
            <a:r>
              <a:rPr lang="en-US" sz="4000" dirty="0" smtClean="0"/>
              <a:t>Mentoring help to keep the entire family engaged</a:t>
            </a:r>
            <a:endParaRPr lang="en-US" sz="4000" dirty="0"/>
          </a:p>
        </p:txBody>
      </p:sp>
      <p:sp>
        <p:nvSpPr>
          <p:cNvPr id="3" name="Content Placeholder 2"/>
          <p:cNvSpPr>
            <a:spLocks noGrp="1"/>
          </p:cNvSpPr>
          <p:nvPr>
            <p:ph sz="half" idx="1"/>
          </p:nvPr>
        </p:nvSpPr>
        <p:spPr>
          <a:xfrm>
            <a:off x="838200" y="1753657"/>
            <a:ext cx="5181600" cy="4073005"/>
          </a:xfrm>
        </p:spPr>
        <p:txBody>
          <a:bodyPr>
            <a:normAutofit/>
          </a:bodyPr>
          <a:lstStyle/>
          <a:p>
            <a:r>
              <a:rPr lang="en-US" sz="2800" dirty="0">
                <a:solidFill>
                  <a:srgbClr val="37424A"/>
                </a:solidFill>
              </a:rPr>
              <a:t>One-on-one relationship</a:t>
            </a:r>
          </a:p>
          <a:p>
            <a:r>
              <a:rPr lang="en-US" sz="2800" dirty="0">
                <a:solidFill>
                  <a:srgbClr val="37424A"/>
                </a:solidFill>
              </a:rPr>
              <a:t>Consistency </a:t>
            </a:r>
          </a:p>
          <a:p>
            <a:r>
              <a:rPr lang="en-US" sz="2800" dirty="0">
                <a:solidFill>
                  <a:srgbClr val="37424A"/>
                </a:solidFill>
              </a:rPr>
              <a:t>Respect </a:t>
            </a:r>
            <a:r>
              <a:rPr lang="en-US" sz="2800" dirty="0" smtClean="0">
                <a:solidFill>
                  <a:srgbClr val="37424A"/>
                </a:solidFill>
              </a:rPr>
              <a:t>&amp; reinforce</a:t>
            </a:r>
            <a:endParaRPr lang="en-US" sz="2800" dirty="0">
              <a:solidFill>
                <a:srgbClr val="37424A"/>
              </a:solidFill>
            </a:endParaRPr>
          </a:p>
          <a:p>
            <a:r>
              <a:rPr lang="en-US" sz="2800" dirty="0">
                <a:solidFill>
                  <a:srgbClr val="37424A"/>
                </a:solidFill>
              </a:rPr>
              <a:t>Achieving academic success</a:t>
            </a:r>
          </a:p>
          <a:p>
            <a:r>
              <a:rPr lang="en-US" sz="2800" dirty="0">
                <a:solidFill>
                  <a:srgbClr val="37424A"/>
                </a:solidFill>
              </a:rPr>
              <a:t>Empower </a:t>
            </a:r>
          </a:p>
          <a:p>
            <a:r>
              <a:rPr lang="en-US" sz="2800" dirty="0">
                <a:solidFill>
                  <a:srgbClr val="37424A"/>
                </a:solidFill>
              </a:rPr>
              <a:t>Have fun and create unity </a:t>
            </a:r>
          </a:p>
          <a:p>
            <a:pPr>
              <a:lnSpc>
                <a:spcPct val="80000"/>
              </a:lnSpc>
            </a:pPr>
            <a:endParaRPr lang="en-US" sz="2800" dirty="0"/>
          </a:p>
        </p:txBody>
      </p:sp>
      <p:sp>
        <p:nvSpPr>
          <p:cNvPr id="5" name="Content Placeholder 4"/>
          <p:cNvSpPr>
            <a:spLocks noGrp="1"/>
          </p:cNvSpPr>
          <p:nvPr>
            <p:ph sz="half" idx="2"/>
          </p:nvPr>
        </p:nvSpPr>
        <p:spPr>
          <a:xfrm>
            <a:off x="6172200" y="1753657"/>
            <a:ext cx="5181600" cy="4073005"/>
          </a:xfrm>
        </p:spPr>
        <p:txBody>
          <a:bodyPr>
            <a:normAutofit/>
          </a:bodyPr>
          <a:lstStyle/>
          <a:p>
            <a:r>
              <a:rPr lang="en-US" sz="2800" dirty="0"/>
              <a:t>Results of success</a:t>
            </a:r>
          </a:p>
          <a:p>
            <a:r>
              <a:rPr lang="en-US" sz="2800" dirty="0"/>
              <a:t>Accountability </a:t>
            </a:r>
          </a:p>
          <a:p>
            <a:r>
              <a:rPr lang="en-US" sz="2800" dirty="0"/>
              <a:t>Relationship development</a:t>
            </a:r>
          </a:p>
          <a:p>
            <a:r>
              <a:rPr lang="en-US" sz="2800" dirty="0"/>
              <a:t>Parent – child – school  interconnection</a:t>
            </a:r>
          </a:p>
          <a:p>
            <a:r>
              <a:rPr lang="en-US" sz="2800" dirty="0"/>
              <a:t>Students become their own advocates </a:t>
            </a:r>
          </a:p>
          <a:p>
            <a:endParaRPr lang="en-US" sz="2800"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49</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163923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5</a:t>
            </a:fld>
            <a:endParaRPr lang="en-US" sz="800" dirty="0">
              <a:solidFill>
                <a:schemeClr val="tx1">
                  <a:lumMod val="40000"/>
                  <a:lumOff val="60000"/>
                </a:schemeClr>
              </a:solidFill>
            </a:endParaRPr>
          </a:p>
        </p:txBody>
      </p:sp>
      <p:sp>
        <p:nvSpPr>
          <p:cNvPr id="5" name="Title 1"/>
          <p:cNvSpPr>
            <a:spLocks noGrp="1"/>
          </p:cNvSpPr>
          <p:nvPr>
            <p:ph type="title"/>
          </p:nvPr>
        </p:nvSpPr>
        <p:spPr>
          <a:xfrm>
            <a:off x="838200" y="444642"/>
            <a:ext cx="10515600" cy="972213"/>
          </a:xfrm>
        </p:spPr>
        <p:txBody>
          <a:bodyPr>
            <a:normAutofit/>
          </a:bodyPr>
          <a:lstStyle/>
          <a:p>
            <a:r>
              <a:rPr lang="en-US" sz="4000" dirty="0" smtClean="0"/>
              <a:t>What </a:t>
            </a:r>
            <a:r>
              <a:rPr lang="en-US" sz="4000" dirty="0"/>
              <a:t>is Success </a:t>
            </a:r>
            <a:r>
              <a:rPr lang="en-US" sz="4000" dirty="0" smtClean="0"/>
              <a:t>Coaching?</a:t>
            </a:r>
            <a:endParaRPr lang="en-US" sz="4000" dirty="0"/>
          </a:p>
        </p:txBody>
      </p:sp>
      <p:sp>
        <p:nvSpPr>
          <p:cNvPr id="2" name="TextBox 1"/>
          <p:cNvSpPr txBox="1"/>
          <p:nvPr/>
        </p:nvSpPr>
        <p:spPr>
          <a:xfrm>
            <a:off x="838200" y="1618938"/>
            <a:ext cx="10404423" cy="4185761"/>
          </a:xfrm>
          <a:prstGeom prst="rect">
            <a:avLst/>
          </a:prstGeom>
          <a:noFill/>
        </p:spPr>
        <p:txBody>
          <a:bodyPr wrap="square" rtlCol="0">
            <a:spAutoFit/>
          </a:bodyPr>
          <a:lstStyle/>
          <a:p>
            <a:r>
              <a:rPr lang="en-US" sz="3200" b="1" dirty="0"/>
              <a:t>Success </a:t>
            </a:r>
            <a:r>
              <a:rPr lang="en-US" sz="3200" b="1" dirty="0" smtClean="0"/>
              <a:t>Coaching</a:t>
            </a:r>
          </a:p>
          <a:p>
            <a:endParaRPr lang="en-US" sz="1600" b="1" dirty="0"/>
          </a:p>
          <a:p>
            <a:pPr marL="914400" lvl="1" indent="-457200">
              <a:buClr>
                <a:schemeClr val="accent1"/>
              </a:buClr>
              <a:buFont typeface="Arial" charset="0"/>
              <a:buChar char="•"/>
            </a:pPr>
            <a:r>
              <a:rPr lang="en-US" sz="2800" dirty="0">
                <a:solidFill>
                  <a:srgbClr val="000000"/>
                </a:solidFill>
              </a:rPr>
              <a:t>Happens during school </a:t>
            </a:r>
            <a:r>
              <a:rPr lang="en-US" sz="2800" dirty="0" smtClean="0">
                <a:solidFill>
                  <a:srgbClr val="000000"/>
                </a:solidFill>
              </a:rPr>
              <a:t>hours</a:t>
            </a:r>
            <a:br>
              <a:rPr lang="en-US" sz="2800" dirty="0" smtClean="0">
                <a:solidFill>
                  <a:srgbClr val="000000"/>
                </a:solidFill>
              </a:rPr>
            </a:br>
            <a:r>
              <a:rPr lang="en-US" sz="2800" dirty="0" smtClean="0">
                <a:solidFill>
                  <a:srgbClr val="000000"/>
                </a:solidFill>
              </a:rPr>
              <a:t> </a:t>
            </a:r>
            <a:endParaRPr lang="en-US" sz="2800" dirty="0">
              <a:solidFill>
                <a:srgbClr val="000000"/>
              </a:solidFill>
            </a:endParaRPr>
          </a:p>
          <a:p>
            <a:pPr marL="914400" lvl="1" indent="-457200">
              <a:buClr>
                <a:schemeClr val="accent1"/>
              </a:buClr>
              <a:buFont typeface="Arial" charset="0"/>
              <a:buChar char="•"/>
            </a:pPr>
            <a:r>
              <a:rPr lang="en-US" sz="2800" dirty="0">
                <a:solidFill>
                  <a:srgbClr val="000000"/>
                </a:solidFill>
              </a:rPr>
              <a:t>Offers support, advice, guidance, reinforcement, and constructive </a:t>
            </a:r>
            <a:r>
              <a:rPr lang="en-US" sz="2800" dirty="0" smtClean="0">
                <a:solidFill>
                  <a:srgbClr val="000000"/>
                </a:solidFill>
              </a:rPr>
              <a:t>coaching</a:t>
            </a:r>
            <a:br>
              <a:rPr lang="en-US" sz="2800" dirty="0" smtClean="0">
                <a:solidFill>
                  <a:srgbClr val="000000"/>
                </a:solidFill>
              </a:rPr>
            </a:br>
            <a:r>
              <a:rPr lang="en-US" sz="2800" dirty="0" smtClean="0">
                <a:solidFill>
                  <a:srgbClr val="000000"/>
                </a:solidFill>
              </a:rPr>
              <a:t> </a:t>
            </a:r>
            <a:endParaRPr lang="en-US" sz="2800" dirty="0">
              <a:solidFill>
                <a:srgbClr val="000000"/>
              </a:solidFill>
            </a:endParaRPr>
          </a:p>
          <a:p>
            <a:pPr marL="914400" lvl="1" indent="-457200">
              <a:buClr>
                <a:schemeClr val="accent1"/>
              </a:buClr>
              <a:buFont typeface="Arial" charset="0"/>
              <a:buChar char="•"/>
            </a:pPr>
            <a:r>
              <a:rPr lang="en-US" sz="2800" dirty="0"/>
              <a:t>It focuses on </a:t>
            </a:r>
            <a:r>
              <a:rPr lang="en-US" sz="2800" dirty="0" smtClean="0"/>
              <a:t>specific tasks </a:t>
            </a:r>
            <a:r>
              <a:rPr lang="en-US" sz="2800" dirty="0"/>
              <a:t>and </a:t>
            </a:r>
            <a:r>
              <a:rPr lang="en-US" sz="2800" dirty="0" smtClean="0"/>
              <a:t>academic performance, while giving student </a:t>
            </a:r>
            <a:r>
              <a:rPr lang="en-US" sz="2800" dirty="0"/>
              <a:t>feedback on observed </a:t>
            </a:r>
            <a:r>
              <a:rPr lang="en-US" sz="2800" dirty="0" smtClean="0"/>
              <a:t>performance </a:t>
            </a:r>
            <a:endParaRPr lang="en-US" sz="2800" dirty="0"/>
          </a:p>
          <a:p>
            <a:endParaRPr lang="en-US" dirty="0"/>
          </a:p>
        </p:txBody>
      </p:sp>
    </p:spTree>
    <p:extLst>
      <p:ext uri="{BB962C8B-B14F-4D97-AF65-F5344CB8AC3E}">
        <p14:creationId xmlns:p14="http://schemas.microsoft.com/office/powerpoint/2010/main" val="181897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 Special Thank You To:</a:t>
            </a:r>
            <a:endParaRPr lang="en-US" sz="4000"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50</a:t>
            </a:fld>
            <a:endParaRPr lang="en-US" sz="800" dirty="0">
              <a:solidFill>
                <a:schemeClr val="tx1">
                  <a:lumMod val="40000"/>
                  <a:lumOff val="60000"/>
                </a:schemeClr>
              </a:solidFill>
            </a:endParaRPr>
          </a:p>
        </p:txBody>
      </p:sp>
      <p:sp>
        <p:nvSpPr>
          <p:cNvPr id="3" name="Content Placeholder 2"/>
          <p:cNvSpPr>
            <a:spLocks noGrp="1"/>
          </p:cNvSpPr>
          <p:nvPr>
            <p:ph idx="1"/>
          </p:nvPr>
        </p:nvSpPr>
        <p:spPr/>
        <p:txBody>
          <a:bodyPr>
            <a:noAutofit/>
          </a:bodyPr>
          <a:lstStyle/>
          <a:p>
            <a:r>
              <a:rPr lang="en-US" sz="2800" dirty="0" smtClean="0">
                <a:latin typeface="+mj-lt"/>
                <a:ea typeface="Coolvetica"/>
                <a:cs typeface="Coolvetica"/>
              </a:rPr>
              <a:t> National </a:t>
            </a:r>
            <a:r>
              <a:rPr lang="en-US" sz="2800" dirty="0">
                <a:latin typeface="+mj-lt"/>
                <a:ea typeface="Coolvetica"/>
                <a:cs typeface="Coolvetica"/>
              </a:rPr>
              <a:t>4-H and New York Life Foundation for supporting </a:t>
            </a:r>
            <a:r>
              <a:rPr lang="en-US" sz="2800" dirty="0" smtClean="0">
                <a:latin typeface="+mj-lt"/>
                <a:ea typeface="Coolvetica"/>
                <a:cs typeface="Coolvetica"/>
              </a:rPr>
              <a:t>the growth </a:t>
            </a:r>
            <a:r>
              <a:rPr lang="en-US" sz="2800" dirty="0">
                <a:latin typeface="+mj-lt"/>
                <a:ea typeface="Coolvetica"/>
                <a:cs typeface="Coolvetica"/>
              </a:rPr>
              <a:t>of Juntos 4-H </a:t>
            </a:r>
          </a:p>
          <a:p>
            <a:endParaRPr lang="en-US" sz="2800" dirty="0">
              <a:latin typeface="+mj-lt"/>
              <a:ea typeface="Coolvetica"/>
              <a:cs typeface="Coolvetica"/>
            </a:endParaRPr>
          </a:p>
          <a:p>
            <a:r>
              <a:rPr lang="en-US" sz="2800" dirty="0" smtClean="0">
                <a:latin typeface="+mj-lt"/>
                <a:ea typeface="Coolvetica"/>
                <a:cs typeface="Coolvetica"/>
              </a:rPr>
              <a:t> NC </a:t>
            </a:r>
            <a:r>
              <a:rPr lang="en-US" sz="2800" dirty="0">
                <a:latin typeface="+mj-lt"/>
                <a:ea typeface="Coolvetica"/>
                <a:cs typeface="Coolvetica"/>
              </a:rPr>
              <a:t>State 4-H for their feedback during  the development of </a:t>
            </a:r>
            <a:r>
              <a:rPr lang="en-US" sz="2800" dirty="0" smtClean="0">
                <a:latin typeface="+mj-lt"/>
                <a:ea typeface="Coolvetica"/>
                <a:cs typeface="Coolvetica"/>
              </a:rPr>
              <a:t/>
            </a:r>
            <a:br>
              <a:rPr lang="en-US" sz="2800" dirty="0" smtClean="0">
                <a:latin typeface="+mj-lt"/>
                <a:ea typeface="Coolvetica"/>
                <a:cs typeface="Coolvetica"/>
              </a:rPr>
            </a:br>
            <a:r>
              <a:rPr lang="en-US" sz="2800" dirty="0" smtClean="0">
                <a:latin typeface="+mj-lt"/>
                <a:ea typeface="Coolvetica"/>
                <a:cs typeface="Coolvetica"/>
              </a:rPr>
              <a:t> this module</a:t>
            </a:r>
            <a:endParaRPr lang="en-US" sz="2800" dirty="0">
              <a:latin typeface="+mj-lt"/>
              <a:ea typeface="Coolvetica"/>
              <a:cs typeface="Coolvetica"/>
            </a:endParaRPr>
          </a:p>
          <a:p>
            <a:endParaRPr lang="en-US" sz="2800" dirty="0">
              <a:latin typeface="+mj-lt"/>
              <a:ea typeface="Coolvetica"/>
              <a:cs typeface="Coolvetica"/>
            </a:endParaRPr>
          </a:p>
          <a:p>
            <a:r>
              <a:rPr lang="en-US" sz="2800" dirty="0" smtClean="0">
                <a:latin typeface="+mj-lt"/>
                <a:ea typeface="Coolvetica"/>
                <a:cs typeface="Coolvetica"/>
              </a:rPr>
              <a:t> The </a:t>
            </a:r>
            <a:r>
              <a:rPr lang="en-US" sz="2800" dirty="0">
                <a:latin typeface="+mj-lt"/>
                <a:ea typeface="Coolvetica"/>
                <a:cs typeface="Coolvetica"/>
              </a:rPr>
              <a:t>families and youth that make up Juntos 4-H</a:t>
            </a:r>
          </a:p>
        </p:txBody>
      </p:sp>
    </p:spTree>
    <p:extLst>
      <p:ext uri="{BB962C8B-B14F-4D97-AF65-F5344CB8AC3E}">
        <p14:creationId xmlns:p14="http://schemas.microsoft.com/office/powerpoint/2010/main" val="47788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8BFE72D-DEE3-1A40-BBC5-5AA7D885F44F}" type="slidenum">
              <a:rPr lang="en-US" smtClean="0"/>
              <a:pPr/>
              <a:t>51</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82562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6</a:t>
            </a:fld>
            <a:endParaRPr lang="en-US" sz="800" dirty="0">
              <a:solidFill>
                <a:schemeClr val="tx1">
                  <a:lumMod val="40000"/>
                  <a:lumOff val="60000"/>
                </a:schemeClr>
              </a:solidFill>
            </a:endParaRPr>
          </a:p>
        </p:txBody>
      </p:sp>
      <p:sp>
        <p:nvSpPr>
          <p:cNvPr id="5" name="Title 1"/>
          <p:cNvSpPr>
            <a:spLocks noGrp="1"/>
          </p:cNvSpPr>
          <p:nvPr>
            <p:ph type="title"/>
          </p:nvPr>
        </p:nvSpPr>
        <p:spPr>
          <a:xfrm>
            <a:off x="838200" y="444642"/>
            <a:ext cx="10515600" cy="972213"/>
          </a:xfrm>
        </p:spPr>
        <p:txBody>
          <a:bodyPr>
            <a:normAutofit/>
          </a:bodyPr>
          <a:lstStyle/>
          <a:p>
            <a:r>
              <a:rPr lang="en-US" sz="4000" dirty="0"/>
              <a:t>What is </a:t>
            </a:r>
            <a:r>
              <a:rPr lang="en-US" sz="4000" dirty="0" smtClean="0"/>
              <a:t>Mentoring?</a:t>
            </a:r>
            <a:endParaRPr lang="en-US" sz="4000" dirty="0"/>
          </a:p>
        </p:txBody>
      </p:sp>
      <p:sp>
        <p:nvSpPr>
          <p:cNvPr id="6" name="Content Placeholder 2"/>
          <p:cNvSpPr>
            <a:spLocks noGrp="1"/>
          </p:cNvSpPr>
          <p:nvPr>
            <p:ph idx="1"/>
          </p:nvPr>
        </p:nvSpPr>
        <p:spPr>
          <a:xfrm>
            <a:off x="838200" y="1586874"/>
            <a:ext cx="10515600" cy="4169350"/>
          </a:xfrm>
        </p:spPr>
        <p:txBody>
          <a:bodyPr>
            <a:normAutofit/>
          </a:bodyPr>
          <a:lstStyle/>
          <a:p>
            <a:pPr marL="0" indent="0" defTabSz="326532">
              <a:lnSpc>
                <a:spcPct val="80000"/>
              </a:lnSpc>
              <a:buNone/>
              <a:defRPr/>
            </a:pPr>
            <a:endParaRPr lang="en-US" sz="2800" dirty="0" smtClean="0">
              <a:sym typeface="Rockwell"/>
            </a:endParaRPr>
          </a:p>
          <a:p>
            <a:pPr lvl="1">
              <a:buClr>
                <a:schemeClr val="accent1"/>
              </a:buClr>
              <a:buFont typeface="Arial"/>
              <a:buChar char="•"/>
            </a:pPr>
            <a:r>
              <a:rPr lang="en-US" sz="3200" dirty="0">
                <a:solidFill>
                  <a:srgbClr val="000000"/>
                </a:solidFill>
              </a:rPr>
              <a:t>A structured and trusting relationship that brings young people together with caring </a:t>
            </a:r>
            <a:r>
              <a:rPr lang="en-US" sz="3200" dirty="0" smtClean="0">
                <a:solidFill>
                  <a:srgbClr val="000000"/>
                </a:solidFill>
              </a:rPr>
              <a:t>individuals.</a:t>
            </a:r>
          </a:p>
          <a:p>
            <a:pPr lvl="1">
              <a:buClr>
                <a:schemeClr val="accent1"/>
              </a:buClr>
              <a:buFont typeface="Arial"/>
              <a:buChar char="•"/>
            </a:pPr>
            <a:endParaRPr lang="en-US" sz="3200" dirty="0">
              <a:solidFill>
                <a:srgbClr val="000000"/>
              </a:solidFill>
            </a:endParaRPr>
          </a:p>
          <a:p>
            <a:pPr lvl="1">
              <a:buClr>
                <a:schemeClr val="accent1"/>
              </a:buClr>
              <a:buFont typeface="Arial"/>
              <a:buChar char="•"/>
            </a:pPr>
            <a:r>
              <a:rPr lang="en-US" sz="3200" dirty="0">
                <a:solidFill>
                  <a:srgbClr val="000000"/>
                </a:solidFill>
              </a:rPr>
              <a:t>Mentor offers guidance, support, and encouragement aimed at developing the competence and character of the mentee. </a:t>
            </a:r>
          </a:p>
          <a:p>
            <a:endParaRPr lang="en-US" sz="2800" dirty="0"/>
          </a:p>
        </p:txBody>
      </p:sp>
    </p:spTree>
    <p:extLst>
      <p:ext uri="{BB962C8B-B14F-4D97-AF65-F5344CB8AC3E}">
        <p14:creationId xmlns:p14="http://schemas.microsoft.com/office/powerpoint/2010/main" val="61058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7</a:t>
            </a:fld>
            <a:endParaRPr lang="en-US" sz="800" dirty="0">
              <a:solidFill>
                <a:schemeClr val="tx1">
                  <a:lumMod val="40000"/>
                  <a:lumOff val="60000"/>
                </a:schemeClr>
              </a:solidFill>
            </a:endParaRPr>
          </a:p>
        </p:txBody>
      </p:sp>
      <p:sp>
        <p:nvSpPr>
          <p:cNvPr id="5" name="Title 1"/>
          <p:cNvSpPr>
            <a:spLocks noGrp="1"/>
          </p:cNvSpPr>
          <p:nvPr>
            <p:ph type="title"/>
          </p:nvPr>
        </p:nvSpPr>
        <p:spPr>
          <a:xfrm>
            <a:off x="838200" y="444642"/>
            <a:ext cx="10515600" cy="972213"/>
          </a:xfrm>
        </p:spPr>
        <p:txBody>
          <a:bodyPr>
            <a:normAutofit/>
          </a:bodyPr>
          <a:lstStyle/>
          <a:p>
            <a:r>
              <a:rPr lang="en-US" sz="4000" dirty="0"/>
              <a:t>Definition by a Juntos 4-H Coordinator </a:t>
            </a:r>
          </a:p>
        </p:txBody>
      </p:sp>
      <p:sp>
        <p:nvSpPr>
          <p:cNvPr id="6" name="Content Placeholder 2"/>
          <p:cNvSpPr>
            <a:spLocks noGrp="1"/>
          </p:cNvSpPr>
          <p:nvPr>
            <p:ph idx="1"/>
          </p:nvPr>
        </p:nvSpPr>
        <p:spPr>
          <a:xfrm>
            <a:off x="838200" y="1586874"/>
            <a:ext cx="10515600" cy="4169350"/>
          </a:xfrm>
        </p:spPr>
        <p:txBody>
          <a:bodyPr>
            <a:normAutofit/>
          </a:bodyPr>
          <a:lstStyle/>
          <a:p>
            <a:pPr marL="0" indent="0" defTabSz="326532">
              <a:lnSpc>
                <a:spcPct val="80000"/>
              </a:lnSpc>
              <a:buNone/>
              <a:defRPr/>
            </a:pPr>
            <a:endParaRPr lang="en-US" sz="2800" i="1" dirty="0" smtClean="0">
              <a:latin typeface="+mj-lt"/>
              <a:sym typeface="Rockwell"/>
            </a:endParaRPr>
          </a:p>
          <a:p>
            <a:r>
              <a:rPr lang="en-US" sz="3200" dirty="0">
                <a:latin typeface="+mj-lt"/>
              </a:rPr>
              <a:t>Success coaching helps and empowers students to recognize their weaknesses and strengths, and works with them to introduce new academic strategies. </a:t>
            </a:r>
          </a:p>
          <a:p>
            <a:pPr marL="0" indent="0">
              <a:buNone/>
            </a:pPr>
            <a:endParaRPr lang="en-US" sz="3200" dirty="0">
              <a:latin typeface="+mj-lt"/>
            </a:endParaRPr>
          </a:p>
          <a:p>
            <a:r>
              <a:rPr lang="en-US" sz="3200" dirty="0">
                <a:latin typeface="+mj-lt"/>
              </a:rPr>
              <a:t>A mentor is more of a cheerleader; they provide emotional support and additional guidance. </a:t>
            </a:r>
          </a:p>
          <a:p>
            <a:endParaRPr lang="en-US" sz="2800" dirty="0"/>
          </a:p>
        </p:txBody>
      </p:sp>
    </p:spTree>
    <p:extLst>
      <p:ext uri="{BB962C8B-B14F-4D97-AF65-F5344CB8AC3E}">
        <p14:creationId xmlns:p14="http://schemas.microsoft.com/office/powerpoint/2010/main" val="179252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8</a:t>
            </a:fld>
            <a:endParaRPr lang="en-US" sz="800" dirty="0">
              <a:solidFill>
                <a:schemeClr val="tx1">
                  <a:lumMod val="40000"/>
                  <a:lumOff val="60000"/>
                </a:schemeClr>
              </a:solidFill>
            </a:endParaRPr>
          </a:p>
        </p:txBody>
      </p:sp>
      <p:sp>
        <p:nvSpPr>
          <p:cNvPr id="5" name="Title 1"/>
          <p:cNvSpPr txBox="1">
            <a:spLocks/>
          </p:cNvSpPr>
          <p:nvPr/>
        </p:nvSpPr>
        <p:spPr>
          <a:xfrm>
            <a:off x="268159" y="1893455"/>
            <a:ext cx="5367130" cy="1286597"/>
          </a:xfrm>
          <a:prstGeom prst="rect">
            <a:avLst/>
          </a:prstGeom>
        </p:spPr>
        <p:txBody>
          <a:bodyPr vert="horz" lIns="91440" tIns="45720" rIns="91440" bIns="45720" rtlCol="0" anchor="b">
            <a:noAutofit/>
          </a:bodyPr>
          <a:lstStyle>
            <a:lvl1pPr algn="l" defTabSz="914377" rtl="0" eaLnBrk="1" latinLnBrk="0" hangingPunct="1">
              <a:lnSpc>
                <a:spcPct val="90000"/>
              </a:lnSpc>
              <a:spcBef>
                <a:spcPct val="0"/>
              </a:spcBef>
              <a:buNone/>
              <a:defRPr sz="5400" b="1" kern="1200">
                <a:solidFill>
                  <a:schemeClr val="bg1"/>
                </a:solidFill>
                <a:latin typeface="+mj-lt"/>
                <a:ea typeface="+mj-ea"/>
                <a:cs typeface="+mj-cs"/>
              </a:defRPr>
            </a:lvl1pPr>
          </a:lstStyle>
          <a:p>
            <a:pPr algn="ctr">
              <a:lnSpc>
                <a:spcPct val="100000"/>
              </a:lnSpc>
            </a:pPr>
            <a:r>
              <a:rPr lang="en-US" sz="4800" dirty="0"/>
              <a:t>Success Coaching &amp; Mentoring Impact</a:t>
            </a:r>
          </a:p>
        </p:txBody>
      </p:sp>
      <p:sp>
        <p:nvSpPr>
          <p:cNvPr id="7" name="TextBox 6"/>
          <p:cNvSpPr txBox="1"/>
          <p:nvPr/>
        </p:nvSpPr>
        <p:spPr>
          <a:xfrm>
            <a:off x="685207" y="3249484"/>
            <a:ext cx="4492487" cy="646331"/>
          </a:xfrm>
          <a:prstGeom prst="rect">
            <a:avLst/>
          </a:prstGeom>
          <a:noFill/>
        </p:spPr>
        <p:txBody>
          <a:bodyPr wrap="square" rtlCol="0">
            <a:spAutoFit/>
          </a:bodyPr>
          <a:lstStyle/>
          <a:p>
            <a:r>
              <a:rPr lang="en-US" sz="3600" dirty="0"/>
              <a:t>What the experts say</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b="-120"/>
          <a:stretch/>
        </p:blipFill>
        <p:spPr>
          <a:xfrm>
            <a:off x="6070600" y="12700"/>
            <a:ext cx="6121400" cy="5696401"/>
          </a:xfrm>
          <a:prstGeom prst="rect">
            <a:avLst/>
          </a:prstGeom>
        </p:spPr>
      </p:pic>
    </p:spTree>
    <p:extLst>
      <p:ext uri="{BB962C8B-B14F-4D97-AF65-F5344CB8AC3E}">
        <p14:creationId xmlns:p14="http://schemas.microsoft.com/office/powerpoint/2010/main" val="42899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Experts claim that success coaching</a:t>
            </a:r>
            <a:endParaRPr lang="en-US" sz="4000" dirty="0"/>
          </a:p>
        </p:txBody>
      </p:sp>
      <p:sp>
        <p:nvSpPr>
          <p:cNvPr id="3" name="Content Placeholder 2"/>
          <p:cNvSpPr>
            <a:spLocks noGrp="1"/>
          </p:cNvSpPr>
          <p:nvPr>
            <p:ph idx="1"/>
          </p:nvPr>
        </p:nvSpPr>
        <p:spPr/>
        <p:txBody>
          <a:bodyPr/>
          <a:lstStyle/>
          <a:p>
            <a:pPr marL="457200" indent="-457200" hangingPunct="0">
              <a:buFont typeface="Arial"/>
              <a:buChar char="•"/>
              <a:defRPr/>
            </a:pPr>
            <a:endParaRPr lang="en-US" kern="0" dirty="0" smtClean="0">
              <a:solidFill>
                <a:srgbClr val="3792CF"/>
              </a:solidFill>
            </a:endParaRPr>
          </a:p>
          <a:p>
            <a:pPr marL="0" indent="0" defTabSz="914400">
              <a:lnSpc>
                <a:spcPct val="100000"/>
              </a:lnSpc>
              <a:spcBef>
                <a:spcPts val="0"/>
              </a:spcBef>
              <a:buClrTx/>
              <a:buNone/>
            </a:pP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9</a:t>
            </a:fld>
            <a:endParaRPr lang="en-US" sz="800" dirty="0">
              <a:solidFill>
                <a:schemeClr val="tx1">
                  <a:lumMod val="40000"/>
                  <a:lumOff val="60000"/>
                </a:schemeClr>
              </a:solidFill>
            </a:endParaRPr>
          </a:p>
        </p:txBody>
      </p:sp>
      <p:sp>
        <p:nvSpPr>
          <p:cNvPr id="11" name="Content Placeholder 2"/>
          <p:cNvSpPr txBox="1">
            <a:spLocks/>
          </p:cNvSpPr>
          <p:nvPr/>
        </p:nvSpPr>
        <p:spPr>
          <a:xfrm>
            <a:off x="990600" y="1739274"/>
            <a:ext cx="10515600" cy="416935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chemeClr val="accent1"/>
              </a:buClr>
              <a:buFont typeface="LucidaGrande"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2"/>
              </a:buClr>
              <a:buSzPct val="95000"/>
              <a:buFont typeface="LucidaGrande"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3"/>
              </a:buClr>
              <a:buSzPct val="90000"/>
              <a:buFont typeface="Arial"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tx1"/>
              </a:buClr>
              <a:buSzPct val="90000"/>
              <a:buFont typeface="Arial"/>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tx1"/>
              </a:buClr>
              <a:buSzPct val="90000"/>
              <a:buFont typeface="Arial"/>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326532">
              <a:lnSpc>
                <a:spcPct val="80000"/>
              </a:lnSpc>
              <a:buFont typeface="LucidaGrande" charset="0"/>
              <a:buNone/>
              <a:defRPr/>
            </a:pPr>
            <a:endParaRPr lang="en-US" sz="2800" dirty="0" smtClean="0">
              <a:sym typeface="Rockwell"/>
            </a:endParaRPr>
          </a:p>
          <a:p>
            <a:pPr marL="514350" indent="-514350">
              <a:buFont typeface="+mj-lt"/>
              <a:buAutoNum type="alphaUcPeriod"/>
            </a:pPr>
            <a:r>
              <a:rPr lang="en-US" sz="3200" dirty="0"/>
              <a:t>Deepens student learning</a:t>
            </a:r>
          </a:p>
          <a:p>
            <a:pPr marL="514350" indent="-514350">
              <a:buFont typeface="Arial"/>
              <a:buAutoNum type="alphaUcPeriod"/>
            </a:pPr>
            <a:r>
              <a:rPr lang="en-US" sz="3200" dirty="0"/>
              <a:t>Enables students to take responsibility for their actions </a:t>
            </a:r>
          </a:p>
          <a:p>
            <a:pPr marL="514350" indent="-514350">
              <a:buAutoNum type="alphaUcPeriod"/>
            </a:pPr>
            <a:r>
              <a:rPr lang="en-US" sz="3200" dirty="0"/>
              <a:t>Increases students’ GPA by 30%</a:t>
            </a:r>
          </a:p>
          <a:p>
            <a:pPr marL="514350" indent="-514350">
              <a:buAutoNum type="alphaUcPeriod"/>
            </a:pPr>
            <a:r>
              <a:rPr lang="en-US" sz="3200" dirty="0"/>
              <a:t>Both A and B</a:t>
            </a:r>
          </a:p>
          <a:p>
            <a:pPr marL="514350" indent="-514350">
              <a:buAutoNum type="alphaUcPeriod"/>
            </a:pPr>
            <a:r>
              <a:rPr lang="en-US" sz="3200" dirty="0"/>
              <a:t>All the above </a:t>
            </a:r>
          </a:p>
          <a:p>
            <a:endParaRPr lang="en-US" sz="2800" dirty="0"/>
          </a:p>
        </p:txBody>
      </p:sp>
    </p:spTree>
    <p:extLst>
      <p:ext uri="{BB962C8B-B14F-4D97-AF65-F5344CB8AC3E}">
        <p14:creationId xmlns:p14="http://schemas.microsoft.com/office/powerpoint/2010/main" val="32297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4-H Theme">
  <a:themeElements>
    <a:clrScheme name="TEST">
      <a:dk1>
        <a:srgbClr val="37424A"/>
      </a:dk1>
      <a:lt1>
        <a:srgbClr val="FFFFFF"/>
      </a:lt1>
      <a:dk2>
        <a:srgbClr val="8996A0"/>
      </a:dk2>
      <a:lt2>
        <a:srgbClr val="E0DED8"/>
      </a:lt2>
      <a:accent1>
        <a:srgbClr val="339966"/>
      </a:accent1>
      <a:accent2>
        <a:srgbClr val="61C250"/>
      </a:accent2>
      <a:accent3>
        <a:srgbClr val="BED600"/>
      </a:accent3>
      <a:accent4>
        <a:srgbClr val="47D5CD"/>
      </a:accent4>
      <a:accent5>
        <a:srgbClr val="CAE3E9"/>
      </a:accent5>
      <a:accent6>
        <a:srgbClr val="FFCB4F"/>
      </a:accent6>
      <a:hlink>
        <a:srgbClr val="61C250"/>
      </a:hlink>
      <a:folHlink>
        <a:srgbClr val="8996A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4-H PPT Template" id="{EE4B1E58-251D-1344-BF84-1814798F2DF0}" vid="{A1506B9C-F493-3D41-8D11-FF84AC738C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89347</TotalTime>
  <Words>4272</Words>
  <Application>Microsoft Macintosh PowerPoint</Application>
  <PresentationFormat>Custom</PresentationFormat>
  <Paragraphs>899</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4-H Theme</vt:lpstr>
      <vt:lpstr>Module 4: Juntos 4-H Success Coaching and Mentoring</vt:lpstr>
      <vt:lpstr>Recap from  Juntos 4-H Clubs Module 3</vt:lpstr>
      <vt:lpstr>Juntos 4-H Success Coaching  and Mentoring</vt:lpstr>
      <vt:lpstr>Module 4: Juntos 4-H Success Coaching  &amp; Mentoring</vt:lpstr>
      <vt:lpstr>What is Success Coaching?</vt:lpstr>
      <vt:lpstr>What is Mentoring?</vt:lpstr>
      <vt:lpstr>Definition by a Juntos 4-H Coordinator </vt:lpstr>
      <vt:lpstr>PowerPoint Presentation</vt:lpstr>
      <vt:lpstr>Experts claim that success coaching</vt:lpstr>
      <vt:lpstr>PowerPoint Presentation</vt:lpstr>
      <vt:lpstr>Experts claim that through the process of success coaching, students</vt:lpstr>
      <vt:lpstr>PowerPoint Presentation</vt:lpstr>
      <vt:lpstr>Young adults who were at-risk for falling off track, but had a mentor are:</vt:lpstr>
      <vt:lpstr>PowerPoint Presentation</vt:lpstr>
      <vt:lpstr>PowerPoint Presentation</vt:lpstr>
      <vt:lpstr>PowerPoint Presentation</vt:lpstr>
      <vt:lpstr>Cultural Considerations </vt:lpstr>
      <vt:lpstr>Personalismo in Success Coaching and Mentoring </vt:lpstr>
      <vt:lpstr>Success Coaching &amp; Mentoring is NOT</vt:lpstr>
      <vt:lpstr>PowerPoint Presentation</vt:lpstr>
      <vt:lpstr>Remember</vt:lpstr>
      <vt:lpstr>The GOAL: Youth Graduating from High School and Pursuing a Higher Education</vt:lpstr>
      <vt:lpstr>Juntos Timeline: Year One </vt:lpstr>
      <vt:lpstr>Checklist for Success in Success Coaching</vt:lpstr>
      <vt:lpstr>Checklist for Success in Mentoring</vt:lpstr>
      <vt:lpstr>Mentoring Only Timeline</vt:lpstr>
      <vt:lpstr>Preferred Success Coaching and Mentoring Model </vt:lpstr>
      <vt:lpstr>PowerPoint Presentation</vt:lpstr>
      <vt:lpstr>When Additional Funds are Available</vt:lpstr>
      <vt:lpstr>When Additional Funds are Not Available</vt:lpstr>
      <vt:lpstr>Sample budget from North Carolina when implementing Success Coaching &amp; Mentoring with grant funds</vt:lpstr>
      <vt:lpstr>Success Coaching and Mentoring Costs for 30 students</vt:lpstr>
      <vt:lpstr>PowerPoint Presentation</vt:lpstr>
      <vt:lpstr>Implementing Success Coaching</vt:lpstr>
      <vt:lpstr>Show Your Interest</vt:lpstr>
      <vt:lpstr>The Practice of Success Coaching</vt:lpstr>
      <vt:lpstr>The Practice of Success Coaching</vt:lpstr>
      <vt:lpstr>Capturing the Work  of Success Coaching  </vt:lpstr>
      <vt:lpstr>Success Coaching  Monitoring Form Provides</vt:lpstr>
      <vt:lpstr>Success coaching requires…</vt:lpstr>
      <vt:lpstr>PowerPoint Presentation</vt:lpstr>
      <vt:lpstr>Juntos 4-H Mentoring</vt:lpstr>
      <vt:lpstr>Implementing Mentoring</vt:lpstr>
      <vt:lpstr>Mentors and their Qualifications:  </vt:lpstr>
      <vt:lpstr>Time Commitment  </vt:lpstr>
      <vt:lpstr> Successful Relationship </vt:lpstr>
      <vt:lpstr>Mentoring Supports your 4-H Program</vt:lpstr>
      <vt:lpstr>PowerPoint Presentation</vt:lpstr>
      <vt:lpstr>SC and Mentoring help to keep the entire family engaged</vt:lpstr>
      <vt:lpstr>A Special Thank You To:</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Associates</dc:title>
  <dc:creator>Root, Chris</dc:creator>
  <cp:lastModifiedBy>Diana Urieta</cp:lastModifiedBy>
  <cp:revision>631</cp:revision>
  <dcterms:created xsi:type="dcterms:W3CDTF">2016-02-10T16:17:25Z</dcterms:created>
  <dcterms:modified xsi:type="dcterms:W3CDTF">2017-09-26T14:33:01Z</dcterms:modified>
</cp:coreProperties>
</file>