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0" r:id="rId1"/>
  </p:sldMasterIdLst>
  <p:notesMasterIdLst>
    <p:notesMasterId r:id="rId47"/>
  </p:notesMasterIdLst>
  <p:handoutMasterIdLst>
    <p:handoutMasterId r:id="rId48"/>
  </p:handoutMasterIdLst>
  <p:sldIdLst>
    <p:sldId id="266" r:id="rId2"/>
    <p:sldId id="268" r:id="rId3"/>
    <p:sldId id="380" r:id="rId4"/>
    <p:sldId id="381" r:id="rId5"/>
    <p:sldId id="382" r:id="rId6"/>
    <p:sldId id="383" r:id="rId7"/>
    <p:sldId id="291" r:id="rId8"/>
    <p:sldId id="274" r:id="rId9"/>
    <p:sldId id="292" r:id="rId10"/>
    <p:sldId id="262" r:id="rId11"/>
    <p:sldId id="293" r:id="rId12"/>
    <p:sldId id="339" r:id="rId13"/>
    <p:sldId id="384" r:id="rId14"/>
    <p:sldId id="385" r:id="rId15"/>
    <p:sldId id="386" r:id="rId16"/>
    <p:sldId id="387" r:id="rId17"/>
    <p:sldId id="388" r:id="rId18"/>
    <p:sldId id="389" r:id="rId19"/>
    <p:sldId id="390" r:id="rId20"/>
    <p:sldId id="391" r:id="rId21"/>
    <p:sldId id="269" r:id="rId22"/>
    <p:sldId id="302" r:id="rId23"/>
    <p:sldId id="392" r:id="rId24"/>
    <p:sldId id="393" r:id="rId25"/>
    <p:sldId id="394" r:id="rId26"/>
    <p:sldId id="395" r:id="rId27"/>
    <p:sldId id="396" r:id="rId28"/>
    <p:sldId id="378" r:id="rId29"/>
    <p:sldId id="376" r:id="rId30"/>
    <p:sldId id="403" r:id="rId31"/>
    <p:sldId id="402" r:id="rId32"/>
    <p:sldId id="344" r:id="rId33"/>
    <p:sldId id="310" r:id="rId34"/>
    <p:sldId id="397" r:id="rId35"/>
    <p:sldId id="398" r:id="rId36"/>
    <p:sldId id="399" r:id="rId37"/>
    <p:sldId id="400" r:id="rId38"/>
    <p:sldId id="294" r:id="rId39"/>
    <p:sldId id="347" r:id="rId40"/>
    <p:sldId id="348" r:id="rId41"/>
    <p:sldId id="401" r:id="rId42"/>
    <p:sldId id="278" r:id="rId43"/>
    <p:sldId id="270" r:id="rId44"/>
    <p:sldId id="335" r:id="rId45"/>
    <p:sldId id="25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4319">
          <p15:clr>
            <a:srgbClr val="A4A3A4"/>
          </p15:clr>
        </p15:guide>
        <p15:guide id="4" pos="767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C24F"/>
    <a:srgbClr val="2B8A53"/>
    <a:srgbClr val="2A323A"/>
    <a:srgbClr val="8996A0"/>
    <a:srgbClr val="FFA02F"/>
    <a:srgbClr val="00B2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49" autoAdjust="0"/>
    <p:restoredTop sz="68176" autoAdjust="0"/>
  </p:normalViewPr>
  <p:slideViewPr>
    <p:cSldViewPr snapToGrid="0" snapToObjects="1">
      <p:cViewPr>
        <p:scale>
          <a:sx n="100" d="100"/>
          <a:sy n="100" d="100"/>
        </p:scale>
        <p:origin x="2048" y="144"/>
      </p:cViewPr>
      <p:guideLst>
        <p:guide orient="horz" pos="2160"/>
        <p:guide pos="3840"/>
        <p:guide orient="horz" pos="4319"/>
        <p:guide pos="7679"/>
      </p:guideLst>
    </p:cSldViewPr>
  </p:slideViewPr>
  <p:notesTextViewPr>
    <p:cViewPr>
      <p:scale>
        <a:sx n="1" d="1"/>
        <a:sy n="1" d="1"/>
      </p:scale>
      <p:origin x="0" y="0"/>
    </p:cViewPr>
  </p:notesTextViewPr>
  <p:sorterViewPr>
    <p:cViewPr>
      <p:scale>
        <a:sx n="150" d="100"/>
        <a:sy n="150" d="100"/>
      </p:scale>
      <p:origin x="0" y="3904"/>
    </p:cViewPr>
  </p:sorterViewPr>
  <p:notesViewPr>
    <p:cSldViewPr snapToGrid="0" snapToObjects="1">
      <p:cViewPr varScale="1">
        <p:scale>
          <a:sx n="153" d="100"/>
          <a:sy n="153" d="100"/>
        </p:scale>
        <p:origin x="4608" y="176"/>
      </p:cViewPr>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4B2127-D2E8-1F47-8821-E5145926C81F}" type="datetimeFigureOut">
              <a:rPr lang="en-US" smtClean="0"/>
              <a:t>1/9/18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D87FD1-716D-6A4C-ABAE-89C83AD9157F}" type="slidenum">
              <a:rPr lang="en-US" smtClean="0"/>
              <a:t>‹#›</a:t>
            </a:fld>
            <a:endParaRPr lang="en-US"/>
          </a:p>
        </p:txBody>
      </p:sp>
    </p:spTree>
    <p:extLst>
      <p:ext uri="{BB962C8B-B14F-4D97-AF65-F5344CB8AC3E}">
        <p14:creationId xmlns:p14="http://schemas.microsoft.com/office/powerpoint/2010/main" val="1861945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1B7EF0-148D-B042-AF3A-A0484078F544}" type="slidenum">
              <a:rPr lang="en-US" smtClean="0"/>
              <a:t>‹#›</a:t>
            </a:fld>
            <a:endParaRPr lang="en-US"/>
          </a:p>
        </p:txBody>
      </p:sp>
    </p:spTree>
    <p:extLst>
      <p:ext uri="{BB962C8B-B14F-4D97-AF65-F5344CB8AC3E}">
        <p14:creationId xmlns:p14="http://schemas.microsoft.com/office/powerpoint/2010/main" val="5332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4-h.org/about/history/"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4-hmall.org/curriculum/Look-Inside/PL/FamilyHandbook/01610_LookInside.pdf" TargetMode="External"/><Relationship Id="rId4" Type="http://schemas.openxmlformats.org/officeDocument/2006/relationships/hyperlink" Target="NULL" TargetMode="External"/><Relationship Id="rId5" Type="http://schemas.openxmlformats.org/officeDocument/2006/relationships/hyperlink" Target="NULL" TargetMode="External"/><Relationship Id="rId6" Type="http://schemas.openxmlformats.org/officeDocument/2006/relationships/hyperlink" Target="NULL" TargetMode="External"/><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Welcome to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Module 3 on 4-H Clubs. This module will inform 4-H Agents (or educators), Family Consumer Science (FCS) professionals, volunteers, and community partners about four key areas that will lead to the successful implementation of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Clubs.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Module 3 is the third in a series of five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modules, all of which have been made possible through National 4-H Council’s partnership with NC State University and the New York Life Foundation. </a:t>
            </a:r>
            <a:endParaRPr lang="en-US" dirty="0" smtClean="0">
              <a:effectLst/>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1</a:t>
            </a:fld>
            <a:endParaRPr lang="en-US"/>
          </a:p>
        </p:txBody>
      </p:sp>
    </p:spTree>
    <p:extLst>
      <p:ext uri="{BB962C8B-B14F-4D97-AF65-F5344CB8AC3E}">
        <p14:creationId xmlns:p14="http://schemas.microsoft.com/office/powerpoint/2010/main" val="828512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There are three cultural considerations that 4-H Agents and volunteers need to know if they plan to support a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Club, or any club that engages Latino youth and their families (especially immigrant, first- and</a:t>
            </a:r>
            <a:r>
              <a:rPr lang="en-US" sz="1200" kern="1200" baseline="300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second-generation Latino families).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lvl="0"/>
            <a:r>
              <a:rPr lang="en-US" sz="1200" kern="1200" dirty="0" smtClean="0">
                <a:solidFill>
                  <a:schemeClr val="tx1"/>
                </a:solidFill>
                <a:effectLst/>
                <a:latin typeface="+mn-lt"/>
                <a:ea typeface="+mn-ea"/>
                <a:cs typeface="+mn-cs"/>
              </a:rPr>
              <a:t>1. Understand that 4-H is new to many Latino communities across the nation. Many Latino families do not know what 4-H is and are unfamiliar with the history of Extension in their communities. </a:t>
            </a:r>
            <a:endParaRPr lang="en-US" dirty="0" smtClean="0">
              <a:effectLst/>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2. Recognize that the term ‘club’ has different meanings in some Latin American countries. In some cases, Latin Americans think of ‘clubs’ as expensive sport youth clubs or elite social clubs that only the rich can afford. In other cases, Latinos may think of nightclubs. To avoid misunderstandings, ask families to say the first word that comes to mind when they hear the word ‘club’. This way you can learn what they know and also clarify what is meant by a 4-H Club.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3. Make sure that </a:t>
            </a:r>
            <a:r>
              <a:rPr lang="en-US" sz="1200" i="1" kern="1200" dirty="0" err="1" smtClean="0">
                <a:solidFill>
                  <a:schemeClr val="tx1"/>
                </a:solidFill>
                <a:effectLst/>
                <a:latin typeface="+mn-lt"/>
                <a:ea typeface="+mn-ea"/>
                <a:cs typeface="+mn-cs"/>
              </a:rPr>
              <a:t>familismo</a:t>
            </a:r>
            <a:r>
              <a:rPr lang="en-US" sz="1200" kern="1200" dirty="0" smtClean="0">
                <a:solidFill>
                  <a:schemeClr val="tx1"/>
                </a:solidFill>
                <a:effectLst/>
                <a:latin typeface="+mn-lt"/>
                <a:ea typeface="+mn-ea"/>
                <a:cs typeface="+mn-cs"/>
              </a:rPr>
              <a:t> is a part of the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Club culture. Remember that Latinos are strongly connected to family members and put family first.</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Keep in mind: If a parent comes to appreciate what 4-H has to offer their youth, youth are more likely to engage in 4-H long term.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While there are many other cultural considerations that could be covered in this module, the program has found that these three are particularly vital to engaging the whole family in 4-H. Strong family engagement has resulted in building trust and commitment to the program among families.  </a:t>
            </a:r>
            <a:endParaRPr lang="en-US" altLang="en-US" dirty="0" smtClean="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10</a:t>
            </a:fld>
            <a:endParaRPr lang="en-US"/>
          </a:p>
        </p:txBody>
      </p:sp>
    </p:spTree>
    <p:extLst>
      <p:ext uri="{BB962C8B-B14F-4D97-AF65-F5344CB8AC3E}">
        <p14:creationId xmlns:p14="http://schemas.microsoft.com/office/powerpoint/2010/main" val="1804461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WHAT</a:t>
            </a:r>
            <a:r>
              <a:rPr lang="en-US" sz="1200" b="1" kern="1200" baseline="0" dirty="0" smtClean="0">
                <a:solidFill>
                  <a:schemeClr val="tx1"/>
                </a:solidFill>
                <a:effectLst/>
                <a:latin typeface="+mn-lt"/>
                <a:ea typeface="+mn-ea"/>
                <a:cs typeface="+mn-cs"/>
              </a:rPr>
              <a:t> TO SAY: </a:t>
            </a:r>
            <a:r>
              <a:rPr lang="en-US" sz="1200" kern="1200" dirty="0" smtClean="0">
                <a:solidFill>
                  <a:schemeClr val="tx1"/>
                </a:solidFill>
                <a:effectLst/>
                <a:latin typeface="+mn-lt"/>
                <a:ea typeface="+mn-ea"/>
                <a:cs typeface="+mn-cs"/>
                <a:sym typeface="Helvetica Neue"/>
              </a:rPr>
              <a:t>Now we’ll focus on the cultural considerations that are important for Family Engagement. The following slides will cover cultural considerations that will support your work when implementing </a:t>
            </a:r>
            <a:r>
              <a:rPr lang="en-US" sz="1200" kern="1200" dirty="0" err="1" smtClean="0">
                <a:solidFill>
                  <a:schemeClr val="tx1"/>
                </a:solidFill>
                <a:effectLst/>
                <a:latin typeface="+mn-lt"/>
                <a:ea typeface="+mn-ea"/>
                <a:cs typeface="+mn-cs"/>
                <a:sym typeface="Helvetica Neue"/>
              </a:rPr>
              <a:t>Juntos</a:t>
            </a:r>
            <a:r>
              <a:rPr lang="en-US" sz="1200" kern="1200" dirty="0" smtClean="0">
                <a:solidFill>
                  <a:schemeClr val="tx1"/>
                </a:solidFill>
                <a:effectLst/>
                <a:latin typeface="+mn-lt"/>
                <a:ea typeface="+mn-ea"/>
                <a:cs typeface="+mn-cs"/>
                <a:sym typeface="Helvetica Neue"/>
              </a:rPr>
              <a:t> 4-H or any other Extension program where you intentionally reach out to the Latino community.</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11</a:t>
            </a:fld>
            <a:endParaRPr lang="en-US"/>
          </a:p>
        </p:txBody>
      </p:sp>
    </p:spTree>
    <p:extLst>
      <p:ext uri="{BB962C8B-B14F-4D97-AF65-F5344CB8AC3E}">
        <p14:creationId xmlns:p14="http://schemas.microsoft.com/office/powerpoint/2010/main" val="1711199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Let’s break down each of the cultural </a:t>
            </a:r>
            <a:r>
              <a:rPr lang="en-US" sz="1200" kern="1200" dirty="0" smtClean="0">
                <a:solidFill>
                  <a:schemeClr val="tx1"/>
                </a:solidFill>
                <a:effectLst/>
                <a:latin typeface="+mn-lt"/>
                <a:ea typeface="+mn-ea"/>
                <a:cs typeface="+mn-cs"/>
              </a:rPr>
              <a:t>consideration </a:t>
            </a:r>
            <a:r>
              <a:rPr lang="en-US" sz="1200" kern="1200" dirty="0" smtClean="0">
                <a:solidFill>
                  <a:schemeClr val="tx1"/>
                </a:solidFill>
                <a:effectLst/>
                <a:latin typeface="+mn-lt"/>
                <a:ea typeface="+mn-ea"/>
                <a:cs typeface="+mn-cs"/>
              </a:rPr>
              <a:t>with examples of what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has done to engage families. </a:t>
            </a:r>
            <a:endParaRPr lang="en-US" dirty="0" smtClean="0">
              <a:effectLst/>
            </a:endParaRP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 </a:t>
            </a:r>
            <a:endParaRPr lang="en-US" dirty="0" smtClean="0">
              <a:effectLst/>
            </a:endParaRPr>
          </a:p>
          <a:p>
            <a:pPr lvl="0"/>
            <a:r>
              <a:rPr lang="en-US" sz="1200" kern="1200" dirty="0" smtClean="0">
                <a:solidFill>
                  <a:schemeClr val="tx1"/>
                </a:solidFill>
                <a:effectLst/>
                <a:latin typeface="+mn-lt"/>
                <a:ea typeface="+mn-ea"/>
                <a:cs typeface="+mn-cs"/>
              </a:rPr>
              <a:t>Tell the 4-H story in a way that personalizes it to the youth and families you are serving. Let them know that farmers in the early 1900s did not readily accept the new developments in agriculture that universities showed would help their crops. Instead, university faculty reached out to rural youth through forming Tomato and Corn Clubs and taught them ways to use their new innovations to grow award-winning crops.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For more on the 4-H story, see: </a:t>
            </a:r>
            <a:r>
              <a:rPr lang="en-US" sz="1200" u="sng" kern="1200" dirty="0" smtClean="0">
                <a:solidFill>
                  <a:schemeClr val="tx1"/>
                </a:solidFill>
                <a:effectLst/>
                <a:latin typeface="+mn-lt"/>
                <a:ea typeface="+mn-ea"/>
                <a:cs typeface="+mn-cs"/>
                <a:hlinkClick r:id="rId3"/>
              </a:rPr>
              <a:t>http://4-h.org/about/history/</a:t>
            </a:r>
            <a:r>
              <a:rPr lang="en-US" sz="1200" kern="1200" dirty="0" smtClean="0">
                <a:solidFill>
                  <a:schemeClr val="tx1"/>
                </a:solidFill>
                <a:effectLst/>
                <a:latin typeface="+mn-lt"/>
                <a:ea typeface="+mn-ea"/>
                <a:cs typeface="+mn-cs"/>
              </a:rPr>
              <a:t>. After briefly talking about the 4-H history, share how the 4-H program develops youth today. Give examples of programing in your own community that specifically introduce what is being done to support youth’s college and career readiness.</a:t>
            </a:r>
            <a:endParaRPr lang="en-US" dirty="0" smtClean="0">
              <a:effectLst/>
            </a:endParaRPr>
          </a:p>
          <a:p>
            <a:pPr marL="0" marR="0" indent="0" defTabSz="457200" eaLnBrk="1" fontAlgn="auto" latinLnBrk="0" hangingPunct="1">
              <a:lnSpc>
                <a:spcPct val="117999"/>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sym typeface="Helvetica Neue"/>
            </a:endParaRP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12</a:t>
            </a:fld>
            <a:endParaRPr lang="en-US"/>
          </a:p>
        </p:txBody>
      </p:sp>
    </p:spTree>
    <p:extLst>
      <p:ext uri="{BB962C8B-B14F-4D97-AF65-F5344CB8AC3E}">
        <p14:creationId xmlns:p14="http://schemas.microsoft.com/office/powerpoint/2010/main" val="1357674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Tell the 4-H Story Example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1. Relate the start of 4-H to the experience many immigrant families face today, where it’s the youth who learn how the educational system works before their parents do.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is the partner that is able to bring youth, parents, schools, and other community partners together so families learn to navigate the educational system and reach their educational goals for their youth.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2. Today there are still 4-H Clubs that focus on agriculture, but we do so much more. After you share what your local and state 4-H has to offer, provide time for youth and parents to make a list of what sounded interesting to them about what 4-H has to offer in their communities.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Once you start a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Club, come up with creative ways for the youth to tell their 4-H story and share their experiences during Club with their families.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lvl="0"/>
            <a:r>
              <a:rPr lang="en-US" sz="1200" kern="1200" dirty="0" smtClean="0">
                <a:solidFill>
                  <a:schemeClr val="tx1"/>
                </a:solidFill>
                <a:effectLst/>
                <a:latin typeface="+mn-lt"/>
                <a:ea typeface="+mn-ea"/>
                <a:cs typeface="+mn-cs"/>
              </a:rPr>
              <a:t>3. Make sure you always introduce an element of fun when you share the 4-H story. Take time to ask the youth and their parents what they understand about 4-H. As your time with the families continues year after year, it will be the parents and youth who will share their 4-H story with new families.  </a:t>
            </a:r>
            <a:endParaRPr lang="en-US" dirty="0" smtClean="0">
              <a:effectLst/>
            </a:endParaRPr>
          </a:p>
          <a:p>
            <a:pPr marL="0" marR="0" indent="0" defTabSz="457200" eaLnBrk="1" fontAlgn="auto" latinLnBrk="0" hangingPunct="1">
              <a:lnSpc>
                <a:spcPct val="117999"/>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sym typeface="Helvetica Neue"/>
            </a:endParaRP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13</a:t>
            </a:fld>
            <a:endParaRPr lang="en-US"/>
          </a:p>
        </p:txBody>
      </p:sp>
    </p:spTree>
    <p:extLst>
      <p:ext uri="{BB962C8B-B14F-4D97-AF65-F5344CB8AC3E}">
        <p14:creationId xmlns:p14="http://schemas.microsoft.com/office/powerpoint/2010/main" val="313860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During the program kick-off or informational session, a 4-H Agent or 4-H volunteer can briefly share what 4-H Clubs are and what they offer to youth.  If time permits, a 4-H Agent or 4-H volunteer/leader can provide some hands-on activities that the families can experience to help them learn about the benefits of being in a 4-H Club.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Make sure to explain that 4-H Clubs are an extra-curricular activity, which is valued in college applications. Remind families that there are other clubs in the school and community in which youth can participate that can also support their academics as well as personal interests and goals.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Please note that families will learn more about extra-curricular activities during their participation in the middle and high school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Family Workshop Series.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There is no harm in asking what families think and know about clubs. Over time you will understand what preconceptions families have and how to best explain the concept of clubs to them.</a:t>
            </a:r>
            <a:endParaRPr lang="en-US" dirty="0" smtClean="0">
              <a:effectLst/>
            </a:endParaRPr>
          </a:p>
          <a:p>
            <a:pPr marL="0" marR="0" indent="0" defTabSz="457200" eaLnBrk="1" fontAlgn="auto" latinLnBrk="0" hangingPunct="1">
              <a:lnSpc>
                <a:spcPct val="117999"/>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sym typeface="Helvetica Neue"/>
            </a:endParaRP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14</a:t>
            </a:fld>
            <a:endParaRPr lang="en-US"/>
          </a:p>
        </p:txBody>
      </p:sp>
    </p:spTree>
    <p:extLst>
      <p:ext uri="{BB962C8B-B14F-4D97-AF65-F5344CB8AC3E}">
        <p14:creationId xmlns:p14="http://schemas.microsoft.com/office/powerpoint/2010/main" val="833230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 example activity that can be implemented with the families is to separate youth and parents by placing them on opposite sides of the room, then give them one minute to write down as many benefits as they</a:t>
            </a:r>
            <a:r>
              <a:rPr lang="en-US" sz="1200" kern="1200" baseline="0" dirty="0" smtClean="0">
                <a:solidFill>
                  <a:schemeClr val="tx1"/>
                </a:solidFill>
                <a:effectLst/>
                <a:latin typeface="+mn-lt"/>
                <a:ea typeface="+mn-ea"/>
                <a:cs typeface="+mn-cs"/>
              </a:rPr>
              <a:t> can</a:t>
            </a:r>
            <a:r>
              <a:rPr lang="en-US" sz="1200" kern="1200" dirty="0" smtClean="0">
                <a:solidFill>
                  <a:schemeClr val="tx1"/>
                </a:solidFill>
                <a:effectLst/>
                <a:latin typeface="+mn-lt"/>
                <a:ea typeface="+mn-ea"/>
                <a:cs typeface="+mn-cs"/>
              </a:rPr>
              <a:t> from being a part of a 4-H Club. Ask them to appoint a scribe who will write down their ideas and share them with the larger group - the group with the longest list gets free candy. </a:t>
            </a:r>
          </a:p>
          <a:p>
            <a:endParaRPr lang="en-US" dirty="0" smtClean="0"/>
          </a:p>
          <a:p>
            <a:r>
              <a:rPr lang="en-US" sz="1200" kern="1200" dirty="0" smtClean="0">
                <a:solidFill>
                  <a:schemeClr val="tx1"/>
                </a:solidFill>
                <a:effectLst/>
                <a:latin typeface="+mn-lt"/>
                <a:ea typeface="+mn-ea"/>
                <a:cs typeface="+mn-cs"/>
              </a:rPr>
              <a:t>The 4-H leader or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staff should take time to add any benefits of 4-H Clubs that were not mentioned by the families, and highlight some from their list that connect well with 4-H Clubs.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Ask the youth and parents what they thought of this activity. Did they learn anything new about 4-H Clubs?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This activity can take 15 minutes or more depending on discussion time.  Always be mindful of time and how much you want to spend on this activity.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 to Trainer:</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Let the learners know that this activity can be introduced at a at a family night or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Club meeting where only youth participate. If introduced at a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Club meeting, prepare youth leaders to lead this activity with parents with support from an adult leader during a family meeting.  </a:t>
            </a: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15</a:t>
            </a:fld>
            <a:endParaRPr lang="en-US"/>
          </a:p>
        </p:txBody>
      </p:sp>
    </p:spTree>
    <p:extLst>
      <p:ext uri="{BB962C8B-B14F-4D97-AF65-F5344CB8AC3E}">
        <p14:creationId xmlns:p14="http://schemas.microsoft.com/office/powerpoint/2010/main" val="484951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Let’s continue to address the meaning of 4-H Clubs as we consider the Latino culture.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Clubs develop and become more established, have the youth present what they do at their 4-H Club to their parents during a Family Night. This has proven to be the best way to allow parents to hear and see how 4-H Clubs help their children be successful. Hearing from their children gives parents a real perspective of what 4-H Clubs mean.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For example</a:t>
            </a:r>
            <a:r>
              <a:rPr lang="en-US" sz="1200" kern="1200" dirty="0" smtClean="0">
                <a:solidFill>
                  <a:schemeClr val="tx1"/>
                </a:solidFill>
                <a:effectLst/>
                <a:latin typeface="+mn-lt"/>
                <a:ea typeface="+mn-ea"/>
                <a:cs typeface="+mn-cs"/>
              </a:rPr>
              <a:t>: Youth worked on a sustainability project for the county fair where they created artistic butterflies out of recycled plastic water bottles. Students could share how they came up with the idea, what sustainability is, why they chose this project, how it was presented at the fair, and what they learned.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Invite families to other 4-H events that have bilingual staff and/or volunteers and resources so that they can engage during the event. This is a great way for families to feel they are part of the 4-H community.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Focus on building strong relationships with families. Show true interest in their child(</a:t>
            </a:r>
            <a:r>
              <a:rPr lang="en-US" sz="1200" kern="1200" dirty="0" err="1" smtClean="0">
                <a:solidFill>
                  <a:schemeClr val="tx1"/>
                </a:solidFill>
                <a:effectLst/>
                <a:latin typeface="+mn-lt"/>
                <a:ea typeface="+mn-ea"/>
                <a:cs typeface="+mn-cs"/>
              </a:rPr>
              <a:t>ren</a:t>
            </a:r>
            <a:r>
              <a:rPr lang="en-US" sz="1200" kern="1200" dirty="0" smtClean="0">
                <a:solidFill>
                  <a:schemeClr val="tx1"/>
                </a:solidFill>
                <a:effectLst/>
                <a:latin typeface="+mn-lt"/>
                <a:ea typeface="+mn-ea"/>
                <a:cs typeface="+mn-cs"/>
              </a:rPr>
              <a:t>) before expecting them to trust the 4-H system. Youth and their families will trust the 4-H leaders before they will trust 4-H as an organization.</a:t>
            </a:r>
            <a:endParaRPr lang="en-US" dirty="0" smtClean="0">
              <a:effectLst/>
            </a:endParaRPr>
          </a:p>
          <a:p>
            <a:r>
              <a:rPr lang="en-US" sz="1200" kern="1200" dirty="0" smtClean="0">
                <a:solidFill>
                  <a:schemeClr val="tx1"/>
                </a:solidFill>
                <a:effectLst/>
                <a:latin typeface="+mn-lt"/>
                <a:ea typeface="+mn-ea"/>
                <a:cs typeface="+mn-cs"/>
              </a:rPr>
              <a:t>As Clubs develop and become more established, have the youth present what they do at their 4-H Club to their parents during a Family Night. This has proven to be the best way to allow parents to hear and see how 4-H Clubs help their children be successful. Hearing from their children gives parents a real perspective of what 4-H Clubs mean.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16</a:t>
            </a:fld>
            <a:endParaRPr lang="en-US"/>
          </a:p>
        </p:txBody>
      </p:sp>
    </p:spTree>
    <p:extLst>
      <p:ext uri="{BB962C8B-B14F-4D97-AF65-F5344CB8AC3E}">
        <p14:creationId xmlns:p14="http://schemas.microsoft.com/office/powerpoint/2010/main" val="989904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Tx/>
              <a:buNone/>
            </a:pPr>
            <a:r>
              <a:rPr lang="en-US" sz="1200" b="1" kern="1200" dirty="0" smtClean="0">
                <a:solidFill>
                  <a:schemeClr val="tx1"/>
                </a:solidFill>
                <a:effectLst/>
                <a:latin typeface="+mn-lt"/>
                <a:ea typeface="+mn-ea"/>
                <a:cs typeface="+mn-cs"/>
              </a:rPr>
              <a:t>WHAT TO SAY </a:t>
            </a:r>
          </a:p>
          <a:p>
            <a:pPr marL="171450" indent="-171450">
              <a:buFont typeface="Arial" charset="0"/>
              <a:buChar char="•"/>
            </a:pPr>
            <a:r>
              <a:rPr lang="en-US" sz="1200" kern="1200" dirty="0" smtClean="0">
                <a:solidFill>
                  <a:schemeClr val="tx1"/>
                </a:solidFill>
                <a:effectLst/>
                <a:latin typeface="+mn-lt"/>
                <a:ea typeface="+mn-ea"/>
                <a:cs typeface="+mn-cs"/>
              </a:rPr>
              <a:t>Remember family details as they are shared with you and bring them up in future conversations. For example: </a:t>
            </a:r>
            <a:r>
              <a:rPr lang="en-US" sz="1200" kern="1200" dirty="0" err="1" smtClean="0">
                <a:solidFill>
                  <a:schemeClr val="tx1"/>
                </a:solidFill>
                <a:effectLst/>
                <a:latin typeface="+mn-lt"/>
                <a:ea typeface="+mn-ea"/>
                <a:cs typeface="+mn-cs"/>
              </a:rPr>
              <a:t>Abuelita</a:t>
            </a:r>
            <a:r>
              <a:rPr lang="en-US" sz="1200" kern="1200" dirty="0" smtClean="0">
                <a:solidFill>
                  <a:schemeClr val="tx1"/>
                </a:solidFill>
                <a:effectLst/>
                <a:latin typeface="+mn-lt"/>
                <a:ea typeface="+mn-ea"/>
                <a:cs typeface="+mn-cs"/>
              </a:rPr>
              <a:t> (grandmother) is very sick in El Salvador. Ask how </a:t>
            </a:r>
            <a:r>
              <a:rPr lang="en-US" sz="1200" kern="1200" dirty="0" err="1" smtClean="0">
                <a:solidFill>
                  <a:schemeClr val="tx1"/>
                </a:solidFill>
                <a:effectLst/>
                <a:latin typeface="+mn-lt"/>
                <a:ea typeface="+mn-ea"/>
                <a:cs typeface="+mn-cs"/>
              </a:rPr>
              <a:t>abuelita</a:t>
            </a:r>
            <a:r>
              <a:rPr lang="en-US" sz="1200" kern="1200" dirty="0" smtClean="0">
                <a:solidFill>
                  <a:schemeClr val="tx1"/>
                </a:solidFill>
                <a:effectLst/>
                <a:latin typeface="+mn-lt"/>
                <a:ea typeface="+mn-ea"/>
                <a:cs typeface="+mn-cs"/>
              </a:rPr>
              <a:t> is doing from time to time. </a:t>
            </a:r>
          </a:p>
          <a:p>
            <a:pPr marL="171450" indent="-171450">
              <a:buFont typeface="Arial" charset="0"/>
              <a:buChar char="•"/>
            </a:pPr>
            <a:endParaRPr lang="en-US" dirty="0" smtClean="0">
              <a:effectLst/>
            </a:endParaRPr>
          </a:p>
          <a:p>
            <a:pPr marL="171450" indent="-171450">
              <a:buFont typeface="Arial" charset="0"/>
              <a:buChar char="•"/>
            </a:pPr>
            <a:r>
              <a:rPr lang="en-US" sz="1200" kern="1200" dirty="0" smtClean="0">
                <a:solidFill>
                  <a:schemeClr val="tx1"/>
                </a:solidFill>
                <a:effectLst/>
                <a:latin typeface="+mn-lt"/>
                <a:ea typeface="+mn-ea"/>
                <a:cs typeface="+mn-cs"/>
              </a:rPr>
              <a:t>Know the family unit: Ask how the other children in the family are doing. </a:t>
            </a:r>
          </a:p>
          <a:p>
            <a:pPr marL="171450" indent="-171450">
              <a:buFont typeface="Arial" charset="0"/>
              <a:buChar char="•"/>
            </a:pPr>
            <a:endParaRPr lang="en-US" dirty="0" smtClean="0">
              <a:effectLst/>
            </a:endParaRPr>
          </a:p>
          <a:p>
            <a:pPr marL="171450" indent="-171450">
              <a:buFont typeface="Arial" charset="0"/>
              <a:buChar char="•"/>
            </a:pPr>
            <a:r>
              <a:rPr lang="en-US" sz="1200" kern="1200" dirty="0" smtClean="0">
                <a:solidFill>
                  <a:schemeClr val="tx1"/>
                </a:solidFill>
                <a:effectLst/>
                <a:latin typeface="+mn-lt"/>
                <a:ea typeface="+mn-ea"/>
                <a:cs typeface="+mn-cs"/>
              </a:rPr>
              <a:t>Be consistent and keep your word. </a:t>
            </a:r>
          </a:p>
          <a:p>
            <a:pPr marL="171450" indent="-171450">
              <a:buFont typeface="Arial" charset="0"/>
              <a:buChar char="•"/>
            </a:pPr>
            <a:endParaRPr lang="en-US" dirty="0" smtClean="0">
              <a:effectLst/>
            </a:endParaRPr>
          </a:p>
          <a:p>
            <a:pPr marL="171450" indent="-171450">
              <a:buFont typeface="Arial" charset="0"/>
              <a:buChar char="•"/>
            </a:pPr>
            <a:r>
              <a:rPr lang="en-US" sz="1200" kern="1200" dirty="0" smtClean="0">
                <a:solidFill>
                  <a:schemeClr val="tx1"/>
                </a:solidFill>
                <a:effectLst/>
                <a:latin typeface="+mn-lt"/>
                <a:ea typeface="+mn-ea"/>
                <a:cs typeface="+mn-cs"/>
              </a:rPr>
              <a:t>Share about your own family, as this lets them know that the trust and relationship is two-sided. </a:t>
            </a:r>
          </a:p>
          <a:p>
            <a:pPr marL="171450" indent="-171450">
              <a:buFont typeface="Arial" charset="0"/>
              <a:buChar char="•"/>
            </a:pPr>
            <a:endParaRPr lang="en-US" dirty="0" smtClean="0">
              <a:effectLst/>
            </a:endParaRPr>
          </a:p>
          <a:p>
            <a:pPr marL="171450" indent="-171450">
              <a:buFont typeface="Arial" charset="0"/>
              <a:buChar char="•"/>
            </a:pPr>
            <a:r>
              <a:rPr lang="en-US" sz="1200" kern="1200" dirty="0" smtClean="0">
                <a:solidFill>
                  <a:schemeClr val="tx1"/>
                </a:solidFill>
                <a:effectLst/>
                <a:latin typeface="+mn-lt"/>
                <a:ea typeface="+mn-ea"/>
                <a:cs typeface="+mn-cs"/>
              </a:rPr>
              <a:t>Your time and commitment with the youth will gain parents’ trust over time.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17</a:t>
            </a:fld>
            <a:endParaRPr lang="en-US"/>
          </a:p>
        </p:txBody>
      </p:sp>
    </p:spTree>
    <p:extLst>
      <p:ext uri="{BB962C8B-B14F-4D97-AF65-F5344CB8AC3E}">
        <p14:creationId xmlns:p14="http://schemas.microsoft.com/office/powerpoint/2010/main" val="403202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Here are two resources to help you guide families as they learn about 4-H:</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The 4-H Family Handbook: This information handbook welcomes parents to </a:t>
            </a:r>
            <a:endParaRPr lang="en-US" dirty="0" smtClean="0">
              <a:effectLst/>
            </a:endParaRPr>
          </a:p>
          <a:p>
            <a:r>
              <a:rPr lang="en-US" sz="1200" kern="1200" dirty="0" smtClean="0">
                <a:solidFill>
                  <a:schemeClr val="tx1"/>
                </a:solidFill>
                <a:effectLst/>
                <a:latin typeface="+mn-lt"/>
                <a:ea typeface="+mn-ea"/>
                <a:cs typeface="+mn-cs"/>
              </a:rPr>
              <a:t>4-H and provides facts about 4-H Clubs. It can be purchased at 4-HMall.org. Please note that the handbook is </a:t>
            </a:r>
            <a:r>
              <a:rPr lang="en-US" sz="1200" u="sng"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available in Spanish and thus will need to be explained to parents who are not bilingual.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u="sng" kern="1200" dirty="0" smtClean="0">
                <a:solidFill>
                  <a:schemeClr val="tx1"/>
                </a:solidFill>
                <a:effectLst/>
                <a:latin typeface="+mn-lt"/>
                <a:ea typeface="+mn-ea"/>
                <a:cs typeface="+mn-cs"/>
                <a:hlinkClick r:id="rId3"/>
              </a:rPr>
              <a:t>http://www.4-hmall.org/curriculum/Look-Inside/PL/FamilyHandbook/01610_LookInside.pdf</a:t>
            </a:r>
            <a:endParaRPr lang="en-US" dirty="0" smtClean="0">
              <a:effectLst/>
            </a:endParaRPr>
          </a:p>
          <a:p>
            <a:r>
              <a:rPr lang="en-US" sz="1200" u="none" strike="noStrike" kern="1200" dirty="0" smtClean="0">
                <a:solidFill>
                  <a:schemeClr val="tx1"/>
                </a:solidFill>
                <a:effectLst/>
                <a:latin typeface="+mn-lt"/>
                <a:ea typeface="+mn-ea"/>
                <a:cs typeface="+mn-cs"/>
              </a:rPr>
              <a:t> </a:t>
            </a:r>
            <a:endParaRPr lang="en-US" dirty="0" smtClean="0">
              <a:effectLst/>
            </a:endParaRPr>
          </a:p>
          <a:p>
            <a:r>
              <a:rPr lang="en-US" sz="1200" u="sng" kern="1200" dirty="0" smtClean="0">
                <a:solidFill>
                  <a:schemeClr val="tx1"/>
                </a:solidFill>
                <a:effectLst/>
                <a:latin typeface="+mn-lt"/>
                <a:ea typeface="+mn-ea"/>
                <a:cs typeface="+mn-cs"/>
              </a:rPr>
              <a:t>4-H </a:t>
            </a:r>
            <a:r>
              <a:rPr lang="en-US" sz="1200" u="sng" kern="1200" dirty="0" err="1" smtClean="0">
                <a:solidFill>
                  <a:schemeClr val="tx1"/>
                </a:solidFill>
                <a:effectLst/>
                <a:latin typeface="+mn-lt"/>
                <a:ea typeface="+mn-ea"/>
                <a:cs typeface="+mn-cs"/>
              </a:rPr>
              <a:t>Fotonovela</a:t>
            </a:r>
            <a:r>
              <a:rPr lang="en-US" sz="1200" u="sng" kern="1200" dirty="0" smtClean="0">
                <a:solidFill>
                  <a:schemeClr val="tx1"/>
                </a:solidFill>
                <a:effectLst/>
                <a:latin typeface="+mn-lt"/>
                <a:ea typeface="+mn-ea"/>
                <a:cs typeface="+mn-cs"/>
              </a:rPr>
              <a:t> from NC State Universit</a:t>
            </a:r>
            <a:r>
              <a:rPr lang="en-US" sz="1200" kern="1200" dirty="0" smtClean="0">
                <a:solidFill>
                  <a:schemeClr val="tx1"/>
                </a:solidFill>
                <a:effectLst/>
                <a:latin typeface="+mn-lt"/>
                <a:ea typeface="+mn-ea"/>
                <a:cs typeface="+mn-cs"/>
              </a:rPr>
              <a:t>y: This </a:t>
            </a:r>
            <a:r>
              <a:rPr lang="en-US" sz="1200" kern="1200" dirty="0" err="1" smtClean="0">
                <a:solidFill>
                  <a:schemeClr val="tx1"/>
                </a:solidFill>
                <a:effectLst/>
                <a:latin typeface="+mn-lt"/>
                <a:ea typeface="+mn-ea"/>
                <a:cs typeface="+mn-cs"/>
              </a:rPr>
              <a:t>fotonovela</a:t>
            </a:r>
            <a:r>
              <a:rPr lang="en-US" sz="1200" kern="1200" dirty="0" smtClean="0">
                <a:solidFill>
                  <a:schemeClr val="tx1"/>
                </a:solidFill>
                <a:effectLst/>
                <a:latin typeface="+mn-lt"/>
                <a:ea typeface="+mn-ea"/>
                <a:cs typeface="+mn-cs"/>
              </a:rPr>
              <a:t> provides a story line with photos of how two families learn about 4-H. It introduces Spanish- and English-speaking families to the story of a young adolescent who wants to join a 4-H Club, but whose parents do not have any knowledge about 4-H.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sym typeface="Helvetica Neue"/>
              </a:rPr>
              <a:t>Today we will look at four key areas that make </a:t>
            </a:r>
            <a:r>
              <a:rPr lang="en-US" sz="1200" kern="1200" dirty="0" err="1" smtClean="0">
                <a:solidFill>
                  <a:schemeClr val="tx1"/>
                </a:solidFill>
                <a:effectLst/>
                <a:latin typeface="+mn-lt"/>
                <a:ea typeface="+mn-ea"/>
                <a:cs typeface="+mn-cs"/>
                <a:sym typeface="Helvetica Neue"/>
              </a:rPr>
              <a:t>Juntos</a:t>
            </a:r>
            <a:r>
              <a:rPr lang="en-US" sz="1200" kern="1200" dirty="0" smtClean="0">
                <a:solidFill>
                  <a:schemeClr val="tx1"/>
                </a:solidFill>
                <a:effectLst/>
                <a:latin typeface="+mn-lt"/>
                <a:ea typeface="+mn-ea"/>
                <a:cs typeface="+mn-cs"/>
                <a:sym typeface="Helvetica Neue"/>
              </a:rPr>
              <a:t> 4-H Clubs</a:t>
            </a:r>
            <a:r>
              <a:rPr lang="en-US" sz="1200" kern="1200" baseline="0" dirty="0" smtClean="0">
                <a:solidFill>
                  <a:schemeClr val="tx1"/>
                </a:solidFill>
                <a:effectLst/>
                <a:latin typeface="+mn-lt"/>
                <a:ea typeface="+mn-ea"/>
                <a:cs typeface="+mn-cs"/>
                <a:sym typeface="Helvetica Neue"/>
              </a:rPr>
              <a:t> </a:t>
            </a:r>
            <a:r>
              <a:rPr lang="en-US" sz="1200" kern="1200" dirty="0" smtClean="0">
                <a:solidFill>
                  <a:schemeClr val="tx1"/>
                </a:solidFill>
                <a:effectLst/>
                <a:latin typeface="+mn-lt"/>
                <a:ea typeface="+mn-ea"/>
                <a:cs typeface="+mn-cs"/>
                <a:sym typeface="Helvetica Neue"/>
              </a:rPr>
              <a:t>effective.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dirty="0" smtClean="0">
                <a:hlinkClick r:id="rId4" invalidUrl="https://dl.dropboxusercontent.com/u/905330/Juntos_Program/4-H Fotonovela/4-H Fotonovela_English.pdf"/>
              </a:rPr>
              <a:t>https</a:t>
            </a:r>
            <a:r>
              <a:rPr lang="en-US" sz="1200" u="sng" dirty="0" smtClean="0">
                <a:hlinkClick r:id="rId5" invalidUrl="https://dl.dropboxusercontent.com/u/905330/Juntos_Program/4-H Fotonovela/4-H Fotonovela_English.pdf"/>
              </a:rPr>
              <a:t>://dl.dropboxusercontent.com/u/905330/Juntos_Program/4-H%20Fotonovela/4-H%20Fotonovela_English.pdf</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sym typeface="Helvetica Neue"/>
            </a:endParaRPr>
          </a:p>
          <a:p>
            <a:r>
              <a:rPr lang="en-US" sz="1200" kern="1200" dirty="0" smtClean="0">
                <a:solidFill>
                  <a:schemeClr val="tx1"/>
                </a:solidFill>
                <a:effectLst/>
                <a:latin typeface="+mn-lt"/>
                <a:ea typeface="+mn-ea"/>
                <a:cs typeface="+mn-cs"/>
              </a:rPr>
              <a:t> </a:t>
            </a:r>
            <a:endParaRPr lang="en-US" dirty="0" smtClean="0">
              <a:effectLst/>
            </a:endParaRPr>
          </a:p>
          <a:p>
            <a:r>
              <a:rPr lang="en-US" sz="1200" u="sng" kern="1200" dirty="0" smtClean="0">
                <a:solidFill>
                  <a:schemeClr val="tx1"/>
                </a:solidFill>
                <a:effectLst/>
                <a:latin typeface="+mn-lt"/>
                <a:ea typeface="+mn-ea"/>
                <a:cs typeface="+mn-cs"/>
                <a:hlinkClick r:id="rId6" invalidUrl="https://dl.dropboxusercontent.com/u/905330/Juntos_Program/4-H Fotonovela/4-H Fotonovela_Spanish .pdf"/>
              </a:rPr>
              <a:t>https://dl.dropboxusercontent.com/u/905330/Juntos_Program/4-H%20Fotonovela/4-H%20Fotonovela_Spanish%20.pdf</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18</a:t>
            </a:fld>
            <a:endParaRPr lang="en-US"/>
          </a:p>
        </p:txBody>
      </p:sp>
    </p:spTree>
    <p:extLst>
      <p:ext uri="{BB962C8B-B14F-4D97-AF65-F5344CB8AC3E}">
        <p14:creationId xmlns:p14="http://schemas.microsoft.com/office/powerpoint/2010/main" val="1213849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Families will be drawn</a:t>
            </a:r>
            <a:r>
              <a:rPr lang="en-US" sz="1200" kern="1200" baseline="0" dirty="0" smtClean="0">
                <a:solidFill>
                  <a:schemeClr val="tx1"/>
                </a:solidFill>
                <a:effectLst/>
                <a:latin typeface="+mn-lt"/>
                <a:ea typeface="+mn-ea"/>
                <a:cs typeface="+mn-cs"/>
              </a:rPr>
              <a:t> to</a:t>
            </a:r>
            <a:r>
              <a:rPr lang="en-US" sz="1200" kern="1200" dirty="0" smtClean="0">
                <a:solidFill>
                  <a:schemeClr val="tx1"/>
                </a:solidFill>
                <a:effectLst/>
                <a:latin typeface="+mn-lt"/>
                <a:ea typeface="+mn-ea"/>
                <a:cs typeface="+mn-cs"/>
              </a:rPr>
              <a:t> the idea that you and 4-H are bringing youth together to support their academic success</a:t>
            </a:r>
            <a:r>
              <a:rPr lang="en-US" sz="1200" kern="1200" baseline="0" dirty="0" smtClean="0">
                <a:solidFill>
                  <a:schemeClr val="tx1"/>
                </a:solidFill>
                <a:effectLst/>
                <a:latin typeface="+mn-lt"/>
                <a:ea typeface="+mn-ea"/>
                <a:cs typeface="+mn-cs"/>
              </a:rPr>
              <a:t> and that parents and youth both have a role.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It is important to help families understand the link between 4-H and their youth’s academic success. At Family Nights ask the youth to present what they have done during Club meetings.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An example of youth sharing could be: A 4-H share fair where the Agent/Club leader has a hands-on </a:t>
            </a:r>
            <a:r>
              <a:rPr lang="en-US" sz="1200" kern="1200" dirty="0" smtClean="0">
                <a:solidFill>
                  <a:schemeClr val="tx1"/>
                </a:solidFill>
                <a:effectLst/>
                <a:latin typeface="+mn-lt"/>
                <a:ea typeface="+mn-ea"/>
                <a:cs typeface="+mn-cs"/>
              </a:rPr>
              <a:t>lesson </a:t>
            </a:r>
            <a:r>
              <a:rPr lang="en-US" sz="1200" kern="1200" dirty="0" smtClean="0">
                <a:solidFill>
                  <a:schemeClr val="tx1"/>
                </a:solidFill>
                <a:effectLst/>
                <a:latin typeface="+mn-lt"/>
                <a:ea typeface="+mn-ea"/>
                <a:cs typeface="+mn-cs"/>
              </a:rPr>
              <a:t>from </a:t>
            </a:r>
            <a:r>
              <a:rPr lang="en-US" sz="1200" kern="1200" dirty="0" smtClean="0">
                <a:solidFill>
                  <a:schemeClr val="tx1"/>
                </a:solidFill>
                <a:effectLst/>
                <a:latin typeface="+mn-lt"/>
                <a:ea typeface="+mn-ea"/>
                <a:cs typeface="+mn-cs"/>
              </a:rPr>
              <a:t>a </a:t>
            </a:r>
            <a:r>
              <a:rPr lang="en-US" sz="1200" kern="1200" dirty="0" smtClean="0">
                <a:solidFill>
                  <a:schemeClr val="tx1"/>
                </a:solidFill>
                <a:effectLst/>
                <a:latin typeface="+mn-lt"/>
                <a:ea typeface="+mn-ea"/>
                <a:cs typeface="+mn-cs"/>
              </a:rPr>
              <a:t>curriculum for everyone to participate in. Have 4-H'ers lead the share fair tables and talk about their 4-H experiences, etc.  This will show the families that their youth have learned public speaking and leadership skills, and will also showcase their 4-H projects.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Lastly, parents should be encouraged to volunteer and/or participate in 4-H Club activities. Parent involvement can help ease the workload of the program staff and ensure program sustainability. Parents may not be used to volunteering in this capacity, so work with parents to help them take an active role and make a valuable contribution.</a:t>
            </a:r>
            <a:r>
              <a:rPr lang="en-US" dirty="0" smtClean="0">
                <a:effectLst/>
              </a:rPr>
              <a:t> </a:t>
            </a:r>
            <a:endParaRPr lang="en-US" altLang="en-US" dirty="0" smtClean="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19</a:t>
            </a:fld>
            <a:endParaRPr lang="en-US"/>
          </a:p>
        </p:txBody>
      </p:sp>
    </p:spTree>
    <p:extLst>
      <p:ext uri="{BB962C8B-B14F-4D97-AF65-F5344CB8AC3E}">
        <p14:creationId xmlns:p14="http://schemas.microsoft.com/office/powerpoint/2010/main" val="1032631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In Module 2 we learned what family engagement looks like within the frame of the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Program.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Let’s recap what we learned:</a:t>
            </a:r>
            <a:endParaRPr lang="en-US" dirty="0" smtClean="0">
              <a:effectLst/>
            </a:endParaRPr>
          </a:p>
          <a:p>
            <a:pPr lvl="0"/>
            <a:r>
              <a:rPr lang="en-US" sz="1200" kern="1200" dirty="0" smtClean="0">
                <a:solidFill>
                  <a:schemeClr val="tx1"/>
                </a:solidFill>
                <a:effectLst/>
                <a:latin typeface="+mn-lt"/>
                <a:ea typeface="+mn-ea"/>
                <a:cs typeface="+mn-cs"/>
              </a:rPr>
              <a:t>1. Without Family Engagement,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cannot be implemented. </a:t>
            </a:r>
          </a:p>
          <a:p>
            <a:pPr lvl="0"/>
            <a:r>
              <a:rPr lang="en-US" sz="1200" kern="1200" dirty="0" smtClean="0">
                <a:solidFill>
                  <a:schemeClr val="tx1"/>
                </a:solidFill>
                <a:effectLst/>
                <a:latin typeface="+mn-lt"/>
                <a:ea typeface="+mn-ea"/>
                <a:cs typeface="+mn-cs"/>
              </a:rPr>
              <a:t>2. Family Engagement includes a middle school and high school Family Workshop series, bi-monthly Family Nights, and special family events throughout the academic school year.</a:t>
            </a:r>
          </a:p>
          <a:p>
            <a:pPr lvl="0"/>
            <a:r>
              <a:rPr lang="en-US" sz="1200" kern="1200" dirty="0" smtClean="0">
                <a:solidFill>
                  <a:schemeClr val="tx1"/>
                </a:solidFill>
                <a:effectLst/>
                <a:latin typeface="+mn-lt"/>
                <a:ea typeface="+mn-ea"/>
                <a:cs typeface="+mn-cs"/>
              </a:rPr>
              <a:t>3. Extension Agents (FCS, 4-H Agents, etc.) and community partners working together results in the success of the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Program.</a:t>
            </a:r>
          </a:p>
          <a:p>
            <a:pPr lvl="0"/>
            <a:r>
              <a:rPr lang="en-US" sz="1200" kern="1200" dirty="0" smtClean="0">
                <a:solidFill>
                  <a:schemeClr val="tx1"/>
                </a:solidFill>
                <a:effectLst/>
                <a:latin typeface="+mn-lt"/>
                <a:ea typeface="+mn-ea"/>
                <a:cs typeface="+mn-cs"/>
              </a:rPr>
              <a:t>4.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embraces the Latino cultural value of </a:t>
            </a:r>
            <a:r>
              <a:rPr lang="en-US" sz="1200" i="1" kern="1200" dirty="0" err="1" smtClean="0">
                <a:solidFill>
                  <a:schemeClr val="tx1"/>
                </a:solidFill>
                <a:effectLst/>
                <a:latin typeface="+mn-lt"/>
                <a:ea typeface="+mn-ea"/>
                <a:cs typeface="+mn-cs"/>
              </a:rPr>
              <a:t>familismo</a:t>
            </a:r>
            <a:r>
              <a:rPr lang="en-US" sz="1200" kern="1200" dirty="0" smtClean="0">
                <a:solidFill>
                  <a:schemeClr val="tx1"/>
                </a:solidFill>
                <a:effectLst/>
                <a:latin typeface="+mn-lt"/>
                <a:ea typeface="+mn-ea"/>
                <a:cs typeface="+mn-cs"/>
              </a:rPr>
              <a:t>, which leads program facilitators to build stronger relationships with families and their communities.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n w="18415" cmpd="sng">
                <a:noFill/>
                <a:prstDash val="solid"/>
              </a:ln>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let’s talk about 4-H Clubs within the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Program.</a:t>
            </a:r>
          </a:p>
        </p:txBody>
      </p:sp>
      <p:sp>
        <p:nvSpPr>
          <p:cNvPr id="4" name="Slide Number Placeholder 3"/>
          <p:cNvSpPr>
            <a:spLocks noGrp="1"/>
          </p:cNvSpPr>
          <p:nvPr>
            <p:ph type="sldNum" sz="quarter" idx="10"/>
          </p:nvPr>
        </p:nvSpPr>
        <p:spPr/>
        <p:txBody>
          <a:bodyPr/>
          <a:lstStyle/>
          <a:p>
            <a:fld id="{5E1B7EF0-148D-B042-AF3A-A0484078F544}" type="slidenum">
              <a:rPr lang="en-US" smtClean="0"/>
              <a:t>2</a:t>
            </a:fld>
            <a:endParaRPr lang="en-US"/>
          </a:p>
        </p:txBody>
      </p:sp>
    </p:spTree>
    <p:extLst>
      <p:ext uri="{BB962C8B-B14F-4D97-AF65-F5344CB8AC3E}">
        <p14:creationId xmlns:p14="http://schemas.microsoft.com/office/powerpoint/2010/main" val="1429742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For example: </a:t>
            </a:r>
            <a:r>
              <a:rPr lang="en-US" sz="1200" kern="1200" dirty="0" smtClean="0">
                <a:solidFill>
                  <a:schemeClr val="tx1"/>
                </a:solidFill>
                <a:effectLst/>
                <a:latin typeface="+mn-lt"/>
                <a:ea typeface="+mn-ea"/>
                <a:cs typeface="+mn-cs"/>
              </a:rPr>
              <a:t>Take time during a Family Night to come up with a list of how parents want to and can support their </a:t>
            </a:r>
            <a:r>
              <a:rPr lang="en-US" sz="1200" kern="1200" dirty="0" smtClean="0">
                <a:solidFill>
                  <a:schemeClr val="tx1"/>
                </a:solidFill>
                <a:effectLst/>
                <a:latin typeface="+mn-lt"/>
                <a:ea typeface="+mn-ea"/>
                <a:cs typeface="+mn-cs"/>
              </a:rPr>
              <a:t>children and the program. </a:t>
            </a:r>
            <a:r>
              <a:rPr lang="en-US" sz="1200" kern="1200" dirty="0" smtClean="0">
                <a:solidFill>
                  <a:schemeClr val="tx1"/>
                </a:solidFill>
                <a:effectLst/>
                <a:latin typeface="+mn-lt"/>
                <a:ea typeface="+mn-ea"/>
                <a:cs typeface="+mn-cs"/>
              </a:rPr>
              <a:t>This discussion should take place after you have implemented the workshop series, since at that point families have had a chance to get to know each other as a group. You should bring your own list of ideas </a:t>
            </a:r>
            <a:r>
              <a:rPr lang="en-US" sz="1200" kern="1200" dirty="0" smtClean="0">
                <a:solidFill>
                  <a:schemeClr val="tx1"/>
                </a:solidFill>
                <a:effectLst/>
                <a:latin typeface="+mn-lt"/>
                <a:ea typeface="+mn-ea"/>
                <a:cs typeface="+mn-cs"/>
              </a:rPr>
              <a:t>to </a:t>
            </a:r>
            <a:r>
              <a:rPr lang="en-US" sz="1200" kern="1200" dirty="0" smtClean="0">
                <a:solidFill>
                  <a:schemeClr val="tx1"/>
                </a:solidFill>
                <a:effectLst/>
                <a:latin typeface="+mn-lt"/>
                <a:ea typeface="+mn-ea"/>
                <a:cs typeface="+mn-cs"/>
              </a:rPr>
              <a:t>help kick-start the conversation.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A volunteer list can include:</a:t>
            </a:r>
            <a:endParaRPr lang="en-US" dirty="0" smtClean="0">
              <a:effectLst/>
            </a:endParaRPr>
          </a:p>
          <a:p>
            <a:pPr lvl="0"/>
            <a:r>
              <a:rPr lang="en-US" sz="1200" kern="1200" dirty="0" smtClean="0">
                <a:solidFill>
                  <a:schemeClr val="tx1"/>
                </a:solidFill>
                <a:effectLst/>
                <a:latin typeface="+mn-lt"/>
                <a:ea typeface="+mn-ea"/>
                <a:cs typeface="+mn-cs"/>
              </a:rPr>
              <a:t>- Helping to call families to invite them to or remind them about programing events;  </a:t>
            </a:r>
            <a:endParaRPr lang="en-US" dirty="0" smtClean="0">
              <a:effectLst/>
            </a:endParaRPr>
          </a:p>
          <a:p>
            <a:pPr lvl="0"/>
            <a:r>
              <a:rPr lang="en-US" sz="1200" kern="1200" dirty="0" smtClean="0">
                <a:solidFill>
                  <a:schemeClr val="tx1"/>
                </a:solidFill>
                <a:effectLst/>
                <a:latin typeface="+mn-lt"/>
                <a:ea typeface="+mn-ea"/>
                <a:cs typeface="+mn-cs"/>
              </a:rPr>
              <a:t>- Attending 4-H Club field trips as an adult chaperone;</a:t>
            </a:r>
            <a:endParaRPr lang="en-US" dirty="0" smtClean="0">
              <a:effectLst/>
            </a:endParaRPr>
          </a:p>
          <a:p>
            <a:pPr lvl="0"/>
            <a:r>
              <a:rPr lang="en-US" sz="1200" kern="1200" dirty="0" smtClean="0">
                <a:solidFill>
                  <a:schemeClr val="tx1"/>
                </a:solidFill>
                <a:effectLst/>
                <a:latin typeface="+mn-lt"/>
                <a:ea typeface="+mn-ea"/>
                <a:cs typeface="+mn-cs"/>
              </a:rPr>
              <a:t>- Assisting 4-H Club leaders during Club sessions. Parent volunteers can attend all Club meetings or rotate so they don’t have to commit to all of them; </a:t>
            </a:r>
            <a:endParaRPr lang="en-US" dirty="0" smtClean="0">
              <a:effectLst/>
            </a:endParaRPr>
          </a:p>
          <a:p>
            <a:pPr lvl="0"/>
            <a:r>
              <a:rPr lang="en-US" sz="1200" kern="1200" dirty="0" smtClean="0">
                <a:solidFill>
                  <a:schemeClr val="tx1"/>
                </a:solidFill>
                <a:effectLst/>
                <a:latin typeface="+mn-lt"/>
                <a:ea typeface="+mn-ea"/>
                <a:cs typeface="+mn-cs"/>
              </a:rPr>
              <a:t>- Assisting during Family Nights; </a:t>
            </a:r>
            <a:endParaRPr lang="en-US" dirty="0" smtClean="0">
              <a:effectLst/>
            </a:endParaRPr>
          </a:p>
          <a:p>
            <a:pPr lvl="0"/>
            <a:r>
              <a:rPr lang="en-US" sz="1200" kern="1200" dirty="0" smtClean="0">
                <a:solidFill>
                  <a:schemeClr val="tx1"/>
                </a:solidFill>
                <a:effectLst/>
                <a:latin typeface="+mn-lt"/>
                <a:ea typeface="+mn-ea"/>
                <a:cs typeface="+mn-cs"/>
              </a:rPr>
              <a:t>- Presenting to families about their 4-H field trip or Club experience at a Family Night; and </a:t>
            </a:r>
            <a:endParaRPr lang="en-US" dirty="0" smtClean="0">
              <a:effectLst/>
            </a:endParaRPr>
          </a:p>
          <a:p>
            <a:pPr marL="171450" lvl="0" indent="-171450">
              <a:buFontTx/>
              <a:buChar char="-"/>
            </a:pPr>
            <a:r>
              <a:rPr lang="en-US" sz="1200" kern="1200" dirty="0" smtClean="0">
                <a:solidFill>
                  <a:schemeClr val="tx1"/>
                </a:solidFill>
                <a:effectLst/>
                <a:latin typeface="+mn-lt"/>
                <a:ea typeface="+mn-ea"/>
                <a:cs typeface="+mn-cs"/>
              </a:rPr>
              <a:t>Organizing </a:t>
            </a:r>
            <a:r>
              <a:rPr lang="en-US" sz="1200" kern="1200" dirty="0" smtClean="0">
                <a:solidFill>
                  <a:schemeClr val="tx1"/>
                </a:solidFill>
                <a:effectLst/>
                <a:latin typeface="+mn-lt"/>
                <a:ea typeface="+mn-ea"/>
                <a:cs typeface="+mn-cs"/>
              </a:rPr>
              <a:t>pot-luck for Family Nights (think about assigning more than one parent for this task</a:t>
            </a:r>
            <a:r>
              <a:rPr lang="en-US" sz="1200" kern="1200" dirty="0" smtClean="0">
                <a:solidFill>
                  <a:schemeClr val="tx1"/>
                </a:solidFill>
                <a:effectLst/>
                <a:latin typeface="+mn-lt"/>
                <a:ea typeface="+mn-ea"/>
                <a:cs typeface="+mn-cs"/>
              </a:rPr>
              <a:t>).</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Now, let’s talk about planning for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Clubs.</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20</a:t>
            </a:fld>
            <a:endParaRPr lang="en-US"/>
          </a:p>
        </p:txBody>
      </p:sp>
    </p:spTree>
    <p:extLst>
      <p:ext uri="{BB962C8B-B14F-4D97-AF65-F5344CB8AC3E}">
        <p14:creationId xmlns:p14="http://schemas.microsoft.com/office/powerpoint/2010/main" val="939207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The next two slides will provide a recommended timeline for implementing the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Program. A role chart has also been provided in order to outline tasks, lead staff, and define the responsibilities that are essential to ensure the Club’s success. </a:t>
            </a:r>
          </a:p>
        </p:txBody>
      </p:sp>
      <p:sp>
        <p:nvSpPr>
          <p:cNvPr id="4" name="Slide Number Placeholder 3"/>
          <p:cNvSpPr>
            <a:spLocks noGrp="1"/>
          </p:cNvSpPr>
          <p:nvPr>
            <p:ph type="sldNum" sz="quarter" idx="10"/>
          </p:nvPr>
        </p:nvSpPr>
        <p:spPr/>
        <p:txBody>
          <a:bodyPr/>
          <a:lstStyle/>
          <a:p>
            <a:fld id="{5E1B7EF0-148D-B042-AF3A-A0484078F544}" type="slidenum">
              <a:rPr lang="en-US" smtClean="0"/>
              <a:t>21</a:t>
            </a:fld>
            <a:endParaRPr lang="en-US"/>
          </a:p>
        </p:txBody>
      </p:sp>
    </p:spTree>
    <p:extLst>
      <p:ext uri="{BB962C8B-B14F-4D97-AF65-F5344CB8AC3E}">
        <p14:creationId xmlns:p14="http://schemas.microsoft.com/office/powerpoint/2010/main" val="961762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effectLst/>
              </a:rPr>
              <a:t>WHAT TO SAY</a:t>
            </a:r>
            <a:r>
              <a:rPr lang="en-US" sz="1200" kern="1200" dirty="0" smtClean="0">
                <a:solidFill>
                  <a:schemeClr val="tx1"/>
                </a:solidFill>
                <a:effectLst/>
                <a:latin typeface="+mn-lt"/>
                <a:ea typeface="+mn-ea"/>
                <a:cs typeface="+mn-cs"/>
              </a:rPr>
              <a:t>: Here is an ideal timeline for first year implementation of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Clubs. This timeline coincides with the Family Engagement timeline discussed in </a:t>
            </a:r>
            <a:endParaRPr lang="en-US" dirty="0" smtClean="0">
              <a:effectLst/>
            </a:endParaRPr>
          </a:p>
          <a:p>
            <a:r>
              <a:rPr lang="en-US" sz="1200" kern="1200" dirty="0" smtClean="0">
                <a:solidFill>
                  <a:schemeClr val="tx1"/>
                </a:solidFill>
                <a:effectLst/>
                <a:latin typeface="+mn-lt"/>
                <a:ea typeface="+mn-ea"/>
                <a:cs typeface="+mn-cs"/>
              </a:rPr>
              <a:t>Module 2.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Start-up: Summer May - July:</a:t>
            </a:r>
            <a:r>
              <a:rPr lang="en-US" sz="1200" kern="1200" dirty="0" smtClean="0">
                <a:solidFill>
                  <a:schemeClr val="tx1"/>
                </a:solidFill>
                <a:effectLst/>
                <a:latin typeface="+mn-lt"/>
                <a:ea typeface="+mn-ea"/>
                <a:cs typeface="+mn-cs"/>
              </a:rPr>
              <a:t> During the summer prior to the beginning of the program, take time to focus on building relationships with schools and partners. Identify volunteers with the skills and passion to work with this population and who have talents in areas that would interest the youth.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Plan for Club - Work with your partners to plan a schedule of events that works for all involved parties.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Summer Program (Optional) - We suggest engaging families </a:t>
            </a:r>
            <a:r>
              <a:rPr lang="en-US" sz="1200" i="1" kern="1200" dirty="0" smtClean="0">
                <a:solidFill>
                  <a:schemeClr val="tx1"/>
                </a:solidFill>
                <a:effectLst/>
                <a:latin typeface="+mn-lt"/>
                <a:ea typeface="+mn-ea"/>
                <a:cs typeface="+mn-cs"/>
              </a:rPr>
              <a:t>early</a:t>
            </a:r>
            <a:r>
              <a:rPr lang="en-US" sz="1200" dirty="0" smtClean="0">
                <a:effectLst/>
              </a:rPr>
              <a:t> </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because it offers opportunities for families to learn about and register their youth to participate in summer camps and summer events. Some communities have used the end of the school year to hold an information session with Latino families in the target school. This early engagement with families helps reinforce the program in the fall. Youth who participate over the summer also learn more about 4-H and are able to share their experiences with their peers and families when the full program starts.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Fall implementation: August - December:</a:t>
            </a:r>
            <a:r>
              <a:rPr lang="en-US" sz="1200" kern="1200" dirty="0" smtClean="0">
                <a:solidFill>
                  <a:schemeClr val="tx1"/>
                </a:solidFill>
                <a:effectLst/>
                <a:latin typeface="+mn-lt"/>
                <a:ea typeface="+mn-ea"/>
                <a:cs typeface="+mn-cs"/>
              </a:rPr>
              <a:t> 4-H Clubs should start after the last Family Workshop session. This means that the first Club meeting is likely to take place in October, depending on when the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Family Workshop Series ends. It is recommended to plan for biweekly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Club meetings. Club time should be focus on establishing and focusing the Club’s goal which is Academic Success. It is also during this time that youth learn about 4-H in a fun way.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Spring Implementation: January - April:</a:t>
            </a:r>
            <a:r>
              <a:rPr lang="en-US" sz="1200" kern="1200" dirty="0" smtClean="0">
                <a:solidFill>
                  <a:schemeClr val="tx1"/>
                </a:solidFill>
                <a:effectLst/>
                <a:latin typeface="+mn-lt"/>
                <a:ea typeface="+mn-ea"/>
                <a:cs typeface="+mn-cs"/>
              </a:rPr>
              <a:t> Continue with biweekly Club meetings and slowly create opportunities for youth to plan, organize, and lead the meetings. It may take until year two for youth to take on full leadership of Clubs, so be open to the process and do not rush the youth to meet your expectations if they are not ready.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Optional Spring Event:</a:t>
            </a:r>
            <a:r>
              <a:rPr lang="en-US" sz="1200" kern="1200" dirty="0" smtClean="0">
                <a:solidFill>
                  <a:schemeClr val="tx1"/>
                </a:solidFill>
                <a:effectLst/>
                <a:latin typeface="+mn-lt"/>
                <a:ea typeface="+mn-ea"/>
                <a:cs typeface="+mn-cs"/>
              </a:rPr>
              <a:t> After you have established the Club and built families’ trust, you might consider adding a spring event or field trip.</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example: In North Carolina, a soccer tournament at NC State University where youth can play soccer with college students has become</a:t>
            </a:r>
            <a:r>
              <a:rPr lang="en-US" sz="1200" kern="1200" baseline="0" dirty="0" smtClean="0">
                <a:solidFill>
                  <a:schemeClr val="tx1"/>
                </a:solidFill>
                <a:effectLst/>
                <a:latin typeface="+mn-lt"/>
                <a:ea typeface="+mn-ea"/>
                <a:cs typeface="+mn-cs"/>
              </a:rPr>
              <a:t> a traditional spring event</a:t>
            </a:r>
            <a:r>
              <a:rPr lang="en-US" sz="1200" kern="1200" dirty="0" smtClean="0">
                <a:solidFill>
                  <a:schemeClr val="tx1"/>
                </a:solidFill>
                <a:effectLst/>
                <a:latin typeface="+mn-lt"/>
                <a:ea typeface="+mn-ea"/>
                <a:cs typeface="+mn-cs"/>
              </a:rPr>
              <a:t>. College students organize the event.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Summer</a:t>
            </a:r>
            <a:r>
              <a:rPr lang="en-US" sz="1200" b="1" kern="1200" baseline="0" dirty="0" smtClean="0">
                <a:solidFill>
                  <a:schemeClr val="tx1"/>
                </a:solidFill>
                <a:effectLst/>
                <a:latin typeface="+mn-lt"/>
                <a:ea typeface="+mn-ea"/>
                <a:cs typeface="+mn-cs"/>
              </a:rPr>
              <a:t> Time: </a:t>
            </a:r>
            <a:r>
              <a:rPr lang="en-US" sz="1200" b="1" kern="1200" dirty="0" smtClean="0">
                <a:solidFill>
                  <a:schemeClr val="tx1"/>
                </a:solidFill>
                <a:effectLst/>
                <a:latin typeface="+mn-lt"/>
                <a:ea typeface="+mn-ea"/>
                <a:cs typeface="+mn-cs"/>
              </a:rPr>
              <a:t> May - July:</a:t>
            </a:r>
            <a:r>
              <a:rPr lang="en-US" sz="1200" kern="1200" dirty="0" smtClean="0">
                <a:solidFill>
                  <a:schemeClr val="tx1"/>
                </a:solidFill>
                <a:effectLst/>
                <a:latin typeface="+mn-lt"/>
                <a:ea typeface="+mn-ea"/>
                <a:cs typeface="+mn-cs"/>
              </a:rPr>
              <a:t> Take time to discuss the successes and challenges of year one with partners, 4-H Agents, and staff. Focus on what’s next with your partners, include current partners in the 4-H volunteers’ training schedule, and invite new partners to join. You can also identify a parent leader to join these conversations.  Since</a:t>
            </a:r>
            <a:r>
              <a:rPr lang="en-US" sz="1200" kern="1200" baseline="0" dirty="0" smtClean="0">
                <a:solidFill>
                  <a:schemeClr val="tx1"/>
                </a:solidFill>
                <a:effectLst/>
                <a:latin typeface="+mn-lt"/>
                <a:ea typeface="+mn-ea"/>
                <a:cs typeface="+mn-cs"/>
              </a:rPr>
              <a:t> the club will not meet during the summer make it a point to inform and invite youth and parents to local and state 4-H programing opportunities. </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 to Trainer: </a:t>
            </a:r>
            <a:r>
              <a:rPr lang="en-US" sz="1200" kern="1200" dirty="0" smtClean="0">
                <a:solidFill>
                  <a:schemeClr val="tx1"/>
                </a:solidFill>
                <a:effectLst/>
                <a:latin typeface="+mn-lt"/>
                <a:ea typeface="+mn-ea"/>
                <a:cs typeface="+mn-cs"/>
              </a:rPr>
              <a:t>Provide a copy of this timeline to each participant.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Let’s talk Project Areas</a:t>
            </a:r>
          </a:p>
          <a:p>
            <a:endParaRPr lang="en-US" dirty="0" smtClean="0">
              <a:effectLst/>
            </a:endParaRPr>
          </a:p>
          <a:p>
            <a:endParaRPr lang="en-US" dirty="0" smtClean="0">
              <a:effectLst/>
            </a:endParaRPr>
          </a:p>
          <a:p>
            <a:r>
              <a:rPr lang="en-US" sz="1200" kern="1200" dirty="0" smtClean="0">
                <a:solidFill>
                  <a:schemeClr val="tx1"/>
                </a:solidFill>
                <a:effectLst/>
                <a:latin typeface="+mn-lt"/>
                <a:ea typeface="+mn-ea"/>
                <a:cs typeface="+mn-cs"/>
              </a:rPr>
              <a:t> </a:t>
            </a:r>
          </a:p>
          <a:p>
            <a:endParaRPr lang="en-US" dirty="0" smtClean="0"/>
          </a:p>
          <a:p>
            <a:endParaRPr lang="en-US" dirty="0" smtClean="0">
              <a:effectLst/>
            </a:endParaRPr>
          </a:p>
          <a:p>
            <a:endParaRPr lang="en-US" dirty="0" smtClean="0">
              <a:effectLst/>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22</a:t>
            </a:fld>
            <a:endParaRPr lang="en-US"/>
          </a:p>
        </p:txBody>
      </p:sp>
    </p:spTree>
    <p:extLst>
      <p:ext uri="{BB962C8B-B14F-4D97-AF65-F5344CB8AC3E}">
        <p14:creationId xmlns:p14="http://schemas.microsoft.com/office/powerpoint/2010/main" val="1389588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Make sure project area topics are focused on supporting academic success and include a curriculum that has fun, hands-on activities that help the Club members to learn. Your local 4-H Agent should play a big role in supporting you to find a curriculum that best supports the youth’s academic success and maintains the interest of the youth and their families.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Example of project areas in North Carolina and New York include:</a:t>
            </a:r>
            <a:endParaRPr lang="en-US" b="1" dirty="0" smtClean="0">
              <a:effectLst/>
            </a:endParaRPr>
          </a:p>
          <a:p>
            <a:pPr lvl="0"/>
            <a:r>
              <a:rPr lang="en-US" sz="1200" kern="1200" dirty="0" smtClean="0">
                <a:solidFill>
                  <a:schemeClr val="tx1"/>
                </a:solidFill>
                <a:effectLst/>
                <a:latin typeface="+mn-lt"/>
                <a:ea typeface="+mn-ea"/>
                <a:cs typeface="+mn-cs"/>
              </a:rPr>
              <a:t>public speaking;</a:t>
            </a:r>
            <a:endParaRPr lang="en-US" dirty="0" smtClean="0">
              <a:effectLst/>
            </a:endParaRPr>
          </a:p>
          <a:p>
            <a:pPr lvl="0"/>
            <a:r>
              <a:rPr lang="en-US" sz="1200" kern="1200" dirty="0" smtClean="0">
                <a:solidFill>
                  <a:schemeClr val="tx1"/>
                </a:solidFill>
                <a:effectLst/>
                <a:latin typeface="+mn-lt"/>
                <a:ea typeface="+mn-ea"/>
                <a:cs typeface="+mn-cs"/>
              </a:rPr>
              <a:t>financial literacy (My Financial Future);</a:t>
            </a:r>
            <a:endParaRPr lang="en-US" dirty="0" smtClean="0">
              <a:effectLst/>
            </a:endParaRPr>
          </a:p>
          <a:p>
            <a:pPr lvl="0"/>
            <a:r>
              <a:rPr lang="en-US" sz="1200" kern="1200" dirty="0" smtClean="0">
                <a:solidFill>
                  <a:schemeClr val="tx1"/>
                </a:solidFill>
                <a:effectLst/>
                <a:latin typeface="+mn-lt"/>
                <a:ea typeface="+mn-ea"/>
                <a:cs typeface="+mn-cs"/>
              </a:rPr>
              <a:t>science and technology (STEM);</a:t>
            </a:r>
            <a:endParaRPr lang="en-US" dirty="0" smtClean="0">
              <a:effectLst/>
            </a:endParaRPr>
          </a:p>
          <a:p>
            <a:pPr lvl="0"/>
            <a:r>
              <a:rPr lang="en-US" sz="1200" kern="1200" dirty="0" smtClean="0">
                <a:solidFill>
                  <a:schemeClr val="tx1"/>
                </a:solidFill>
                <a:effectLst/>
                <a:latin typeface="+mn-lt"/>
                <a:ea typeface="+mn-ea"/>
                <a:cs typeface="+mn-cs"/>
              </a:rPr>
              <a:t>civic education; and</a:t>
            </a:r>
            <a:endParaRPr lang="en-US" dirty="0" smtClean="0">
              <a:effectLst/>
            </a:endParaRPr>
          </a:p>
          <a:p>
            <a:pPr lvl="0"/>
            <a:r>
              <a:rPr lang="en-US" sz="1200" kern="1200" dirty="0" smtClean="0">
                <a:solidFill>
                  <a:schemeClr val="tx1"/>
                </a:solidFill>
                <a:effectLst/>
                <a:latin typeface="+mn-lt"/>
                <a:ea typeface="+mn-ea"/>
                <a:cs typeface="+mn-cs"/>
              </a:rPr>
              <a:t>one chosen by Club members with support from the 4-H Agent and/or the Club leader. </a:t>
            </a:r>
            <a:endParaRPr lang="en-US" dirty="0" smtClean="0">
              <a:effectLst/>
            </a:endParaRPr>
          </a:p>
          <a:p>
            <a:endParaRPr lang="en-US" dirty="0" smtClean="0"/>
          </a:p>
        </p:txBody>
      </p:sp>
      <p:sp>
        <p:nvSpPr>
          <p:cNvPr id="4" name="Slide Number Placeholder 3"/>
          <p:cNvSpPr>
            <a:spLocks noGrp="1"/>
          </p:cNvSpPr>
          <p:nvPr>
            <p:ph type="sldNum" sz="quarter" idx="10"/>
          </p:nvPr>
        </p:nvSpPr>
        <p:spPr/>
        <p:txBody>
          <a:bodyPr/>
          <a:lstStyle/>
          <a:p>
            <a:fld id="{5E1B7EF0-148D-B042-AF3A-A0484078F544}" type="slidenum">
              <a:rPr lang="en-US" smtClean="0"/>
              <a:t>23</a:t>
            </a:fld>
            <a:endParaRPr lang="en-US"/>
          </a:p>
        </p:txBody>
      </p:sp>
    </p:spTree>
    <p:extLst>
      <p:ext uri="{BB962C8B-B14F-4D97-AF65-F5344CB8AC3E}">
        <p14:creationId xmlns:p14="http://schemas.microsoft.com/office/powerpoint/2010/main" val="1320844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The first year of the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Club should focus on building relationships with youth, parents, and the school. As the Club becomes more established, think of creative ways to showcase its impact with the school leadership and staff, as well as the families in the program. </a:t>
            </a: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24</a:t>
            </a:fld>
            <a:endParaRPr lang="en-US"/>
          </a:p>
        </p:txBody>
      </p:sp>
    </p:spTree>
    <p:extLst>
      <p:ext uri="{BB962C8B-B14F-4D97-AF65-F5344CB8AC3E}">
        <p14:creationId xmlns:p14="http://schemas.microsoft.com/office/powerpoint/2010/main" val="565775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Here are some ways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clubs have showcased their impact. </a:t>
            </a:r>
            <a:endParaRPr lang="en-US" dirty="0" smtClean="0">
              <a:effectLst/>
            </a:endParaRPr>
          </a:p>
          <a:p>
            <a:pPr lvl="0"/>
            <a:r>
              <a:rPr lang="en-US" sz="1200" kern="1200" dirty="0" smtClean="0">
                <a:solidFill>
                  <a:schemeClr val="tx1"/>
                </a:solidFill>
                <a:effectLst/>
                <a:latin typeface="+mn-lt"/>
                <a:ea typeface="+mn-ea"/>
                <a:cs typeface="+mn-cs"/>
              </a:rPr>
              <a:t>many schools provide a bulletin broad for school clubs, so post Club pictures and youth narratives of Club activities; </a:t>
            </a:r>
            <a:endParaRPr lang="en-US" dirty="0" smtClean="0">
              <a:effectLst/>
            </a:endParaRPr>
          </a:p>
          <a:p>
            <a:pPr lvl="0"/>
            <a:r>
              <a:rPr lang="en-US" sz="1200" kern="1200" dirty="0" smtClean="0">
                <a:solidFill>
                  <a:schemeClr val="tx1"/>
                </a:solidFill>
                <a:effectLst/>
                <a:latin typeface="+mn-lt"/>
                <a:ea typeface="+mn-ea"/>
                <a:cs typeface="+mn-cs"/>
              </a:rPr>
              <a:t>any time you see a principal or school administrator, share a quick success story of what’s happening with the youth in the 4-H Clubs; and</a:t>
            </a:r>
            <a:endParaRPr lang="en-US" dirty="0" smtClean="0">
              <a:effectLst/>
            </a:endParaRPr>
          </a:p>
          <a:p>
            <a:r>
              <a:rPr lang="en-US" sz="1200" kern="1200" dirty="0" smtClean="0">
                <a:solidFill>
                  <a:schemeClr val="tx1"/>
                </a:solidFill>
                <a:effectLst/>
                <a:latin typeface="+mn-lt"/>
                <a:ea typeface="+mn-ea"/>
                <a:cs typeface="+mn-cs"/>
              </a:rPr>
              <a:t>plan to report on what the 4-H Clubs have done and will do at your Family Nights. The Club leader can present during the first two Family Nights and then transition this task to a 4-Her.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a:t>
            </a:r>
            <a:r>
              <a:rPr lang="en-US" sz="1200" b="1" kern="1200" baseline="0" dirty="0" smtClean="0">
                <a:solidFill>
                  <a:schemeClr val="tx1"/>
                </a:solidFill>
                <a:effectLst/>
                <a:latin typeface="+mn-lt"/>
                <a:ea typeface="+mn-ea"/>
                <a:cs typeface="+mn-cs"/>
              </a:rPr>
              <a:t> to Trainer: </a:t>
            </a:r>
            <a:r>
              <a:rPr lang="en-US" sz="1200" kern="1200" baseline="0" dirty="0" smtClean="0">
                <a:solidFill>
                  <a:schemeClr val="tx1"/>
                </a:solidFill>
                <a:effectLst/>
                <a:latin typeface="+mn-lt"/>
                <a:ea typeface="+mn-ea"/>
                <a:cs typeface="+mn-cs"/>
              </a:rPr>
              <a:t>If time allows, ask participants the following questions. </a:t>
            </a:r>
            <a:r>
              <a:rPr lang="en-US" sz="1200" kern="1200" dirty="0" smtClean="0">
                <a:solidFill>
                  <a:schemeClr val="tx1"/>
                </a:solidFill>
                <a:effectLst/>
                <a:latin typeface="+mn-lt"/>
                <a:ea typeface="+mn-ea"/>
                <a:cs typeface="+mn-cs"/>
              </a:rPr>
              <a:t>Do you have any other creative ways to share your Club’s impact?  </a:t>
            </a:r>
            <a:endParaRPr lang="en-US" dirty="0" smtClean="0">
              <a:effectLst/>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25</a:t>
            </a:fld>
            <a:endParaRPr lang="en-US"/>
          </a:p>
        </p:txBody>
      </p:sp>
    </p:spTree>
    <p:extLst>
      <p:ext uri="{BB962C8B-B14F-4D97-AF65-F5344CB8AC3E}">
        <p14:creationId xmlns:p14="http://schemas.microsoft.com/office/powerpoint/2010/main" val="2041858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baseline="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Although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Clubs should normally meet twice a month, there may be months when only one meeting can take place due to the school calendar or inclement weather. For example, December is often a short month, and in May, principals often prefer that Clubs </a:t>
            </a:r>
            <a:r>
              <a:rPr lang="en-US" sz="1200" i="1"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be held during end-of-year testing.</a:t>
            </a:r>
            <a:endParaRPr lang="en-US" dirty="0" smtClean="0">
              <a:effectLst/>
            </a:endParaRPr>
          </a:p>
          <a:p>
            <a:r>
              <a:rPr lang="en-US" sz="1200" b="1"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Lastly, do make sure to give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youth the opportunity to access and participate in local and state events. It is recommended that youth participate in local and state events once they become more familiar with 4-H and trust with the parents has been established. </a:t>
            </a:r>
            <a:endParaRPr lang="en-US" dirty="0" smtClean="0">
              <a:effectLst/>
            </a:endParaRP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Now let’s look at a Role Chart for </a:t>
            </a:r>
            <a:r>
              <a:rPr lang="en-US" sz="1200" b="1" kern="1200" dirty="0" err="1" smtClean="0">
                <a:solidFill>
                  <a:schemeClr val="tx1"/>
                </a:solidFill>
                <a:effectLst/>
                <a:latin typeface="+mn-lt"/>
                <a:ea typeface="+mn-ea"/>
                <a:cs typeface="+mn-cs"/>
              </a:rPr>
              <a:t>Juntos</a:t>
            </a:r>
            <a:r>
              <a:rPr lang="en-US" sz="1200" b="1" kern="1200" dirty="0" smtClean="0">
                <a:solidFill>
                  <a:schemeClr val="tx1"/>
                </a:solidFill>
                <a:effectLst/>
                <a:latin typeface="+mn-lt"/>
                <a:ea typeface="+mn-ea"/>
                <a:cs typeface="+mn-cs"/>
              </a:rPr>
              <a:t> 4-H club implementation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26</a:t>
            </a:fld>
            <a:endParaRPr lang="en-US"/>
          </a:p>
        </p:txBody>
      </p:sp>
    </p:spTree>
    <p:extLst>
      <p:ext uri="{BB962C8B-B14F-4D97-AF65-F5344CB8AC3E}">
        <p14:creationId xmlns:p14="http://schemas.microsoft.com/office/powerpoint/2010/main" val="363220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effectLst/>
              </a:rPr>
              <a:t>WHAT TO SAY</a:t>
            </a:r>
            <a:r>
              <a:rPr lang="en-US" sz="1200" kern="1200" dirty="0" smtClean="0">
                <a:solidFill>
                  <a:schemeClr val="tx1"/>
                </a:solidFill>
                <a:effectLst/>
                <a:latin typeface="+mn-lt"/>
                <a:ea typeface="+mn-ea"/>
                <a:cs typeface="+mn-cs"/>
              </a:rPr>
              <a:t>: This role chart identifies the tasks, lead people and responsibilities that are needed to ensure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Clubs are successful during the first year of implementation.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Task One</a:t>
            </a:r>
            <a:r>
              <a:rPr lang="en-US" sz="1200" kern="1200" dirty="0" smtClean="0">
                <a:solidFill>
                  <a:schemeClr val="tx1"/>
                </a:solidFill>
                <a:effectLst/>
                <a:latin typeface="+mn-lt"/>
                <a:ea typeface="+mn-ea"/>
                <a:cs typeface="+mn-cs"/>
              </a:rPr>
              <a:t>: Building partnerships with the school and recruiting volunteers will help support the start of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Lead People:</a:t>
            </a:r>
            <a:r>
              <a:rPr lang="en-US" sz="1200" kern="1200" dirty="0" smtClean="0">
                <a:solidFill>
                  <a:schemeClr val="tx1"/>
                </a:solidFill>
                <a:effectLst/>
                <a:latin typeface="+mn-lt"/>
                <a:ea typeface="+mn-ea"/>
                <a:cs typeface="+mn-cs"/>
              </a:rPr>
              <a:t> 4-H </a:t>
            </a:r>
            <a:r>
              <a:rPr lang="en-US" sz="1200" kern="1200" dirty="0" smtClean="0">
                <a:solidFill>
                  <a:schemeClr val="tx1"/>
                </a:solidFill>
                <a:effectLst/>
                <a:latin typeface="+mn-lt"/>
                <a:ea typeface="+mn-ea"/>
                <a:cs typeface="+mn-cs"/>
              </a:rPr>
              <a:t>Agents/educator, </a:t>
            </a:r>
            <a:r>
              <a:rPr lang="en-US" sz="1200" kern="1200" dirty="0" smtClean="0">
                <a:solidFill>
                  <a:schemeClr val="tx1"/>
                </a:solidFill>
                <a:effectLst/>
                <a:latin typeface="+mn-lt"/>
                <a:ea typeface="+mn-ea"/>
                <a:cs typeface="+mn-cs"/>
              </a:rPr>
              <a:t>hired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staff, and/or volunteer Club leaders and support from FCS and other partners if available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Responsibilities Include:</a:t>
            </a:r>
            <a:r>
              <a:rPr lang="en-US" sz="1200" kern="1200" dirty="0" smtClean="0">
                <a:solidFill>
                  <a:schemeClr val="tx1"/>
                </a:solidFill>
                <a:effectLst/>
                <a:latin typeface="+mn-lt"/>
                <a:ea typeface="+mn-ea"/>
                <a:cs typeface="+mn-cs"/>
              </a:rPr>
              <a:t> Establishing relationships with schools and coming up with clear implementation plans. Being able to recruit volunteers before implementation starts will only strengthen the program.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Task Two:</a:t>
            </a:r>
            <a:r>
              <a:rPr lang="en-US" sz="1200" kern="1200" dirty="0" smtClean="0">
                <a:solidFill>
                  <a:schemeClr val="tx1"/>
                </a:solidFill>
                <a:effectLst/>
                <a:latin typeface="+mn-lt"/>
                <a:ea typeface="+mn-ea"/>
                <a:cs typeface="+mn-cs"/>
              </a:rPr>
              <a:t> Supporting 4-H Clubs during the school year.</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Lead People:</a:t>
            </a:r>
            <a:r>
              <a:rPr lang="en-US" sz="1200" kern="1200" dirty="0" smtClean="0">
                <a:solidFill>
                  <a:schemeClr val="tx1"/>
                </a:solidFill>
                <a:effectLst/>
                <a:latin typeface="+mn-lt"/>
                <a:ea typeface="+mn-ea"/>
                <a:cs typeface="+mn-cs"/>
              </a:rPr>
              <a:t> The 4-H </a:t>
            </a:r>
            <a:r>
              <a:rPr lang="en-US" sz="1200" kern="1200" dirty="0" smtClean="0">
                <a:solidFill>
                  <a:schemeClr val="tx1"/>
                </a:solidFill>
                <a:effectLst/>
                <a:latin typeface="+mn-lt"/>
                <a:ea typeface="+mn-ea"/>
                <a:cs typeface="+mn-cs"/>
              </a:rPr>
              <a:t>Agent/educator </a:t>
            </a:r>
            <a:r>
              <a:rPr lang="en-US" sz="1200" kern="1200" dirty="0" smtClean="0">
                <a:solidFill>
                  <a:schemeClr val="tx1"/>
                </a:solidFill>
                <a:effectLst/>
                <a:latin typeface="+mn-lt"/>
                <a:ea typeface="+mn-ea"/>
                <a:cs typeface="+mn-cs"/>
              </a:rPr>
              <a:t>or appointed person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Responsibilities Include:</a:t>
            </a:r>
            <a:endParaRPr lang="en-US" dirty="0" smtClean="0">
              <a:effectLst/>
            </a:endParaRPr>
          </a:p>
          <a:p>
            <a:pPr lvl="0"/>
            <a:r>
              <a:rPr lang="en-US" sz="1200" kern="1200" dirty="0" smtClean="0">
                <a:solidFill>
                  <a:schemeClr val="tx1"/>
                </a:solidFill>
                <a:effectLst/>
                <a:latin typeface="+mn-lt"/>
                <a:ea typeface="+mn-ea"/>
                <a:cs typeface="+mn-cs"/>
              </a:rPr>
              <a:t>supporting the success of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by training and mentoring hired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staff or volunteers;</a:t>
            </a:r>
          </a:p>
          <a:p>
            <a:pPr lvl="0"/>
            <a:r>
              <a:rPr lang="en-US" sz="1200" kern="1200" dirty="0" smtClean="0">
                <a:solidFill>
                  <a:schemeClr val="tx1"/>
                </a:solidFill>
                <a:effectLst/>
                <a:latin typeface="+mn-lt"/>
                <a:ea typeface="+mn-ea"/>
                <a:cs typeface="+mn-cs"/>
              </a:rPr>
              <a:t>providing guidance on the 4-H curriculum and protocol; and</a:t>
            </a:r>
          </a:p>
          <a:p>
            <a:pPr lvl="0"/>
            <a:r>
              <a:rPr lang="en-US" sz="1200" kern="1200" dirty="0" smtClean="0">
                <a:solidFill>
                  <a:schemeClr val="tx1"/>
                </a:solidFill>
                <a:effectLst/>
                <a:latin typeface="+mn-lt"/>
                <a:ea typeface="+mn-ea"/>
                <a:cs typeface="+mn-cs"/>
              </a:rPr>
              <a:t>welcoming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4-Hers and their parents into 4-H and Extension.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funding is available to hire a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Coordinator, the 4-H Agent’s roles are to support the 4-H Club program component, help the Club engage with other 4-H events, serve as a resource for the coordinator and families, and gain the trust of families.</a:t>
            </a:r>
          </a:p>
          <a:p>
            <a:r>
              <a:rPr lang="en-US" sz="1200" b="1"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Task Three: </a:t>
            </a:r>
            <a:r>
              <a:rPr lang="en-US" sz="1200" kern="1200" dirty="0" smtClean="0">
                <a:solidFill>
                  <a:schemeClr val="tx1"/>
                </a:solidFill>
                <a:effectLst/>
                <a:latin typeface="+mn-lt"/>
                <a:ea typeface="+mn-ea"/>
                <a:cs typeface="+mn-cs"/>
              </a:rPr>
              <a:t>Manage 4-H Clubs</a:t>
            </a:r>
          </a:p>
          <a:p>
            <a:r>
              <a:rPr lang="en-US" sz="1200" b="1"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Lead People:</a:t>
            </a:r>
            <a:r>
              <a:rPr lang="en-US" sz="1200" b="1"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Paid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staff or volunteer Club leaders, with support from a 4-H Agent, school, bilingual staff or volunteers, and/or other available Extension staff who can bring their resources and skills to the Club experience.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Responsibilities include: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managing the Club;</a:t>
            </a:r>
          </a:p>
          <a:p>
            <a:pPr lvl="0"/>
            <a:r>
              <a:rPr lang="en-US" sz="1200" kern="1200" dirty="0" smtClean="0">
                <a:solidFill>
                  <a:schemeClr val="tx1"/>
                </a:solidFill>
                <a:effectLst/>
                <a:latin typeface="+mn-lt"/>
                <a:ea typeface="+mn-ea"/>
                <a:cs typeface="+mn-cs"/>
              </a:rPr>
              <a:t>communicating with schools;</a:t>
            </a:r>
          </a:p>
          <a:p>
            <a:pPr lvl="0"/>
            <a:r>
              <a:rPr lang="en-US" sz="1200" kern="1200" dirty="0" smtClean="0">
                <a:solidFill>
                  <a:schemeClr val="tx1"/>
                </a:solidFill>
                <a:effectLst/>
                <a:latin typeface="+mn-lt"/>
                <a:ea typeface="+mn-ea"/>
                <a:cs typeface="+mn-cs"/>
              </a:rPr>
              <a:t>communicating with parents; and</a:t>
            </a:r>
          </a:p>
          <a:p>
            <a:pPr lvl="0"/>
            <a:r>
              <a:rPr lang="en-US" sz="1200" kern="1200" dirty="0" smtClean="0">
                <a:solidFill>
                  <a:schemeClr val="tx1"/>
                </a:solidFill>
                <a:effectLst/>
                <a:latin typeface="+mn-lt"/>
                <a:ea typeface="+mn-ea"/>
                <a:cs typeface="+mn-cs"/>
              </a:rPr>
              <a:t>growing the volunteer base. </a:t>
            </a: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 example of how multiple agents may support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is by having EFNP staff lead a session on nutrition, with a fun cooking demonstration on easy but healthy recipes for salsa or another dish that the youth choose themselves. </a:t>
            </a: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Although the 4-H Agent plays a lead role in endorsing and supporting the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4-H Clubs, success will also depend on the level of support and endorsement received from State and County Extension leadership. If you are starting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at a local level, make an effort to connect with State 4-H and Extension to find those who believe in this work and want to support your efforts.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27</a:t>
            </a:fld>
            <a:endParaRPr lang="en-US"/>
          </a:p>
        </p:txBody>
      </p:sp>
    </p:spTree>
    <p:extLst>
      <p:ext uri="{BB962C8B-B14F-4D97-AF65-F5344CB8AC3E}">
        <p14:creationId xmlns:p14="http://schemas.microsoft.com/office/powerpoint/2010/main" val="349211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a:t>
            </a:r>
            <a:r>
              <a:rPr lang="en-US" sz="1200" b="1" kern="1200" baseline="0" dirty="0" smtClean="0">
                <a:solidFill>
                  <a:schemeClr val="tx1"/>
                </a:solidFill>
                <a:effectLst/>
                <a:latin typeface="+mn-lt"/>
                <a:ea typeface="+mn-ea"/>
                <a:cs typeface="+mn-cs"/>
              </a:rPr>
              <a:t> TO SAY: </a:t>
            </a:r>
            <a:r>
              <a:rPr lang="en-US" sz="1200" kern="1200" dirty="0" smtClean="0">
                <a:solidFill>
                  <a:schemeClr val="tx1"/>
                </a:solidFill>
                <a:effectLst/>
                <a:latin typeface="+mn-lt"/>
                <a:ea typeface="+mn-ea"/>
                <a:cs typeface="+mn-cs"/>
              </a:rPr>
              <a:t>Implementing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Clubs has some potential costs to consider as you plan. </a:t>
            </a:r>
            <a:r>
              <a:rPr lang="en-US" sz="1200" b="1" dirty="0" smtClean="0">
                <a:effectLst/>
              </a:rPr>
              <a:t> </a:t>
            </a:r>
            <a:endParaRPr lang="en-US" dirty="0" smtClean="0">
              <a:effectLst/>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28</a:t>
            </a:fld>
            <a:endParaRPr lang="en-US"/>
          </a:p>
        </p:txBody>
      </p:sp>
    </p:spTree>
    <p:extLst>
      <p:ext uri="{BB962C8B-B14F-4D97-AF65-F5344CB8AC3E}">
        <p14:creationId xmlns:p14="http://schemas.microsoft.com/office/powerpoint/2010/main" val="3458074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Let’s </a:t>
            </a:r>
            <a:r>
              <a:rPr lang="en-US" sz="1200" kern="1200" dirty="0" smtClean="0">
                <a:solidFill>
                  <a:schemeClr val="tx1"/>
                </a:solidFill>
                <a:effectLst/>
                <a:latin typeface="+mn-lt"/>
                <a:ea typeface="+mn-ea"/>
                <a:cs typeface="+mn-cs"/>
              </a:rPr>
              <a:t>look at the left-hand side of this chart. Without additional funding, it is possible to run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Clubs in the following fashion:</a:t>
            </a:r>
            <a:endParaRPr lang="en-US" dirty="0" smtClean="0">
              <a:effectLst/>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4-H Agent organizes volunteers who set up and lead the Club.</a:t>
            </a:r>
            <a:endParaRPr lang="en-US" b="1" dirty="0" smtClean="0">
              <a:effectLst/>
            </a:endParaRPr>
          </a:p>
          <a:p>
            <a:pPr lvl="0"/>
            <a:r>
              <a:rPr lang="en-US" sz="1200" kern="1200" dirty="0" smtClean="0">
                <a:solidFill>
                  <a:schemeClr val="tx1"/>
                </a:solidFill>
                <a:effectLst/>
                <a:latin typeface="+mn-lt"/>
                <a:ea typeface="+mn-ea"/>
                <a:cs typeface="+mn-cs"/>
              </a:rPr>
              <a:t>-  4-H volunteer(s) become the adult leader(s). A bilingual and bicultural individual is preferred but not required.</a:t>
            </a:r>
            <a:endParaRPr lang="en-US" dirty="0" smtClean="0">
              <a:effectLst/>
            </a:endParaRPr>
          </a:p>
          <a:p>
            <a:pPr lvl="0"/>
            <a:r>
              <a:rPr lang="en-US" sz="1200" kern="1200" dirty="0" smtClean="0">
                <a:solidFill>
                  <a:schemeClr val="tx1"/>
                </a:solidFill>
                <a:effectLst/>
                <a:latin typeface="+mn-lt"/>
                <a:ea typeface="+mn-ea"/>
                <a:cs typeface="+mn-cs"/>
              </a:rPr>
              <a:t>-  4-H Agent recruits a bilingual-bicultural parent who is interested in working with youth and is able to be trained in youth development.</a:t>
            </a:r>
            <a:endParaRPr lang="en-US" dirty="0" smtClean="0">
              <a:effectLst/>
            </a:endParaRPr>
          </a:p>
          <a:p>
            <a:pPr lvl="0"/>
            <a:r>
              <a:rPr lang="en-US" sz="1200" kern="1200" dirty="0" smtClean="0">
                <a:solidFill>
                  <a:schemeClr val="tx1"/>
                </a:solidFill>
                <a:effectLst/>
                <a:latin typeface="+mn-lt"/>
                <a:ea typeface="+mn-ea"/>
                <a:cs typeface="+mn-cs"/>
              </a:rPr>
              <a:t>-  4-H Agent recruits a bilingual-bicultural college student with the time and commitment to lead the Club for at least one school year.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The benefits of having a bilingual and bicultural individual are that they can communicate with non-bilingual youth and parents; they can lead or support the Family Engagement component where Spanish is the dominant language spoken; they can communicate with Spanish speaking community partners who want to endorse or support the program; and having a bicultural understanding breaks down barriers from the start that may take a non-bicultural individual time.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lvl="0"/>
            <a:r>
              <a:rPr lang="en-US" sz="1200" kern="1200" dirty="0" smtClean="0">
                <a:solidFill>
                  <a:schemeClr val="tx1"/>
                </a:solidFill>
                <a:effectLst/>
                <a:latin typeface="+mn-lt"/>
                <a:ea typeface="+mn-ea"/>
                <a:cs typeface="+mn-cs"/>
              </a:rPr>
              <a:t>Because the majority of Club meetings are held after school at the school, snacks are necessary. These can be provided by already existing federal- and/or state-funded afterschool snack programs, or they can be donated by businesses or other partners in the community.</a:t>
            </a:r>
            <a:endParaRPr lang="en-US" dirty="0" smtClean="0">
              <a:effectLst/>
            </a:endParaRPr>
          </a:p>
          <a:p>
            <a:pPr lvl="0"/>
            <a:r>
              <a:rPr lang="en-US" sz="1200" kern="1200" dirty="0" smtClean="0">
                <a:solidFill>
                  <a:schemeClr val="tx1"/>
                </a:solidFill>
                <a:effectLst/>
                <a:latin typeface="+mn-lt"/>
                <a:ea typeface="+mn-ea"/>
                <a:cs typeface="+mn-cs"/>
              </a:rPr>
              <a:t>FCS and/or 4-H Agents can develop a plan to cover the cost of the supplies and the curriculum that will be used in Club meetings.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0" kern="1200" dirty="0" smtClean="0">
                <a:solidFill>
                  <a:schemeClr val="tx1"/>
                </a:solidFill>
                <a:effectLst/>
                <a:latin typeface="+mn-lt"/>
                <a:ea typeface="+mn-ea"/>
                <a:cs typeface="+mn-cs"/>
              </a:rPr>
              <a:t>Now let’s look at the right-hand of the chart:</a:t>
            </a:r>
            <a:endParaRPr lang="en-US" b="0"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When funding is available, these items might be included:</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Program Coordinator: Considering the culture differences and specifics of the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Program, hiring a bilingual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Coordinator who is responsible for all the logistics for launching the Club is highly recommended.</a:t>
            </a:r>
          </a:p>
          <a:p>
            <a:pPr lvl="0"/>
            <a:r>
              <a:rPr lang="en-US" sz="1200" kern="1200" dirty="0" smtClean="0">
                <a:solidFill>
                  <a:schemeClr val="tx1"/>
                </a:solidFill>
                <a:effectLst/>
                <a:latin typeface="+mn-lt"/>
                <a:ea typeface="+mn-ea"/>
                <a:cs typeface="+mn-cs"/>
              </a:rPr>
              <a:t>- School Liaison: A school staff member who can partner to lead the Club throughout the year.</a:t>
            </a:r>
            <a:endParaRPr lang="en-US" dirty="0" smtClean="0">
              <a:effectLst/>
            </a:endParaRPr>
          </a:p>
          <a:p>
            <a:pPr lvl="0"/>
            <a:r>
              <a:rPr lang="en-US" sz="1200" kern="1200" dirty="0" smtClean="0">
                <a:solidFill>
                  <a:schemeClr val="tx1"/>
                </a:solidFill>
                <a:effectLst/>
                <a:latin typeface="+mn-lt"/>
                <a:ea typeface="+mn-ea"/>
                <a:cs typeface="+mn-cs"/>
              </a:rPr>
              <a:t>- Snacks: To limit interruptions and maximize the limited time dedicated to the program goals, a budget for snacks can help encourage consistent Club attendance.</a:t>
            </a:r>
            <a:endParaRPr lang="en-US" dirty="0" smtClean="0">
              <a:effectLst/>
            </a:endParaRPr>
          </a:p>
          <a:p>
            <a:pPr lvl="0"/>
            <a:r>
              <a:rPr lang="en-US" sz="1200" kern="1200" dirty="0" smtClean="0">
                <a:solidFill>
                  <a:schemeClr val="tx1"/>
                </a:solidFill>
                <a:effectLst/>
                <a:latin typeface="+mn-lt"/>
                <a:ea typeface="+mn-ea"/>
                <a:cs typeface="+mn-cs"/>
              </a:rPr>
              <a:t>- Supplies: Purchasing supplies and curricula that interest the youth will lead to stronger, more sustainable Clubs.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Keep in mind that the pay of the individuals hired often depends on their credentials, skills, and responsibilities. If a new site decides to implement all components of this program, it is advisable to create a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Coordinator position that can manage all the components. If you are only implementing the Family Engagement and 4-H Club components, it is recommended to hire at least one individual who will be responsible for both components, and who can maintain the goal of building consistency and trust with the families. </a:t>
            </a:r>
            <a:endParaRPr lang="en-US" dirty="0" smtClean="0">
              <a:effectLst/>
            </a:endParaRPr>
          </a:p>
          <a:p>
            <a:pPr rtl="0"/>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29</a:t>
            </a:fld>
            <a:endParaRPr lang="en-US"/>
          </a:p>
        </p:txBody>
      </p:sp>
    </p:spTree>
    <p:extLst>
      <p:ext uri="{BB962C8B-B14F-4D97-AF65-F5344CB8AC3E}">
        <p14:creationId xmlns:p14="http://schemas.microsoft.com/office/powerpoint/2010/main" val="209234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Like Family Engagement, under the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partnership, 4-H Clubs are a required component of the program.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mentioned previously, none of the other components may be implemented without conducting both Family Engagement and the 4-H Club components. </a:t>
            </a:r>
          </a:p>
        </p:txBody>
      </p:sp>
      <p:sp>
        <p:nvSpPr>
          <p:cNvPr id="4" name="Slide Number Placeholder 3"/>
          <p:cNvSpPr>
            <a:spLocks noGrp="1"/>
          </p:cNvSpPr>
          <p:nvPr>
            <p:ph type="sldNum" sz="quarter" idx="10"/>
          </p:nvPr>
        </p:nvSpPr>
        <p:spPr/>
        <p:txBody>
          <a:bodyPr/>
          <a:lstStyle/>
          <a:p>
            <a:fld id="{5E1B7EF0-148D-B042-AF3A-A0484078F544}" type="slidenum">
              <a:rPr lang="en-US" smtClean="0"/>
              <a:t>3</a:t>
            </a:fld>
            <a:endParaRPr lang="en-US"/>
          </a:p>
        </p:txBody>
      </p:sp>
    </p:spTree>
    <p:extLst>
      <p:ext uri="{BB962C8B-B14F-4D97-AF65-F5344CB8AC3E}">
        <p14:creationId xmlns:p14="http://schemas.microsoft.com/office/powerpoint/2010/main" val="17363814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Let’s look at the breakdown of costs from North Carolina when funding is available. Keep in mind that this is a budget based on serving an average of 30 to 60 youth per school. </a:t>
            </a:r>
          </a:p>
        </p:txBody>
      </p:sp>
      <p:sp>
        <p:nvSpPr>
          <p:cNvPr id="4" name="Slide Number Placeholder 3"/>
          <p:cNvSpPr>
            <a:spLocks noGrp="1"/>
          </p:cNvSpPr>
          <p:nvPr>
            <p:ph type="sldNum" sz="quarter" idx="10"/>
          </p:nvPr>
        </p:nvSpPr>
        <p:spPr/>
        <p:txBody>
          <a:bodyPr/>
          <a:lstStyle/>
          <a:p>
            <a:fld id="{5E1B7EF0-148D-B042-AF3A-A0484078F544}" type="slidenum">
              <a:rPr lang="en-US" smtClean="0"/>
              <a:t>30</a:t>
            </a:fld>
            <a:endParaRPr lang="en-US"/>
          </a:p>
        </p:txBody>
      </p:sp>
    </p:spTree>
    <p:extLst>
      <p:ext uri="{BB962C8B-B14F-4D97-AF65-F5344CB8AC3E}">
        <p14:creationId xmlns:p14="http://schemas.microsoft.com/office/powerpoint/2010/main" val="2494463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charset="0"/>
              <a:buNone/>
            </a:pPr>
            <a:r>
              <a:rPr lang="en-US" sz="1200" b="1" kern="1200" dirty="0" smtClean="0">
                <a:solidFill>
                  <a:schemeClr val="tx1"/>
                </a:solidFill>
                <a:effectLst/>
                <a:latin typeface="+mn-lt"/>
                <a:ea typeface="+mn-ea"/>
                <a:cs typeface="+mn-cs"/>
              </a:rPr>
              <a:t>WHAT TO SAY: </a:t>
            </a:r>
          </a:p>
          <a:p>
            <a:pPr marL="0" lvl="0" indent="0">
              <a:buFont typeface="Arial" charset="0"/>
              <a:buNone/>
            </a:pPr>
            <a:endParaRPr lang="en-US" sz="1200" b="1" kern="1200" dirty="0" smtClean="0">
              <a:solidFill>
                <a:schemeClr val="tx1"/>
              </a:solidFill>
              <a:effectLst/>
              <a:latin typeface="+mn-lt"/>
              <a:ea typeface="+mn-ea"/>
              <a:cs typeface="+mn-cs"/>
            </a:endParaRPr>
          </a:p>
          <a:p>
            <a:pPr marL="171450" lvl="0" indent="-171450">
              <a:buFont typeface="Arial" charset="0"/>
              <a:buChar char="•"/>
            </a:pP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salary for a bilingual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Coordinator is written into the grant when implementing all four components. The size of the youth group will determine whether a full or part time person should be hired. </a:t>
            </a:r>
          </a:p>
          <a:p>
            <a:pPr marL="171450" lvl="0" indent="-171450">
              <a:buFont typeface="Arial" charset="0"/>
              <a:buChar char="•"/>
            </a:pPr>
            <a:endParaRPr lang="en-US" dirty="0" smtClean="0">
              <a:effectLst/>
            </a:endParaRPr>
          </a:p>
          <a:p>
            <a:pPr marL="171450" lvl="0" indent="-171450">
              <a:buFont typeface="Arial" charset="0"/>
              <a:buChar char="•"/>
            </a:pPr>
            <a:r>
              <a:rPr lang="en-US" sz="1200" kern="1200" dirty="0" smtClean="0">
                <a:solidFill>
                  <a:schemeClr val="tx1"/>
                </a:solidFill>
                <a:effectLst/>
                <a:latin typeface="+mn-lt"/>
                <a:ea typeface="+mn-ea"/>
                <a:cs typeface="+mn-cs"/>
              </a:rPr>
              <a:t>Supplies and snacks needed for a complete year of service is approximately $40 per student. </a:t>
            </a:r>
          </a:p>
          <a:p>
            <a:pPr marL="171450" lvl="0" indent="-171450">
              <a:buFont typeface="Arial" charset="0"/>
              <a:buChar char="•"/>
            </a:pPr>
            <a:endParaRPr lang="en-US" dirty="0" smtClean="0">
              <a:effectLst/>
            </a:endParaRPr>
          </a:p>
          <a:p>
            <a:pPr marL="171450" lvl="0" indent="-171450">
              <a:buFont typeface="Arial" charset="0"/>
              <a:buChar char="•"/>
            </a:pPr>
            <a:r>
              <a:rPr lang="en-US" sz="1200" kern="1200" dirty="0" smtClean="0">
                <a:solidFill>
                  <a:schemeClr val="tx1"/>
                </a:solidFill>
                <a:effectLst/>
                <a:latin typeface="+mn-lt"/>
                <a:ea typeface="+mn-ea"/>
                <a:cs typeface="+mn-cs"/>
              </a:rPr>
              <a:t>Consider adding a transportation budget for possible youth field trips, staff travel for training, or transportation for youth and families to attend program events. A lack of transportation is often one of the biggest challenges preventing youth and their parents from participating in the services we provide. In North Carolina, we generally estimate about $20 per student per year for transportation, but it varies depending on a community’s access to public transportation.   </a:t>
            </a:r>
          </a:p>
          <a:p>
            <a:pPr marL="171450" lvl="0" indent="-171450">
              <a:buFontTx/>
              <a:buChar char="-"/>
            </a:pPr>
            <a:endParaRPr lang="en-US" sz="1200" kern="1200" dirty="0" smtClean="0">
              <a:solidFill>
                <a:schemeClr val="tx1"/>
              </a:solidFill>
              <a:effectLst/>
              <a:latin typeface="+mn-lt"/>
              <a:ea typeface="+mn-ea"/>
              <a:cs typeface="+mn-cs"/>
            </a:endParaRPr>
          </a:p>
          <a:p>
            <a:pPr marL="0" lvl="0" indent="0">
              <a:buFontTx/>
              <a:buNone/>
            </a:pPr>
            <a:r>
              <a:rPr lang="en-US" sz="1200" kern="1200" dirty="0" smtClean="0">
                <a:solidFill>
                  <a:schemeClr val="tx1"/>
                </a:solidFill>
                <a:effectLst/>
                <a:latin typeface="+mn-lt"/>
                <a:ea typeface="+mn-ea"/>
                <a:cs typeface="+mn-cs"/>
              </a:rPr>
              <a:t>* Plan</a:t>
            </a:r>
            <a:r>
              <a:rPr lang="en-US" sz="1200" kern="1200" baseline="0" dirty="0" smtClean="0">
                <a:solidFill>
                  <a:schemeClr val="tx1"/>
                </a:solidFill>
                <a:effectLst/>
                <a:latin typeface="+mn-lt"/>
                <a:ea typeface="+mn-ea"/>
                <a:cs typeface="+mn-cs"/>
              </a:rPr>
              <a:t> for additional budget items that allow youth to have educational and 4-H focused opportunities. </a:t>
            </a:r>
            <a:endParaRPr lang="en-US" dirty="0" smtClean="0">
              <a:effectLst/>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31</a:t>
            </a:fld>
            <a:endParaRPr lang="en-US"/>
          </a:p>
        </p:txBody>
      </p:sp>
    </p:spTree>
    <p:extLst>
      <p:ext uri="{BB962C8B-B14F-4D97-AF65-F5344CB8AC3E}">
        <p14:creationId xmlns:p14="http://schemas.microsoft.com/office/powerpoint/2010/main" val="14177179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Let’s now move onto the last topic in this module: Implementing successful Clubs.</a:t>
            </a:r>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32</a:t>
            </a:fld>
            <a:endParaRPr lang="en-US"/>
          </a:p>
        </p:txBody>
      </p:sp>
    </p:spTree>
    <p:extLst>
      <p:ext uri="{BB962C8B-B14F-4D97-AF65-F5344CB8AC3E}">
        <p14:creationId xmlns:p14="http://schemas.microsoft.com/office/powerpoint/2010/main" val="1659796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Clubs are community-based or multi-project clubs, which are a common format for youth aged 8-18.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Remember that 4-H Clubs are new to many Latinos, so take the time to discuss what type of club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is and what makes them a community club. </a:t>
            </a:r>
            <a:endParaRPr lang="en-US" dirty="0" smtClean="0">
              <a:effectLst/>
            </a:endParaRPr>
          </a:p>
          <a:p>
            <a:r>
              <a:rPr lang="en-US" sz="1200" b="1" kern="1200" dirty="0" smtClean="0">
                <a:solidFill>
                  <a:schemeClr val="tx1"/>
                </a:solidFill>
                <a:effectLst/>
                <a:latin typeface="+mn-lt"/>
                <a:ea typeface="+mn-ea"/>
                <a:cs typeface="+mn-cs"/>
              </a:rPr>
              <a:t> </a:t>
            </a:r>
            <a:endParaRPr lang="en-US" b="1" dirty="0" smtClean="0">
              <a:effectLst/>
            </a:endParaRPr>
          </a:p>
          <a:p>
            <a:r>
              <a:rPr lang="en-US" sz="1200" b="1" kern="1200" dirty="0" smtClean="0">
                <a:solidFill>
                  <a:schemeClr val="tx1"/>
                </a:solidFill>
                <a:effectLst/>
                <a:latin typeface="+mn-lt"/>
                <a:ea typeface="+mn-ea"/>
                <a:cs typeface="+mn-cs"/>
              </a:rPr>
              <a:t>Community clubs are clubs that:</a:t>
            </a:r>
            <a:endParaRPr lang="en-US" b="1" dirty="0" smtClean="0">
              <a:effectLst/>
            </a:endParaRPr>
          </a:p>
          <a:p>
            <a:pPr lvl="0"/>
            <a:r>
              <a:rPr lang="en-US" sz="1200" kern="1200" dirty="0" smtClean="0">
                <a:solidFill>
                  <a:schemeClr val="tx1"/>
                </a:solidFill>
                <a:effectLst/>
                <a:latin typeface="+mn-lt"/>
                <a:ea typeface="+mn-ea"/>
                <a:cs typeface="+mn-cs"/>
              </a:rPr>
              <a:t>- meet regularly to conduct a business meeting; </a:t>
            </a:r>
            <a:endParaRPr lang="en-US" dirty="0" smtClean="0">
              <a:effectLst/>
            </a:endParaRPr>
          </a:p>
          <a:p>
            <a:pPr lvl="0"/>
            <a:r>
              <a:rPr lang="en-US" sz="1200" kern="1200" dirty="0" smtClean="0">
                <a:solidFill>
                  <a:schemeClr val="tx1"/>
                </a:solidFill>
                <a:effectLst/>
                <a:latin typeface="+mn-lt"/>
                <a:ea typeface="+mn-ea"/>
                <a:cs typeface="+mn-cs"/>
              </a:rPr>
              <a:t>- address county 4-H requests and community issues;</a:t>
            </a:r>
            <a:endParaRPr lang="en-US" dirty="0" smtClean="0">
              <a:effectLst/>
            </a:endParaRPr>
          </a:p>
          <a:p>
            <a:pPr lvl="0"/>
            <a:r>
              <a:rPr lang="en-US" sz="1200" kern="1200" dirty="0" smtClean="0">
                <a:solidFill>
                  <a:schemeClr val="tx1"/>
                </a:solidFill>
                <a:effectLst/>
                <a:latin typeface="+mn-lt"/>
                <a:ea typeface="+mn-ea"/>
                <a:cs typeface="+mn-cs"/>
              </a:rPr>
              <a:t>- provide an educational program or activity and offer a selection of projects;</a:t>
            </a:r>
            <a:endParaRPr lang="en-US" dirty="0" smtClean="0">
              <a:effectLst/>
            </a:endParaRPr>
          </a:p>
          <a:p>
            <a:pPr lvl="0"/>
            <a:r>
              <a:rPr lang="en-US" sz="1200" kern="1200" dirty="0" smtClean="0">
                <a:solidFill>
                  <a:schemeClr val="tx1"/>
                </a:solidFill>
                <a:effectLst/>
                <a:latin typeface="+mn-lt"/>
                <a:ea typeface="+mn-ea"/>
                <a:cs typeface="+mn-cs"/>
              </a:rPr>
              <a:t>- require at least 3-5 different families to participate; and</a:t>
            </a:r>
            <a:endParaRPr lang="en-US" dirty="0" smtClean="0">
              <a:effectLst/>
            </a:endParaRPr>
          </a:p>
          <a:p>
            <a:pPr lvl="0"/>
            <a:r>
              <a:rPr lang="en-US" sz="1200" kern="1200" dirty="0" smtClean="0">
                <a:solidFill>
                  <a:schemeClr val="tx1"/>
                </a:solidFill>
                <a:effectLst/>
                <a:latin typeface="+mn-lt"/>
                <a:ea typeface="+mn-ea"/>
                <a:cs typeface="+mn-cs"/>
              </a:rPr>
              <a:t>- identify officers and/or leadership roles. </a:t>
            </a: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Let them know that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Club meetings include a time for business (e.g. the pledge, minutes, items of business, discussion), an educational project, recreational time, and snack. An established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Club provides members with an opportunity to give their input on what educational projects are highlighted at each meeting.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a:t>
            </a:r>
            <a:r>
              <a:rPr lang="en-US" sz="1200" b="1" kern="1200" baseline="0" dirty="0" smtClean="0">
                <a:solidFill>
                  <a:schemeClr val="tx1"/>
                </a:solidFill>
                <a:effectLst/>
                <a:latin typeface="+mn-lt"/>
                <a:ea typeface="+mn-ea"/>
                <a:cs typeface="+mn-cs"/>
              </a:rPr>
              <a:t> to Trainer: </a:t>
            </a:r>
            <a:r>
              <a:rPr lang="en-US" sz="1200" kern="1200" baseline="0" dirty="0" smtClean="0">
                <a:solidFill>
                  <a:schemeClr val="tx1"/>
                </a:solidFill>
                <a:effectLst/>
                <a:latin typeface="+mn-lt"/>
                <a:ea typeface="+mn-ea"/>
                <a:cs typeface="+mn-cs"/>
              </a:rPr>
              <a:t>Inform participants that there are some </a:t>
            </a:r>
            <a:r>
              <a:rPr lang="en-US" sz="1200" kern="1200" baseline="0" dirty="0" err="1" smtClean="0">
                <a:solidFill>
                  <a:schemeClr val="tx1"/>
                </a:solidFill>
                <a:effectLst/>
                <a:latin typeface="+mn-lt"/>
                <a:ea typeface="+mn-ea"/>
                <a:cs typeface="+mn-cs"/>
              </a:rPr>
              <a:t>Juntos</a:t>
            </a:r>
            <a:r>
              <a:rPr lang="en-US" sz="1200" kern="1200" baseline="0" dirty="0" smtClean="0">
                <a:solidFill>
                  <a:schemeClr val="tx1"/>
                </a:solidFill>
                <a:effectLst/>
                <a:latin typeface="+mn-lt"/>
                <a:ea typeface="+mn-ea"/>
                <a:cs typeface="+mn-cs"/>
              </a:rPr>
              <a:t> 4-H communities that have found spine clubs to be the most effective type of clubs to use when working with </a:t>
            </a:r>
            <a:r>
              <a:rPr lang="en-US" sz="1200" kern="1200" baseline="0" dirty="0" err="1" smtClean="0">
                <a:solidFill>
                  <a:schemeClr val="tx1"/>
                </a:solidFill>
                <a:effectLst/>
                <a:latin typeface="+mn-lt"/>
                <a:ea typeface="+mn-ea"/>
                <a:cs typeface="+mn-cs"/>
              </a:rPr>
              <a:t>Juntos</a:t>
            </a:r>
            <a:r>
              <a:rPr lang="en-US" sz="1200" kern="1200" baseline="0" dirty="0" smtClean="0">
                <a:solidFill>
                  <a:schemeClr val="tx1"/>
                </a:solidFill>
                <a:effectLst/>
                <a:latin typeface="+mn-lt"/>
                <a:ea typeface="+mn-ea"/>
                <a:cs typeface="+mn-cs"/>
              </a:rPr>
              <a:t> 4-H families. It is to the </a:t>
            </a:r>
            <a:r>
              <a:rPr lang="en-US" sz="1200" kern="1200" baseline="0" dirty="0" err="1" smtClean="0">
                <a:solidFill>
                  <a:schemeClr val="tx1"/>
                </a:solidFill>
                <a:effectLst/>
                <a:latin typeface="+mn-lt"/>
                <a:ea typeface="+mn-ea"/>
                <a:cs typeface="+mn-cs"/>
              </a:rPr>
              <a:t>descretion</a:t>
            </a:r>
            <a:r>
              <a:rPr lang="en-US" sz="1200" kern="1200" baseline="0" dirty="0" smtClean="0">
                <a:solidFill>
                  <a:schemeClr val="tx1"/>
                </a:solidFill>
                <a:effectLst/>
                <a:latin typeface="+mn-lt"/>
                <a:ea typeface="+mn-ea"/>
                <a:cs typeface="+mn-cs"/>
              </a:rPr>
              <a:t> of each community to develop a club culture that best services the community being served while still maintaining the mission of the </a:t>
            </a:r>
            <a:r>
              <a:rPr lang="en-US" sz="1200" kern="1200" baseline="0" dirty="0" err="1" smtClean="0">
                <a:solidFill>
                  <a:schemeClr val="tx1"/>
                </a:solidFill>
                <a:effectLst/>
                <a:latin typeface="+mn-lt"/>
                <a:ea typeface="+mn-ea"/>
                <a:cs typeface="+mn-cs"/>
              </a:rPr>
              <a:t>Juntos</a:t>
            </a:r>
            <a:r>
              <a:rPr lang="en-US" sz="1200" kern="1200" baseline="0" dirty="0" smtClean="0">
                <a:solidFill>
                  <a:schemeClr val="tx1"/>
                </a:solidFill>
                <a:effectLst/>
                <a:latin typeface="+mn-lt"/>
                <a:ea typeface="+mn-ea"/>
                <a:cs typeface="+mn-cs"/>
              </a:rPr>
              <a:t> program.</a:t>
            </a:r>
            <a:endParaRPr lang="en-US" dirty="0" smtClean="0">
              <a:effectLst/>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33</a:t>
            </a:fld>
            <a:endParaRPr lang="en-US"/>
          </a:p>
        </p:txBody>
      </p:sp>
    </p:spTree>
    <p:extLst>
      <p:ext uri="{BB962C8B-B14F-4D97-AF65-F5344CB8AC3E}">
        <p14:creationId xmlns:p14="http://schemas.microsoft.com/office/powerpoint/2010/main" val="5826019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It’s important to establish the purpose of the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Club.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Clubs are made up of individuals who are committed to their and their peers’ academic success. This goal motivates youth to give their all to support their fellow Club members’ success. This goal also drives parents’ commitment to allow their youth to participate in everything the 4-H program has to offer.   </a:t>
            </a:r>
            <a:endParaRPr lang="en-US" dirty="0" smtClean="0">
              <a:effectLst/>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34</a:t>
            </a:fld>
            <a:endParaRPr lang="en-US"/>
          </a:p>
        </p:txBody>
      </p:sp>
    </p:spTree>
    <p:extLst>
      <p:ext uri="{BB962C8B-B14F-4D97-AF65-F5344CB8AC3E}">
        <p14:creationId xmlns:p14="http://schemas.microsoft.com/office/powerpoint/2010/main" val="10363967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Remember what was discussed during the cultural considerations section.</a:t>
            </a:r>
            <a:r>
              <a:rPr lang="en-US" sz="1200" b="1"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Effective adult leaders and 4-H Agents take the time to welcome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Club members and their families into the 4-H world.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This may mean that Club leaders (with support from a 4-H Agent) will select projects covered during the first year, focusing less on running traditional business club meetings while still introducing elements of traditional clubs. The goal the first year is to allow time to create unity.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After the first year of starting the Club and once your Club is more established, the youth will start taking ownership of leading the Club, selecting projects that interest them and supporting their path to academic success.  </a:t>
            </a:r>
            <a:endParaRPr lang="en-US" dirty="0" smtClean="0">
              <a:effectLst/>
            </a:endParaRPr>
          </a:p>
          <a:p>
            <a:endParaRPr lang="en-US" dirty="0" smtClean="0">
              <a:effectLst/>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35</a:t>
            </a:fld>
            <a:endParaRPr lang="en-US"/>
          </a:p>
        </p:txBody>
      </p:sp>
    </p:spTree>
    <p:extLst>
      <p:ext uri="{BB962C8B-B14F-4D97-AF65-F5344CB8AC3E}">
        <p14:creationId xmlns:p14="http://schemas.microsoft.com/office/powerpoint/2010/main" val="1641798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As discussed in Module 1, the areas of interest that have been successful in keeping youth’s attention include: </a:t>
            </a:r>
            <a:endParaRPr lang="en-US" dirty="0" smtClean="0">
              <a:effectLst/>
            </a:endParaRPr>
          </a:p>
          <a:p>
            <a:pPr lvl="0"/>
            <a:r>
              <a:rPr lang="en-US" sz="1200" kern="1200" dirty="0" smtClean="0">
                <a:solidFill>
                  <a:schemeClr val="tx1"/>
                </a:solidFill>
                <a:effectLst/>
                <a:latin typeface="+mn-lt"/>
                <a:ea typeface="+mn-ea"/>
                <a:cs typeface="+mn-cs"/>
              </a:rPr>
              <a:t>- community service; </a:t>
            </a:r>
            <a:endParaRPr lang="en-US" dirty="0" smtClean="0">
              <a:effectLst/>
            </a:endParaRPr>
          </a:p>
          <a:p>
            <a:pPr lvl="0"/>
            <a:r>
              <a:rPr lang="en-US" sz="1200" kern="1200" dirty="0" smtClean="0">
                <a:solidFill>
                  <a:schemeClr val="tx1"/>
                </a:solidFill>
                <a:effectLst/>
                <a:latin typeface="+mn-lt"/>
                <a:ea typeface="+mn-ea"/>
                <a:cs typeface="+mn-cs"/>
              </a:rPr>
              <a:t>- public speaking;</a:t>
            </a:r>
            <a:endParaRPr lang="en-US" dirty="0" smtClean="0">
              <a:effectLst/>
            </a:endParaRPr>
          </a:p>
          <a:p>
            <a:pPr lvl="0"/>
            <a:r>
              <a:rPr lang="en-US" sz="1200" kern="1200" dirty="0" smtClean="0">
                <a:solidFill>
                  <a:schemeClr val="tx1"/>
                </a:solidFill>
                <a:effectLst/>
                <a:latin typeface="+mn-lt"/>
                <a:ea typeface="+mn-ea"/>
                <a:cs typeface="+mn-cs"/>
              </a:rPr>
              <a:t>- personal development;</a:t>
            </a:r>
            <a:endParaRPr lang="en-US" dirty="0" smtClean="0">
              <a:effectLst/>
            </a:endParaRPr>
          </a:p>
          <a:p>
            <a:pPr lvl="0"/>
            <a:r>
              <a:rPr lang="en-US" sz="1200" kern="1200" dirty="0" smtClean="0">
                <a:solidFill>
                  <a:schemeClr val="tx1"/>
                </a:solidFill>
                <a:effectLst/>
                <a:latin typeface="+mn-lt"/>
                <a:ea typeface="+mn-ea"/>
                <a:cs typeface="+mn-cs"/>
              </a:rPr>
              <a:t>- leadership development;</a:t>
            </a:r>
            <a:endParaRPr lang="en-US" dirty="0" smtClean="0">
              <a:effectLst/>
            </a:endParaRPr>
          </a:p>
          <a:p>
            <a:pPr lvl="0"/>
            <a:r>
              <a:rPr lang="en-US" sz="1200" kern="1200" dirty="0" smtClean="0">
                <a:solidFill>
                  <a:schemeClr val="tx1"/>
                </a:solidFill>
                <a:effectLst/>
                <a:latin typeface="+mn-lt"/>
                <a:ea typeface="+mn-ea"/>
                <a:cs typeface="+mn-cs"/>
              </a:rPr>
              <a:t>- healthy living activities; and</a:t>
            </a:r>
            <a:endParaRPr lang="en-US" dirty="0" smtClean="0">
              <a:effectLst/>
            </a:endParaRPr>
          </a:p>
          <a:p>
            <a:pPr lvl="0"/>
            <a:r>
              <a:rPr lang="en-US" sz="1200" kern="1200" dirty="0" smtClean="0">
                <a:solidFill>
                  <a:schemeClr val="tx1"/>
                </a:solidFill>
                <a:effectLst/>
                <a:latin typeface="+mn-lt"/>
                <a:ea typeface="+mn-ea"/>
                <a:cs typeface="+mn-cs"/>
              </a:rPr>
              <a:t>- career focus experiences (e.g. jobs in the STEM field).</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Job and professional shadowing, mentoring, homework help and tutoring, and cultural identity activities are some additional activities that have been provided to Club members in some communities.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Use your experience and the resources of 4-H to bring these interest areas alive.</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Clubs are not limited to these areas of interest. No matter what youth may be interested in, adult leaders should ALWAYS take the time to lead youth through a discussion of how their interest areas will support their path towards the goal of achieving high school graduation and higher education.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Remember to always update parents on what youth are doing by having the youth present during Family Nights.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36</a:t>
            </a:fld>
            <a:endParaRPr lang="en-US"/>
          </a:p>
        </p:txBody>
      </p:sp>
    </p:spTree>
    <p:extLst>
      <p:ext uri="{BB962C8B-B14F-4D97-AF65-F5344CB8AC3E}">
        <p14:creationId xmlns:p14="http://schemas.microsoft.com/office/powerpoint/2010/main" val="6240223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It’s important to give youth the opportunity to bring their cultural interests into Club time. For example,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4-H’ers have formed soccer teams and organized tournaments as a Club, while others have started a folkloric dance team as a project focus.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Adult leaders should be open to include culturally-relevant projects and activities during and outside of Club. These types of culturally-relevant projects have been shown to bring more youth into the program and Club. Invite college-aged and adult volunteers to share their skills and help lead multi-week projects with the youth in areas of interest (e.g. videography, robotics, medicine, STEM, broadcasting, etc.). Lastly, it is the adult leader and member’s  role to integrate these projects into public speaking, leadership development, and healthy living experiences. It is also the role</a:t>
            </a:r>
            <a:r>
              <a:rPr lang="en-US" sz="1200" kern="1200" baseline="0" dirty="0" smtClean="0">
                <a:solidFill>
                  <a:schemeClr val="tx1"/>
                </a:solidFill>
                <a:effectLst/>
                <a:latin typeface="+mn-lt"/>
                <a:ea typeface="+mn-ea"/>
                <a:cs typeface="+mn-cs"/>
              </a:rPr>
              <a:t> of the adult leader to model a discuss on how this projects are developing skills that will support youth’s academic success.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Show the relationship between these interests and 4-H projects.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Note to Trainer: </a:t>
            </a:r>
            <a:r>
              <a:rPr lang="en-US" sz="1200" kern="1200" dirty="0" smtClean="0">
                <a:solidFill>
                  <a:schemeClr val="tx1"/>
                </a:solidFill>
                <a:effectLst/>
                <a:latin typeface="+mn-lt"/>
                <a:ea typeface="+mn-ea"/>
                <a:cs typeface="+mn-cs"/>
              </a:rPr>
              <a:t>If you have the time, take 3 to 5 minutes to ask participants what other culturally relevant projects they think will be suitable for this population of youth and </a:t>
            </a:r>
            <a:r>
              <a:rPr lang="en-US" sz="1200" kern="1200" dirty="0" smtClean="0">
                <a:solidFill>
                  <a:schemeClr val="tx1"/>
                </a:solidFill>
                <a:effectLst/>
                <a:latin typeface="+mn-lt"/>
                <a:ea typeface="+mn-ea"/>
                <a:cs typeface="+mn-cs"/>
              </a:rPr>
              <a:t>why.</a:t>
            </a:r>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37</a:t>
            </a:fld>
            <a:endParaRPr lang="en-US"/>
          </a:p>
        </p:txBody>
      </p:sp>
    </p:spTree>
    <p:extLst>
      <p:ext uri="{BB962C8B-B14F-4D97-AF65-F5344CB8AC3E}">
        <p14:creationId xmlns:p14="http://schemas.microsoft.com/office/powerpoint/2010/main" val="14877502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Let’s look at two different agenda samples. The first sample is what a first meeting might look like, and the second is an agenda from a well-established Club. </a:t>
            </a:r>
            <a:endParaRPr lang="en-US" dirty="0" smtClean="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38</a:t>
            </a:fld>
            <a:endParaRPr lang="en-US"/>
          </a:p>
        </p:txBody>
      </p:sp>
    </p:spTree>
    <p:extLst>
      <p:ext uri="{BB962C8B-B14F-4D97-AF65-F5344CB8AC3E}">
        <p14:creationId xmlns:p14="http://schemas.microsoft.com/office/powerpoint/2010/main" val="16936266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The first and subsequent meetings should focus on getting to know each other and discussing what brings the Club together. It is here where 4-H principles and the purpose of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are shared with the youth. Youth should have an opportunity to share what they want to get out of the Club; they should have a conversation about their personal interests and the types of activities in which they would like to participate.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The first Club meetings need to have structure and lots of interactive fun activities that keep students engaged and wanting more.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Year one should be geared towards a Club structure that will help youth be successful in leading their 4-H Club in the years to follow. It is important to follow the lead of the youth.  Some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Clubs will slowly </a:t>
            </a:r>
            <a:r>
              <a:rPr lang="en-US" sz="1200" kern="1200" dirty="0" smtClean="0">
                <a:solidFill>
                  <a:schemeClr val="tx1"/>
                </a:solidFill>
                <a:effectLst/>
                <a:latin typeface="+mn-lt"/>
                <a:ea typeface="+mn-ea"/>
                <a:cs typeface="+mn-cs"/>
              </a:rPr>
              <a:t>move</a:t>
            </a:r>
            <a:r>
              <a:rPr lang="en-US" sz="1200" kern="1200" baseline="0" dirty="0" smtClean="0">
                <a:solidFill>
                  <a:schemeClr val="tx1"/>
                </a:solidFill>
                <a:effectLst/>
                <a:latin typeface="+mn-lt"/>
                <a:ea typeface="+mn-ea"/>
                <a:cs typeface="+mn-cs"/>
              </a:rPr>
              <a:t> towards the </a:t>
            </a:r>
            <a:r>
              <a:rPr lang="en-US" sz="1200" kern="1200" dirty="0" smtClean="0">
                <a:solidFill>
                  <a:schemeClr val="tx1"/>
                </a:solidFill>
                <a:effectLst/>
                <a:latin typeface="+mn-lt"/>
                <a:ea typeface="+mn-ea"/>
                <a:cs typeface="+mn-cs"/>
              </a:rPr>
              <a:t>structure </a:t>
            </a:r>
            <a:r>
              <a:rPr lang="en-US" sz="1200" kern="1200" dirty="0" smtClean="0">
                <a:solidFill>
                  <a:schemeClr val="tx1"/>
                </a:solidFill>
                <a:effectLst/>
                <a:latin typeface="+mn-lt"/>
                <a:ea typeface="+mn-ea"/>
                <a:cs typeface="+mn-cs"/>
              </a:rPr>
              <a:t>of a 4-H Club, while others have no problem establishing officers and running </a:t>
            </a:r>
            <a:r>
              <a:rPr lang="en-US" sz="1200" kern="1200" dirty="0" smtClean="0">
                <a:solidFill>
                  <a:schemeClr val="tx1"/>
                </a:solidFill>
                <a:effectLst/>
                <a:latin typeface="+mn-lt"/>
                <a:ea typeface="+mn-ea"/>
                <a:cs typeface="+mn-cs"/>
              </a:rPr>
              <a:t>meetings</a:t>
            </a:r>
            <a:r>
              <a:rPr lang="en-US" sz="1200" kern="1200" baseline="0" dirty="0" smtClean="0">
                <a:solidFill>
                  <a:schemeClr val="tx1"/>
                </a:solidFill>
                <a:effectLst/>
                <a:latin typeface="+mn-lt"/>
                <a:ea typeface="+mn-ea"/>
                <a:cs typeface="+mn-cs"/>
              </a:rPr>
              <a:t> within the first year</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39</a:t>
            </a:fld>
            <a:endParaRPr lang="en-US"/>
          </a:p>
        </p:txBody>
      </p:sp>
    </p:spTree>
    <p:extLst>
      <p:ext uri="{BB962C8B-B14F-4D97-AF65-F5344CB8AC3E}">
        <p14:creationId xmlns:p14="http://schemas.microsoft.com/office/powerpoint/2010/main" val="1887051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sym typeface="Helvetica Neue"/>
              </a:rPr>
              <a:t>Today we will look at four key areas that make </a:t>
            </a:r>
            <a:r>
              <a:rPr lang="en-US" sz="1200" kern="1200" dirty="0" err="1" smtClean="0">
                <a:solidFill>
                  <a:schemeClr val="tx1"/>
                </a:solidFill>
                <a:effectLst/>
                <a:latin typeface="+mn-lt"/>
                <a:ea typeface="+mn-ea"/>
                <a:cs typeface="+mn-cs"/>
                <a:sym typeface="Helvetica Neue"/>
              </a:rPr>
              <a:t>Juntos</a:t>
            </a:r>
            <a:r>
              <a:rPr lang="en-US" sz="1200" kern="1200" dirty="0" smtClean="0">
                <a:solidFill>
                  <a:schemeClr val="tx1"/>
                </a:solidFill>
                <a:effectLst/>
                <a:latin typeface="+mn-lt"/>
                <a:ea typeface="+mn-ea"/>
                <a:cs typeface="+mn-cs"/>
                <a:sym typeface="Helvetica Neue"/>
              </a:rPr>
              <a:t> 4-H Clubs</a:t>
            </a:r>
            <a:r>
              <a:rPr lang="en-US" sz="1200" kern="1200" baseline="0" dirty="0" smtClean="0">
                <a:solidFill>
                  <a:schemeClr val="tx1"/>
                </a:solidFill>
                <a:effectLst/>
                <a:latin typeface="+mn-lt"/>
                <a:ea typeface="+mn-ea"/>
                <a:cs typeface="+mn-cs"/>
                <a:sym typeface="Helvetica Neue"/>
              </a:rPr>
              <a:t> </a:t>
            </a:r>
            <a:r>
              <a:rPr lang="en-US" sz="1200" kern="1200" dirty="0" smtClean="0">
                <a:solidFill>
                  <a:schemeClr val="tx1"/>
                </a:solidFill>
                <a:effectLst/>
                <a:latin typeface="+mn-lt"/>
                <a:ea typeface="+mn-ea"/>
                <a:cs typeface="+mn-cs"/>
                <a:sym typeface="Helvetica Neue"/>
              </a:rPr>
              <a:t>effective.  </a:t>
            </a:r>
          </a:p>
          <a:p>
            <a:r>
              <a:rPr lang="en-US" sz="1200" b="1" kern="1200" dirty="0" smtClean="0">
                <a:solidFill>
                  <a:schemeClr val="tx1"/>
                </a:solidFill>
                <a:effectLst/>
                <a:latin typeface="+mn-lt"/>
                <a:ea typeface="+mn-ea"/>
                <a:cs typeface="+mn-cs"/>
              </a:rPr>
              <a:t> </a:t>
            </a:r>
            <a:endParaRPr lang="en-US" dirty="0" smtClean="0">
              <a:effectLst/>
            </a:endParaRPr>
          </a:p>
          <a:p>
            <a:pPr lvl="0"/>
            <a:r>
              <a:rPr lang="en-US" sz="1200" kern="1200" dirty="0" smtClean="0">
                <a:solidFill>
                  <a:schemeClr val="tx1"/>
                </a:solidFill>
                <a:effectLst/>
                <a:latin typeface="+mn-lt"/>
                <a:ea typeface="+mn-ea"/>
                <a:cs typeface="+mn-cs"/>
              </a:rPr>
              <a:t>1. Understanding the cultural considerations of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Clubs.</a:t>
            </a:r>
            <a:endParaRPr lang="en-US" dirty="0" smtClean="0">
              <a:effectLst/>
            </a:endParaRPr>
          </a:p>
          <a:p>
            <a:pPr lvl="0"/>
            <a:r>
              <a:rPr lang="en-US" sz="1200" kern="1200" dirty="0" smtClean="0">
                <a:solidFill>
                  <a:schemeClr val="tx1"/>
                </a:solidFill>
                <a:effectLst/>
                <a:latin typeface="+mn-lt"/>
                <a:ea typeface="+mn-ea"/>
                <a:cs typeface="+mn-cs"/>
              </a:rPr>
              <a:t>2. Planning for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Clubs.</a:t>
            </a:r>
            <a:endParaRPr lang="en-US" dirty="0" smtClean="0">
              <a:effectLst/>
            </a:endParaRPr>
          </a:p>
          <a:p>
            <a:pPr lvl="0"/>
            <a:r>
              <a:rPr lang="en-US" sz="1200" kern="1200" dirty="0" smtClean="0">
                <a:solidFill>
                  <a:schemeClr val="tx1"/>
                </a:solidFill>
                <a:effectLst/>
                <a:latin typeface="+mn-lt"/>
                <a:ea typeface="+mn-ea"/>
                <a:cs typeface="+mn-cs"/>
              </a:rPr>
              <a:t>3. Implementing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Clubs.</a:t>
            </a:r>
            <a:endParaRPr lang="en-US" dirty="0" smtClean="0">
              <a:effectLst/>
            </a:endParaRPr>
          </a:p>
          <a:p>
            <a:pPr lvl="0"/>
            <a:r>
              <a:rPr lang="en-US" sz="1200" kern="1200" dirty="0" smtClean="0">
                <a:solidFill>
                  <a:schemeClr val="tx1"/>
                </a:solidFill>
                <a:effectLst/>
                <a:latin typeface="+mn-lt"/>
                <a:ea typeface="+mn-ea"/>
                <a:cs typeface="+mn-cs"/>
              </a:rPr>
              <a:t>4. Retaining youth in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Clubs.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Let’s start the 4-H Club module with a 4-H tradition.</a:t>
            </a:r>
            <a:endParaRPr lang="en-US" dirty="0" smtClean="0">
              <a:effectLst/>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4</a:t>
            </a:fld>
            <a:endParaRPr lang="en-US"/>
          </a:p>
        </p:txBody>
      </p:sp>
    </p:spTree>
    <p:extLst>
      <p:ext uri="{BB962C8B-B14F-4D97-AF65-F5344CB8AC3E}">
        <p14:creationId xmlns:p14="http://schemas.microsoft.com/office/powerpoint/2010/main" val="13300139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dirty="0" smtClean="0">
                <a:effectLst/>
              </a:rPr>
              <a:t>WHAT TO SAY: </a:t>
            </a:r>
            <a:r>
              <a:rPr lang="en-US" sz="1200" kern="1200" dirty="0" smtClean="0">
                <a:solidFill>
                  <a:schemeClr val="tx1"/>
                </a:solidFill>
                <a:effectLst/>
                <a:latin typeface="+mn-lt"/>
                <a:ea typeface="+mn-ea"/>
                <a:cs typeface="+mn-cs"/>
              </a:rPr>
              <a:t>Once the Club has laid out the necessary groundwork and the youth have identified officers, the youth lead the Club with the support of the adult leader. An established Club meeting agenda includes: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lvl="0"/>
            <a:r>
              <a:rPr lang="en-US" sz="1200" kern="1200" dirty="0" smtClean="0">
                <a:solidFill>
                  <a:schemeClr val="tx1"/>
                </a:solidFill>
                <a:effectLst/>
                <a:latin typeface="+mn-lt"/>
                <a:ea typeface="+mn-ea"/>
                <a:cs typeface="+mn-cs"/>
              </a:rPr>
              <a:t>1. If possible, set aside some time for students to work on their homework or receive tutoring from volunteers or mentors. This can take place at the beginning or end of the Club meeting, and it can be part of Club time or known as an extra resource available to Club members - it is really up to the Club to make the decision.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For example: </a:t>
            </a:r>
            <a:r>
              <a:rPr lang="en-US" sz="1200" kern="1200" dirty="0" smtClean="0">
                <a:solidFill>
                  <a:schemeClr val="tx1"/>
                </a:solidFill>
                <a:effectLst/>
                <a:latin typeface="+mn-lt"/>
                <a:ea typeface="+mn-ea"/>
                <a:cs typeface="+mn-cs"/>
              </a:rPr>
              <a:t>Some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Clubs will meet right after school ends. Students will gather at the assigned location for Club, but will use the first 30 minutes to work on their homework.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Another example: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Clubs that are larger in size due to the number of families served are divided into two groups - group A and group B. Staff/Club leaders/volunteers provide tutoring and Club time each week. Group A and B rotate so that each month they attend two tutoring/homework sessions and two Club meetings. Staff who use this model also plan activities where the whole group can come together and be one big group from time to time. Keep in mind that youth all come together during Family Nights. This model has been used where Clubs exceed 30 youth or more, and where volunteers can support this model.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2. Allot a time to welcome new members and conduct Club business. The Club</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leader (or a 4-H volunteer or staff member) can model this process until Club officers are established.</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3. Educational time should include the 4-H curriculum or multi-week projects.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4. End or begin with recreational and/or social time, depending on when the Club chooses to have homework time.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Both of these agendas are examples of what has been successful for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4-H’ers. Club leaders, 4-H </a:t>
            </a:r>
            <a:r>
              <a:rPr lang="en-US" sz="1200" kern="1200" dirty="0" smtClean="0">
                <a:solidFill>
                  <a:schemeClr val="tx1"/>
                </a:solidFill>
                <a:effectLst/>
                <a:latin typeface="+mn-lt"/>
                <a:ea typeface="+mn-ea"/>
                <a:cs typeface="+mn-cs"/>
              </a:rPr>
              <a:t>Agents/educators, </a:t>
            </a:r>
            <a:r>
              <a:rPr lang="en-US" sz="1200" kern="1200" dirty="0" smtClean="0">
                <a:solidFill>
                  <a:schemeClr val="tx1"/>
                </a:solidFill>
                <a:effectLst/>
                <a:latin typeface="+mn-lt"/>
                <a:ea typeface="+mn-ea"/>
                <a:cs typeface="+mn-cs"/>
              </a:rPr>
              <a:t>and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staff (if available) are encouraged to use their own knowledge, creativity, and experience in youth development to make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Clubs a time for Latino youth and their families to be fully engaged in what 4-H and Extension has to offer.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40</a:t>
            </a:fld>
            <a:endParaRPr lang="en-US"/>
          </a:p>
        </p:txBody>
      </p:sp>
    </p:spTree>
    <p:extLst>
      <p:ext uri="{BB962C8B-B14F-4D97-AF65-F5344CB8AC3E}">
        <p14:creationId xmlns:p14="http://schemas.microsoft.com/office/powerpoint/2010/main" val="21098143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Why is homework time and/or tutoring important? </a:t>
            </a:r>
          </a:p>
          <a:p>
            <a:endParaRPr lang="en-US" b="1" dirty="0" smtClean="0">
              <a:effectLst/>
            </a:endParaRPr>
          </a:p>
          <a:p>
            <a:pPr marL="171450" lvl="0" indent="-171450">
              <a:buFont typeface="Arial" charset="0"/>
              <a:buChar char="•"/>
            </a:pPr>
            <a:r>
              <a:rPr lang="en-US" sz="1200" kern="1200" dirty="0" smtClean="0">
                <a:solidFill>
                  <a:schemeClr val="tx1"/>
                </a:solidFill>
                <a:effectLst/>
                <a:latin typeface="+mn-lt"/>
                <a:ea typeface="+mn-ea"/>
                <a:cs typeface="+mn-cs"/>
              </a:rPr>
              <a:t>Youth </a:t>
            </a:r>
            <a:r>
              <a:rPr lang="en-US" sz="1200" kern="1200" dirty="0" smtClean="0">
                <a:solidFill>
                  <a:schemeClr val="tx1"/>
                </a:solidFill>
                <a:effectLst/>
                <a:latin typeface="+mn-lt"/>
                <a:ea typeface="+mn-ea"/>
                <a:cs typeface="+mn-cs"/>
              </a:rPr>
              <a:t>surveys from North Carolina over the years continue to highlight youth’s request to include homework time and tutoring during Club </a:t>
            </a:r>
            <a:r>
              <a:rPr lang="en-US" sz="1200" kern="1200" dirty="0" smtClean="0">
                <a:solidFill>
                  <a:schemeClr val="tx1"/>
                </a:solidFill>
                <a:effectLst/>
                <a:latin typeface="+mn-lt"/>
                <a:ea typeface="+mn-ea"/>
                <a:cs typeface="+mn-cs"/>
              </a:rPr>
              <a:t>time.</a:t>
            </a:r>
          </a:p>
          <a:p>
            <a:pPr marL="171450" lvl="0" indent="-171450">
              <a:buFont typeface="Arial" charset="0"/>
              <a:buChar char="•"/>
            </a:pPr>
            <a:r>
              <a:rPr lang="en-US" sz="1200" kern="1200" dirty="0" smtClean="0">
                <a:solidFill>
                  <a:schemeClr val="tx1"/>
                </a:solidFill>
                <a:effectLst/>
                <a:latin typeface="+mn-lt"/>
                <a:ea typeface="+mn-ea"/>
                <a:cs typeface="+mn-cs"/>
              </a:rPr>
              <a:t>Many </a:t>
            </a:r>
            <a:r>
              <a:rPr lang="en-US" sz="1200" kern="1200" dirty="0" smtClean="0">
                <a:solidFill>
                  <a:schemeClr val="tx1"/>
                </a:solidFill>
                <a:effectLst/>
                <a:latin typeface="+mn-lt"/>
                <a:ea typeface="+mn-ea"/>
                <a:cs typeface="+mn-cs"/>
              </a:rPr>
              <a:t>Latino parents have noted that, due to their limited English </a:t>
            </a:r>
            <a:r>
              <a:rPr lang="en-US" sz="1200" kern="1200" dirty="0" smtClean="0">
                <a:solidFill>
                  <a:schemeClr val="tx1"/>
                </a:solidFill>
                <a:effectLst/>
                <a:latin typeface="+mn-lt"/>
                <a:ea typeface="+mn-ea"/>
                <a:cs typeface="+mn-cs"/>
              </a:rPr>
              <a:t>skills and time after work, </a:t>
            </a:r>
            <a:r>
              <a:rPr lang="en-US" sz="1200" kern="1200" dirty="0" smtClean="0">
                <a:solidFill>
                  <a:schemeClr val="tx1"/>
                </a:solidFill>
                <a:effectLst/>
                <a:latin typeface="+mn-lt"/>
                <a:ea typeface="+mn-ea"/>
                <a:cs typeface="+mn-cs"/>
              </a:rPr>
              <a:t>it is hard for them to help their youth with </a:t>
            </a:r>
            <a:r>
              <a:rPr lang="en-US" sz="1200" kern="1200" dirty="0" smtClean="0">
                <a:solidFill>
                  <a:schemeClr val="tx1"/>
                </a:solidFill>
                <a:effectLst/>
                <a:latin typeface="+mn-lt"/>
                <a:ea typeface="+mn-ea"/>
                <a:cs typeface="+mn-cs"/>
              </a:rPr>
              <a:t>homework.</a:t>
            </a:r>
          </a:p>
          <a:p>
            <a:pPr marL="171450" lvl="0" indent="-171450">
              <a:buFont typeface="Arial" charset="0"/>
              <a:buChar char="•"/>
            </a:pPr>
            <a:r>
              <a:rPr lang="en-US" sz="1200" kern="1200" dirty="0" smtClean="0">
                <a:solidFill>
                  <a:schemeClr val="tx1"/>
                </a:solidFill>
                <a:effectLst/>
                <a:latin typeface="+mn-lt"/>
                <a:ea typeface="+mn-ea"/>
                <a:cs typeface="+mn-cs"/>
              </a:rPr>
              <a:t>Through </a:t>
            </a:r>
            <a:r>
              <a:rPr lang="en-US" sz="1200" kern="1200" dirty="0" smtClean="0">
                <a:solidFill>
                  <a:schemeClr val="tx1"/>
                </a:solidFill>
                <a:effectLst/>
                <a:latin typeface="+mn-lt"/>
                <a:ea typeface="+mn-ea"/>
                <a:cs typeface="+mn-cs"/>
              </a:rPr>
              <a:t>4-H Clubs, youth start to establish positive academic skills and </a:t>
            </a:r>
            <a:r>
              <a:rPr lang="en-US" sz="1200" kern="1200" dirty="0" smtClean="0">
                <a:solidFill>
                  <a:schemeClr val="tx1"/>
                </a:solidFill>
                <a:effectLst/>
                <a:latin typeface="+mn-lt"/>
                <a:ea typeface="+mn-ea"/>
                <a:cs typeface="+mn-cs"/>
              </a:rPr>
              <a:t>habits.</a:t>
            </a:r>
          </a:p>
          <a:p>
            <a:pPr marL="171450" lvl="0" indent="-171450">
              <a:buFont typeface="Arial" charset="0"/>
              <a:buChar char="•"/>
            </a:pPr>
            <a:r>
              <a:rPr lang="en-US" sz="1200" kern="1200" dirty="0" smtClean="0">
                <a:solidFill>
                  <a:schemeClr val="tx1"/>
                </a:solidFill>
                <a:effectLst/>
                <a:latin typeface="+mn-lt"/>
                <a:ea typeface="+mn-ea"/>
                <a:cs typeface="+mn-cs"/>
              </a:rPr>
              <a:t>It </a:t>
            </a:r>
            <a:r>
              <a:rPr lang="en-US" sz="1200" kern="1200" dirty="0" smtClean="0">
                <a:solidFill>
                  <a:schemeClr val="tx1"/>
                </a:solidFill>
                <a:effectLst/>
                <a:latin typeface="+mn-lt"/>
                <a:ea typeface="+mn-ea"/>
                <a:cs typeface="+mn-cs"/>
              </a:rPr>
              <a:t>provides another opportunity to partner with the </a:t>
            </a:r>
            <a:r>
              <a:rPr lang="en-US" sz="1200" kern="1200" dirty="0" smtClean="0">
                <a:solidFill>
                  <a:schemeClr val="tx1"/>
                </a:solidFill>
                <a:effectLst/>
                <a:latin typeface="+mn-lt"/>
                <a:ea typeface="+mn-ea"/>
                <a:cs typeface="+mn-cs"/>
              </a:rPr>
              <a:t>school.</a:t>
            </a:r>
            <a:r>
              <a:rPr lang="en-US" sz="1200" kern="1200" baseline="0" dirty="0" smtClean="0">
                <a:solidFill>
                  <a:schemeClr val="tx1"/>
                </a:solidFill>
                <a:effectLst/>
                <a:latin typeface="+mn-lt"/>
                <a:ea typeface="+mn-ea"/>
                <a:cs typeface="+mn-cs"/>
              </a:rPr>
              <a:t> Some schools</a:t>
            </a:r>
            <a:r>
              <a:rPr lang="en-US" sz="1200" kern="1200" dirty="0" smtClean="0">
                <a:solidFill>
                  <a:schemeClr val="tx1"/>
                </a:solidFill>
                <a:effectLst/>
                <a:latin typeface="+mn-lt"/>
                <a:ea typeface="+mn-ea"/>
                <a:cs typeface="+mn-cs"/>
              </a:rPr>
              <a:t> may </a:t>
            </a:r>
            <a:r>
              <a:rPr lang="en-US" sz="1200" kern="1200" dirty="0" smtClean="0">
                <a:solidFill>
                  <a:schemeClr val="tx1"/>
                </a:solidFill>
                <a:effectLst/>
                <a:latin typeface="+mn-lt"/>
                <a:ea typeface="+mn-ea"/>
                <a:cs typeface="+mn-cs"/>
              </a:rPr>
              <a:t>be able to provide tutors or </a:t>
            </a:r>
            <a:r>
              <a:rPr lang="en-US" sz="1200" kern="1200" dirty="0" smtClean="0">
                <a:solidFill>
                  <a:schemeClr val="tx1"/>
                </a:solidFill>
                <a:effectLst/>
                <a:latin typeface="+mn-lt"/>
                <a:ea typeface="+mn-ea"/>
                <a:cs typeface="+mn-cs"/>
              </a:rPr>
              <a:t>together with the 4-H Agent/educator be able to recruit </a:t>
            </a:r>
            <a:r>
              <a:rPr lang="en-US" sz="1200" kern="1200" dirty="0" smtClean="0">
                <a:solidFill>
                  <a:schemeClr val="tx1"/>
                </a:solidFill>
                <a:effectLst/>
                <a:latin typeface="+mn-lt"/>
                <a:ea typeface="+mn-ea"/>
                <a:cs typeface="+mn-cs"/>
              </a:rPr>
              <a:t>community volunteers or mentors to work with the youth.</a:t>
            </a:r>
            <a:endParaRPr lang="en-US" dirty="0" smtClean="0">
              <a:effectLst/>
            </a:endParaRP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Homework time can be an addition to Club that can be established over time, when resources and youth commitment strengthens. It is not a requirement to having a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Club. </a:t>
            </a:r>
            <a:endParaRPr lang="en-US" dirty="0" smtClean="0">
              <a:effectLst/>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41</a:t>
            </a:fld>
            <a:endParaRPr lang="en-US"/>
          </a:p>
        </p:txBody>
      </p:sp>
    </p:spTree>
    <p:extLst>
      <p:ext uri="{BB962C8B-B14F-4D97-AF65-F5344CB8AC3E}">
        <p14:creationId xmlns:p14="http://schemas.microsoft.com/office/powerpoint/2010/main" val="11554709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Now that implementation has been covered, let’s talk about retention. </a:t>
            </a:r>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42</a:t>
            </a:fld>
            <a:endParaRPr lang="en-US"/>
          </a:p>
        </p:txBody>
      </p:sp>
    </p:spTree>
    <p:extLst>
      <p:ext uri="{BB962C8B-B14F-4D97-AF65-F5344CB8AC3E}">
        <p14:creationId xmlns:p14="http://schemas.microsoft.com/office/powerpoint/2010/main" val="12671174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WHAT TO SAY: </a:t>
            </a:r>
            <a:r>
              <a:rPr lang="en-US" sz="2400" kern="1200" dirty="0" smtClean="0">
                <a:solidFill>
                  <a:schemeClr val="tx1"/>
                </a:solidFill>
                <a:effectLst/>
                <a:latin typeface="+mn-lt"/>
                <a:ea typeface="+mn-ea"/>
                <a:cs typeface="+mn-cs"/>
              </a:rPr>
              <a:t>The top three factors that keep </a:t>
            </a:r>
            <a:r>
              <a:rPr lang="en-US" sz="2400" kern="1200" dirty="0" err="1" smtClean="0">
                <a:solidFill>
                  <a:schemeClr val="tx1"/>
                </a:solidFill>
                <a:effectLst/>
                <a:latin typeface="+mn-lt"/>
                <a:ea typeface="+mn-ea"/>
                <a:cs typeface="+mn-cs"/>
              </a:rPr>
              <a:t>Juntos</a:t>
            </a:r>
            <a:r>
              <a:rPr lang="en-US" sz="2400" kern="1200" dirty="0" smtClean="0">
                <a:solidFill>
                  <a:schemeClr val="tx1"/>
                </a:solidFill>
                <a:effectLst/>
                <a:latin typeface="+mn-lt"/>
                <a:ea typeface="+mn-ea"/>
                <a:cs typeface="+mn-cs"/>
              </a:rPr>
              <a:t> 4-H youth engaged are:</a:t>
            </a:r>
            <a:endParaRPr lang="en-US" sz="2400" dirty="0" smtClean="0">
              <a:effectLst/>
            </a:endParaRPr>
          </a:p>
          <a:p>
            <a:r>
              <a:rPr lang="en-US" sz="2400" kern="1200" dirty="0" smtClean="0">
                <a:solidFill>
                  <a:schemeClr val="tx1"/>
                </a:solidFill>
                <a:effectLst/>
                <a:latin typeface="+mn-lt"/>
                <a:ea typeface="+mn-ea"/>
                <a:cs typeface="+mn-cs"/>
              </a:rPr>
              <a:t> </a:t>
            </a:r>
            <a:endParaRPr lang="en-US" sz="2400" dirty="0" smtClean="0">
              <a:effectLst/>
            </a:endParaRPr>
          </a:p>
          <a:p>
            <a:pPr lvl="0"/>
            <a:r>
              <a:rPr lang="en-US" sz="2400" kern="1200" dirty="0" smtClean="0">
                <a:solidFill>
                  <a:schemeClr val="tx1"/>
                </a:solidFill>
                <a:effectLst/>
                <a:latin typeface="+mn-lt"/>
                <a:ea typeface="+mn-ea"/>
                <a:cs typeface="+mn-cs"/>
              </a:rPr>
              <a:t>1. Putting into practice what 4-H has been providing youth for years: long-term involvement in a stable setting, caring adults, educational experiences, life-long friends, development and practice of leadership skills, space to gain self-confidence, and the concept of “learning by doing.” </a:t>
            </a:r>
            <a:r>
              <a:rPr lang="en-US" sz="2400" kern="1200" dirty="0" smtClean="0">
                <a:solidFill>
                  <a:schemeClr val="tx1"/>
                </a:solidFill>
                <a:effectLst/>
                <a:latin typeface="+mn-lt"/>
                <a:ea typeface="+mn-ea"/>
                <a:cs typeface="+mn-cs"/>
              </a:rPr>
              <a:t>Each 4-H community implementing</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Juntos</a:t>
            </a:r>
            <a:r>
              <a:rPr lang="en-US" sz="2400" kern="1200" baseline="0" dirty="0" smtClean="0">
                <a:solidFill>
                  <a:schemeClr val="tx1"/>
                </a:solidFill>
                <a:effectLst/>
                <a:latin typeface="+mn-lt"/>
                <a:ea typeface="+mn-ea"/>
                <a:cs typeface="+mn-cs"/>
              </a:rPr>
              <a:t> 4-H has to have a long term vision for </a:t>
            </a:r>
            <a:r>
              <a:rPr lang="en-US" sz="2400" kern="1200" baseline="0" dirty="0" err="1" smtClean="0">
                <a:solidFill>
                  <a:schemeClr val="tx1"/>
                </a:solidFill>
                <a:effectLst/>
                <a:latin typeface="+mn-lt"/>
                <a:ea typeface="+mn-ea"/>
                <a:cs typeface="+mn-cs"/>
              </a:rPr>
              <a:t>Juntos</a:t>
            </a:r>
            <a:r>
              <a:rPr lang="en-US" sz="2400" kern="1200" baseline="0" dirty="0" smtClean="0">
                <a:solidFill>
                  <a:schemeClr val="tx1"/>
                </a:solidFill>
                <a:effectLst/>
                <a:latin typeface="+mn-lt"/>
                <a:ea typeface="+mn-ea"/>
                <a:cs typeface="+mn-cs"/>
              </a:rPr>
              <a:t> 4-H Clubs. This includes having a sustainability plan for how clubs will continue year after year. The goal of </a:t>
            </a:r>
            <a:r>
              <a:rPr lang="en-US" sz="2400" kern="1200" baseline="0" dirty="0" err="1" smtClean="0">
                <a:solidFill>
                  <a:schemeClr val="tx1"/>
                </a:solidFill>
                <a:effectLst/>
                <a:latin typeface="+mn-lt"/>
                <a:ea typeface="+mn-ea"/>
                <a:cs typeface="+mn-cs"/>
              </a:rPr>
              <a:t>Juntos</a:t>
            </a:r>
            <a:r>
              <a:rPr lang="en-US" sz="2400" kern="1200" baseline="0" dirty="0" smtClean="0">
                <a:solidFill>
                  <a:schemeClr val="tx1"/>
                </a:solidFill>
                <a:effectLst/>
                <a:latin typeface="+mn-lt"/>
                <a:ea typeface="+mn-ea"/>
                <a:cs typeface="+mn-cs"/>
              </a:rPr>
              <a:t> 4-H is to continue serving youth through their high school graduations. In North Carolina there have been examples of </a:t>
            </a:r>
            <a:r>
              <a:rPr lang="en-US" sz="2400" kern="1200" baseline="0" dirty="0" err="1" smtClean="0">
                <a:solidFill>
                  <a:schemeClr val="tx1"/>
                </a:solidFill>
                <a:effectLst/>
                <a:latin typeface="+mn-lt"/>
                <a:ea typeface="+mn-ea"/>
                <a:cs typeface="+mn-cs"/>
              </a:rPr>
              <a:t>Juntos</a:t>
            </a:r>
            <a:r>
              <a:rPr lang="en-US" sz="2400" kern="1200" baseline="0" dirty="0" smtClean="0">
                <a:solidFill>
                  <a:schemeClr val="tx1"/>
                </a:solidFill>
                <a:effectLst/>
                <a:latin typeface="+mn-lt"/>
                <a:ea typeface="+mn-ea"/>
                <a:cs typeface="+mn-cs"/>
              </a:rPr>
              <a:t> 4-her who continue to serve their local </a:t>
            </a:r>
            <a:r>
              <a:rPr lang="en-US" sz="2400" kern="1200" baseline="0" dirty="0" err="1" smtClean="0">
                <a:solidFill>
                  <a:schemeClr val="tx1"/>
                </a:solidFill>
                <a:effectLst/>
                <a:latin typeface="+mn-lt"/>
                <a:ea typeface="+mn-ea"/>
                <a:cs typeface="+mn-cs"/>
              </a:rPr>
              <a:t>Juntos</a:t>
            </a:r>
            <a:r>
              <a:rPr lang="en-US" sz="2400" kern="1200" baseline="0" dirty="0" smtClean="0">
                <a:solidFill>
                  <a:schemeClr val="tx1"/>
                </a:solidFill>
                <a:effectLst/>
                <a:latin typeface="+mn-lt"/>
                <a:ea typeface="+mn-ea"/>
                <a:cs typeface="+mn-cs"/>
              </a:rPr>
              <a:t> 4-H clubs as mentors even after they graduate HS and start their higher education journey. </a:t>
            </a:r>
            <a:endParaRPr lang="en-US" sz="2400" kern="1200" dirty="0" smtClean="0">
              <a:solidFill>
                <a:schemeClr val="tx1"/>
              </a:solidFill>
              <a:effectLst/>
              <a:latin typeface="+mn-lt"/>
              <a:ea typeface="+mn-ea"/>
              <a:cs typeface="+mn-cs"/>
            </a:endParaRPr>
          </a:p>
          <a:p>
            <a:pPr lvl="0"/>
            <a:endParaRPr lang="en-US" sz="2400" kern="1200" dirty="0" smtClean="0">
              <a:solidFill>
                <a:schemeClr val="tx1"/>
              </a:solidFill>
              <a:effectLst/>
              <a:latin typeface="+mn-lt"/>
              <a:ea typeface="+mn-ea"/>
              <a:cs typeface="+mn-cs"/>
            </a:endParaRPr>
          </a:p>
          <a:p>
            <a:pPr lvl="0"/>
            <a:r>
              <a:rPr lang="en-US" sz="2400" kern="1200" dirty="0" smtClean="0">
                <a:solidFill>
                  <a:schemeClr val="tx1"/>
                </a:solidFill>
                <a:effectLst/>
                <a:latin typeface="+mn-lt"/>
                <a:ea typeface="+mn-ea"/>
                <a:cs typeface="+mn-cs"/>
              </a:rPr>
              <a:t>2. Genuine respect for youth’s background, culture, and family; acknowledgment of their bi-cultural experience, their families, and their abilities to achieve academic success in high school and beyond; and empowering them with the knowledge, skills, and tools that challenge them to become their own advocates.</a:t>
            </a:r>
          </a:p>
          <a:p>
            <a:pPr lvl="0"/>
            <a:endParaRPr lang="en-US" sz="2400" kern="1200" dirty="0" smtClean="0">
              <a:solidFill>
                <a:schemeClr val="tx1"/>
              </a:solidFill>
              <a:effectLst/>
              <a:latin typeface="+mn-lt"/>
              <a:ea typeface="+mn-ea"/>
              <a:cs typeface="+mn-cs"/>
            </a:endParaRPr>
          </a:p>
          <a:p>
            <a:pPr lvl="0"/>
            <a:r>
              <a:rPr lang="en-US" sz="2400" kern="1200" dirty="0" smtClean="0">
                <a:solidFill>
                  <a:schemeClr val="tx1"/>
                </a:solidFill>
                <a:effectLst/>
                <a:latin typeface="+mn-lt"/>
                <a:ea typeface="+mn-ea"/>
                <a:cs typeface="+mn-cs"/>
              </a:rPr>
              <a:t>3. A robust combination of fun and work to create the feeling of family among the Club members. For many of these youth, their Clubs become an extended family upon whom they can rely. </a:t>
            </a:r>
          </a:p>
          <a:p>
            <a:endParaRPr lang="en-US" sz="2400" dirty="0" smtClean="0">
              <a:effectLst/>
            </a:endParaRPr>
          </a:p>
          <a:p>
            <a:r>
              <a:rPr lang="en-US" sz="2400" kern="1200" dirty="0" smtClean="0">
                <a:solidFill>
                  <a:schemeClr val="tx1"/>
                </a:solidFill>
                <a:effectLst/>
                <a:latin typeface="+mn-lt"/>
                <a:ea typeface="+mn-ea"/>
                <a:cs typeface="+mn-cs"/>
              </a:rPr>
              <a:t>We have now come to the end of Module 3.  </a:t>
            </a:r>
            <a:endParaRPr lang="en-US" sz="2400" dirty="0" smtClean="0">
              <a:effectLst/>
            </a:endParaRP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43</a:t>
            </a:fld>
            <a:endParaRPr lang="en-US"/>
          </a:p>
        </p:txBody>
      </p:sp>
    </p:spTree>
    <p:extLst>
      <p:ext uri="{BB962C8B-B14F-4D97-AF65-F5344CB8AC3E}">
        <p14:creationId xmlns:p14="http://schemas.microsoft.com/office/powerpoint/2010/main" val="19242887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The developers of the program would like to give a special thank you to: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lvl="0"/>
            <a:r>
              <a:rPr lang="en-US" sz="1200" kern="1200" dirty="0" smtClean="0">
                <a:solidFill>
                  <a:schemeClr val="tx1"/>
                </a:solidFill>
                <a:effectLst/>
                <a:latin typeface="+mn-lt"/>
                <a:ea typeface="+mn-ea"/>
                <a:cs typeface="+mn-cs"/>
              </a:rPr>
              <a:t>- National 4-H Council for leading the way in believing in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supporting our work, and engaging with partners to ensure more states benefit from the program.</a:t>
            </a:r>
            <a:endParaRPr lang="en-US" dirty="0" smtClean="0">
              <a:effectLst/>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The New York Life Foundation for their commitment to youth and Latino families.</a:t>
            </a:r>
            <a:endParaRPr lang="en-US" dirty="0" smtClean="0">
              <a:effectLst/>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North Carolina State 4-H for their support in creating this module.</a:t>
            </a:r>
            <a:endParaRPr lang="en-US" dirty="0" smtClean="0">
              <a:effectLst/>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The families and youth that make up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a:t>
            </a:r>
            <a:endParaRPr lang="en-US" dirty="0" smtClean="0">
              <a:effectLst/>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44</a:t>
            </a:fld>
            <a:endParaRPr lang="en-US"/>
          </a:p>
        </p:txBody>
      </p:sp>
    </p:spTree>
    <p:extLst>
      <p:ext uri="{BB962C8B-B14F-4D97-AF65-F5344CB8AC3E}">
        <p14:creationId xmlns:p14="http://schemas.microsoft.com/office/powerpoint/2010/main" val="1898336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Thank you for taking the time to participate in Module 3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Clubs!  Module 4 follows this module and covers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Success Coaching/Mentoring. </a:t>
            </a:r>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45</a:t>
            </a:fld>
            <a:endParaRPr lang="en-US"/>
          </a:p>
        </p:txBody>
      </p:sp>
    </p:spTree>
    <p:extLst>
      <p:ext uri="{BB962C8B-B14F-4D97-AF65-F5344CB8AC3E}">
        <p14:creationId xmlns:p14="http://schemas.microsoft.com/office/powerpoint/2010/main" val="38438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Who can start us out with the 4-H pledge in English?</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I pledge:</a:t>
            </a:r>
            <a:endParaRPr lang="en-US" dirty="0" smtClean="0">
              <a:effectLst/>
            </a:endParaRPr>
          </a:p>
          <a:p>
            <a:r>
              <a:rPr lang="en-US" sz="1200" kern="1200" dirty="0" smtClean="0">
                <a:solidFill>
                  <a:schemeClr val="tx1"/>
                </a:solidFill>
                <a:effectLst/>
                <a:latin typeface="+mn-lt"/>
                <a:ea typeface="+mn-ea"/>
                <a:cs typeface="+mn-cs"/>
              </a:rPr>
              <a:t>my head to clearer thinking,</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my heart to greater loyalty,</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my hands to larger service,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and my health to better living,</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for my club, my community, my country, and my world.</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Note to trainer: </a:t>
            </a:r>
            <a:r>
              <a:rPr lang="en-US" sz="1200" kern="1200" dirty="0" smtClean="0">
                <a:solidFill>
                  <a:schemeClr val="tx1"/>
                </a:solidFill>
                <a:effectLst/>
                <a:latin typeface="+mn-lt"/>
                <a:ea typeface="+mn-ea"/>
                <a:cs typeface="+mn-cs"/>
              </a:rPr>
              <a:t>Encourage a participant who knows the pledge well to lead. If your group does not have a member who is familiar with the pledge, have someone read it while you perform the motions that follow each line. </a:t>
            </a:r>
            <a:endParaRPr lang="en-US" dirty="0" smtClean="0">
              <a:effectLst/>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5</a:t>
            </a:fld>
            <a:endParaRPr lang="en-US"/>
          </a:p>
        </p:txBody>
      </p:sp>
    </p:spTree>
    <p:extLst>
      <p:ext uri="{BB962C8B-B14F-4D97-AF65-F5344CB8AC3E}">
        <p14:creationId xmlns:p14="http://schemas.microsoft.com/office/powerpoint/2010/main" val="2104858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TO SAY: Who would like to say the pledge in Spanish?</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s-ES" sz="1200" b="1" kern="1200" dirty="0" smtClean="0">
                <a:solidFill>
                  <a:schemeClr val="tx1"/>
                </a:solidFill>
                <a:effectLst/>
                <a:latin typeface="+mn-lt"/>
                <a:ea typeface="+mn-ea"/>
                <a:cs typeface="+mn-cs"/>
              </a:rPr>
              <a:t>Promesa 4-H</a:t>
            </a:r>
            <a:endParaRPr lang="en-US" dirty="0" smtClean="0">
              <a:effectLst/>
            </a:endParaRPr>
          </a:p>
          <a:p>
            <a:r>
              <a:rPr lang="es-ES" sz="1200" kern="1200" dirty="0" smtClean="0">
                <a:solidFill>
                  <a:schemeClr val="tx1"/>
                </a:solidFill>
                <a:effectLst/>
                <a:latin typeface="+mn-lt"/>
                <a:ea typeface="+mn-ea"/>
                <a:cs typeface="+mn-cs"/>
              </a:rPr>
              <a:t>Prometo usar:</a:t>
            </a:r>
            <a:endParaRPr lang="en-US" dirty="0" smtClean="0">
              <a:effectLst/>
            </a:endParaRPr>
          </a:p>
          <a:p>
            <a:r>
              <a:rPr lang="es-ES" sz="1200" kern="1200" dirty="0" smtClean="0">
                <a:solidFill>
                  <a:schemeClr val="tx1"/>
                </a:solidFill>
                <a:effectLst/>
                <a:latin typeface="+mn-lt"/>
                <a:ea typeface="+mn-ea"/>
                <a:cs typeface="+mn-cs"/>
              </a:rPr>
              <a:t>mi mente para pensar con más claridad,</a:t>
            </a:r>
            <a:endParaRPr lang="en-US" dirty="0" smtClean="0">
              <a:effectLst/>
            </a:endParaRPr>
          </a:p>
          <a:p>
            <a:r>
              <a:rPr lang="es-ES" sz="1200" kern="1200" dirty="0" smtClean="0">
                <a:solidFill>
                  <a:schemeClr val="tx1"/>
                </a:solidFill>
                <a:effectLst/>
                <a:latin typeface="+mn-lt"/>
                <a:ea typeface="+mn-ea"/>
                <a:cs typeface="+mn-cs"/>
              </a:rPr>
              <a:t>mi corazón para ser más leal,</a:t>
            </a:r>
            <a:endParaRPr lang="en-US" dirty="0" smtClean="0">
              <a:effectLst/>
            </a:endParaRPr>
          </a:p>
          <a:p>
            <a:r>
              <a:rPr lang="es-ES" sz="1200" kern="1200" dirty="0" smtClean="0">
                <a:solidFill>
                  <a:schemeClr val="tx1"/>
                </a:solidFill>
                <a:effectLst/>
                <a:latin typeface="+mn-lt"/>
                <a:ea typeface="+mn-ea"/>
                <a:cs typeface="+mn-cs"/>
              </a:rPr>
              <a:t>mis manos para ser más servicial,</a:t>
            </a:r>
            <a:endParaRPr lang="en-US" dirty="0" smtClean="0">
              <a:effectLst/>
            </a:endParaRPr>
          </a:p>
          <a:p>
            <a:r>
              <a:rPr lang="es-ES" sz="1200" kern="1200" dirty="0" smtClean="0">
                <a:solidFill>
                  <a:schemeClr val="tx1"/>
                </a:solidFill>
                <a:effectLst/>
                <a:latin typeface="+mn-lt"/>
                <a:ea typeface="+mn-ea"/>
                <a:cs typeface="+mn-cs"/>
              </a:rPr>
              <a:t>mi salud para cuidarme más,</a:t>
            </a:r>
            <a:endParaRPr lang="en-US" dirty="0" smtClean="0">
              <a:effectLst/>
            </a:endParaRPr>
          </a:p>
          <a:p>
            <a:r>
              <a:rPr lang="es-ES" sz="1200" kern="1200" dirty="0" smtClean="0">
                <a:solidFill>
                  <a:schemeClr val="tx1"/>
                </a:solidFill>
                <a:effectLst/>
                <a:latin typeface="+mn-lt"/>
                <a:ea typeface="+mn-ea"/>
                <a:cs typeface="+mn-cs"/>
              </a:rPr>
              <a:t>por mi club, mi comunidad, mi país y mi mundo.</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Note to Trainer:</a:t>
            </a:r>
            <a:r>
              <a:rPr lang="en-US" sz="1200" kern="1200" dirty="0" smtClean="0">
                <a:solidFill>
                  <a:schemeClr val="tx1"/>
                </a:solidFill>
                <a:effectLst/>
                <a:latin typeface="+mn-lt"/>
                <a:ea typeface="+mn-ea"/>
                <a:cs typeface="+mn-cs"/>
              </a:rPr>
              <a:t> If no one in the group volunteers to read the pledge aloud, you can practice it and recite to the group. You can also be creative and record a native speaker saying the pledge or play a video/audio clip. If you have a large group of learners who are not familiar with the meaning of the pledge, take time to show the link provided below:</a:t>
            </a:r>
            <a:endParaRPr lang="en-US" dirty="0" smtClean="0">
              <a:effectLst/>
            </a:endParaRPr>
          </a:p>
          <a:p>
            <a:r>
              <a:rPr lang="en-US" sz="1200" kern="1200" dirty="0" smtClean="0">
                <a:solidFill>
                  <a:schemeClr val="tx1"/>
                </a:solidFill>
                <a:effectLst>
                  <a:outerShdw blurRad="50800" dist="38100" dir="2700000" algn="tl">
                    <a:srgbClr val="000000">
                      <a:alpha val="40000"/>
                    </a:srgbClr>
                  </a:outerShdw>
                </a:effectLst>
                <a:latin typeface="+mn-lt"/>
                <a:ea typeface="+mn-ea"/>
                <a:cs typeface="+mn-cs"/>
              </a:rPr>
              <a:t>https://</a:t>
            </a:r>
            <a:r>
              <a:rPr lang="en-US" sz="1200" kern="1200" dirty="0" err="1" smtClean="0">
                <a:solidFill>
                  <a:schemeClr val="tx1"/>
                </a:solidFill>
                <a:effectLst>
                  <a:outerShdw blurRad="50800" dist="38100" dir="2700000" algn="tl">
                    <a:srgbClr val="000000">
                      <a:alpha val="40000"/>
                    </a:srgbClr>
                  </a:outerShdw>
                </a:effectLst>
                <a:latin typeface="+mn-lt"/>
                <a:ea typeface="+mn-ea"/>
                <a:cs typeface="+mn-cs"/>
              </a:rPr>
              <a:t>youtu.be</a:t>
            </a:r>
            <a:r>
              <a:rPr lang="en-US" sz="1200" kern="1200" dirty="0" smtClean="0">
                <a:solidFill>
                  <a:schemeClr val="tx1"/>
                </a:solidFill>
                <a:effectLst>
                  <a:outerShdw blurRad="50800" dist="38100" dir="2700000" algn="tl">
                    <a:srgbClr val="000000">
                      <a:alpha val="40000"/>
                    </a:srgbClr>
                  </a:outerShdw>
                </a:effectLst>
                <a:latin typeface="+mn-lt"/>
                <a:ea typeface="+mn-ea"/>
                <a:cs typeface="+mn-cs"/>
              </a:rPr>
              <a:t>/</a:t>
            </a:r>
            <a:r>
              <a:rPr lang="en-US" sz="1200" kern="1200" dirty="0" err="1" smtClean="0">
                <a:solidFill>
                  <a:schemeClr val="tx1"/>
                </a:solidFill>
                <a:effectLst>
                  <a:outerShdw blurRad="50800" dist="38100" dir="2700000" algn="tl">
                    <a:srgbClr val="000000">
                      <a:alpha val="40000"/>
                    </a:srgbClr>
                  </a:outerShdw>
                </a:effectLst>
                <a:latin typeface="+mn-lt"/>
                <a:ea typeface="+mn-ea"/>
                <a:cs typeface="+mn-cs"/>
              </a:rPr>
              <a:t>HEhisaDNtOw</a:t>
            </a:r>
            <a:endParaRPr lang="en-US" sz="1200" kern="1200" dirty="0" smtClean="0">
              <a:solidFill>
                <a:schemeClr val="tx1"/>
              </a:solidFill>
              <a:effectLst>
                <a:outerShdw blurRad="50800" dist="38100" dir="2700000" algn="tl">
                  <a:srgbClr val="000000">
                    <a:alpha val="40000"/>
                  </a:srgbClr>
                </a:outerShdw>
              </a:effectLst>
              <a:latin typeface="+mn-lt"/>
              <a:ea typeface="+mn-ea"/>
              <a:cs typeface="+mn-cs"/>
            </a:endParaRPr>
          </a:p>
          <a:p>
            <a:endParaRPr lang="en-US" sz="1200" kern="1200" dirty="0" smtClean="0">
              <a:solidFill>
                <a:schemeClr val="tx1"/>
              </a:solidFill>
              <a:effectLst>
                <a:outerShdw blurRad="50800" dist="38100" dir="2700000" algn="tl">
                  <a:srgbClr val="000000">
                    <a:alpha val="40000"/>
                  </a:srgbClr>
                </a:outerShdw>
              </a:effectLst>
              <a:latin typeface="+mn-lt"/>
              <a:ea typeface="+mn-ea"/>
              <a:cs typeface="+mn-cs"/>
            </a:endParaRPr>
          </a:p>
          <a:p>
            <a:r>
              <a:rPr lang="en-US" sz="1200" b="1" kern="1200" dirty="0" smtClean="0">
                <a:solidFill>
                  <a:schemeClr val="tx1"/>
                </a:solidFill>
                <a:effectLst/>
                <a:latin typeface="+mn-lt"/>
                <a:ea typeface="+mn-ea"/>
                <a:cs typeface="+mn-cs"/>
              </a:rPr>
              <a:t>End by saying: </a:t>
            </a:r>
            <a:r>
              <a:rPr lang="en-US" sz="1200" kern="1200" dirty="0" smtClean="0">
                <a:solidFill>
                  <a:schemeClr val="tx1"/>
                </a:solidFill>
                <a:effectLst/>
                <a:latin typeface="+mn-lt"/>
                <a:ea typeface="+mn-ea"/>
                <a:cs typeface="+mn-cs"/>
              </a:rPr>
              <a:t>In this module, we will discuss ways to help Latino families learn to trust the 4-H program. Once families have a better understanding of 4-H, including the meaning of the pledge and the history and culture of 4-H, it’s important to get in the habit of saying the pledge in both languages. We encourage you to recite the pledge at the beginning of all Club meetings, as well as during each Family Night following the Family Workshop series.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Be creative and have fun in how you share the meaning of the pledge with the youth and families, for example:</a:t>
            </a:r>
            <a:endParaRPr lang="en-US" dirty="0" smtClean="0">
              <a:effectLst/>
            </a:endParaRPr>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6</a:t>
            </a:fld>
            <a:endParaRPr lang="en-US"/>
          </a:p>
        </p:txBody>
      </p:sp>
    </p:spTree>
    <p:extLst>
      <p:ext uri="{BB962C8B-B14F-4D97-AF65-F5344CB8AC3E}">
        <p14:creationId xmlns:p14="http://schemas.microsoft.com/office/powerpoint/2010/main" val="1405481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Let’s participate in an activity you can do with the youth and parents to discuss the meaning of the 4-H pledge.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SAY: The 4-H pledge tells us the meaning of 4-H and the goal to develop the youth in four areas: Head, Heart, Hands, and Health.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Let's break up into four groups and create a poster where we can visualize the meaning of the pledge.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Ask</a:t>
            </a:r>
            <a:r>
              <a:rPr lang="en-US" sz="1200" kern="1200" dirty="0" smtClean="0">
                <a:solidFill>
                  <a:schemeClr val="tx1"/>
                </a:solidFill>
                <a:effectLst/>
                <a:latin typeface="+mn-lt"/>
                <a:ea typeface="+mn-ea"/>
                <a:cs typeface="+mn-cs"/>
              </a:rPr>
              <a:t> the participants to count off to four and remember their number. Designate a space for each group to work on their poster.</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Tell </a:t>
            </a:r>
            <a:r>
              <a:rPr lang="en-US" sz="1200" kern="1200" dirty="0" smtClean="0">
                <a:solidFill>
                  <a:schemeClr val="tx1"/>
                </a:solidFill>
                <a:effectLst/>
                <a:latin typeface="+mn-lt"/>
                <a:ea typeface="+mn-ea"/>
                <a:cs typeface="+mn-cs"/>
              </a:rPr>
              <a:t>participants to use their poster or flip chart sheet to draw an image or images symbolizing what their assigned part of the pledge means to them. Groups have six minutes to complete their task - two minutes to discuss and agree on what their assigned part means to them, and four minutes to draw their picture.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Rules: </a:t>
            </a:r>
            <a:r>
              <a:rPr lang="en-US" sz="1200" kern="1200" dirty="0" smtClean="0">
                <a:solidFill>
                  <a:schemeClr val="tx1"/>
                </a:solidFill>
                <a:effectLst/>
                <a:latin typeface="+mn-lt"/>
                <a:ea typeface="+mn-ea"/>
                <a:cs typeface="+mn-cs"/>
              </a:rPr>
              <a:t>Everyone in the group must participate in the drawing. Each group will select the person who will present their drawing to the whole group.</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End </a:t>
            </a:r>
            <a:r>
              <a:rPr lang="en-US" sz="1200" kern="1200" dirty="0" smtClean="0">
                <a:solidFill>
                  <a:schemeClr val="tx1"/>
                </a:solidFill>
                <a:effectLst/>
                <a:latin typeface="+mn-lt"/>
                <a:ea typeface="+mn-ea"/>
                <a:cs typeface="+mn-cs"/>
              </a:rPr>
              <a:t>the activity by allowing each group to share their image’s meaning.</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Close </a:t>
            </a:r>
            <a:r>
              <a:rPr lang="en-US" sz="1200" kern="1200" dirty="0" smtClean="0">
                <a:solidFill>
                  <a:schemeClr val="tx1"/>
                </a:solidFill>
                <a:effectLst/>
                <a:latin typeface="+mn-lt"/>
                <a:ea typeface="+mn-ea"/>
                <a:cs typeface="+mn-cs"/>
              </a:rPr>
              <a:t>by saying that this activity is a great way for families to work together to identify what the 4-H pledge means to them. It allows families to take ownership of the pledge as they are able to incorporate their values and personal meanings around the key words within the pledge, such as: clearer thinking, greater loyalty, larger service, and better living.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 to Trainer:</a:t>
            </a:r>
            <a:r>
              <a:rPr lang="en-US" sz="1200" kern="1200" dirty="0" smtClean="0">
                <a:solidFill>
                  <a:schemeClr val="tx1"/>
                </a:solidFill>
                <a:effectLst/>
                <a:latin typeface="+mn-lt"/>
                <a:ea typeface="+mn-ea"/>
                <a:cs typeface="+mn-cs"/>
              </a:rPr>
              <a:t> To make the activity go faster, have the posters/flip chart sheets ready with each part of the pledge written on top. For example: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Group 1 - My Head to clearer thinking.</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Group 2 - My Heart to greater loyalty. </a:t>
            </a:r>
          </a:p>
          <a:p>
            <a:r>
              <a:rPr lang="en-US" sz="1200" kern="1200" dirty="0" smtClean="0">
                <a:solidFill>
                  <a:schemeClr val="tx1"/>
                </a:solidFill>
                <a:effectLst/>
                <a:latin typeface="+mn-lt"/>
                <a:ea typeface="+mn-ea"/>
                <a:cs typeface="+mn-cs"/>
              </a:rPr>
              <a:t>Group 3 - My Hand to larger service. </a:t>
            </a:r>
          </a:p>
          <a:p>
            <a:r>
              <a:rPr lang="en-US" sz="1200" kern="1200" dirty="0" smtClean="0">
                <a:solidFill>
                  <a:schemeClr val="tx1"/>
                </a:solidFill>
                <a:effectLst/>
                <a:latin typeface="+mn-lt"/>
                <a:ea typeface="+mn-ea"/>
                <a:cs typeface="+mn-cs"/>
              </a:rPr>
              <a:t>Group 4 - My Health to better living.</a:t>
            </a: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7</a:t>
            </a:fld>
            <a:endParaRPr lang="en-US"/>
          </a:p>
        </p:txBody>
      </p:sp>
    </p:spTree>
    <p:extLst>
      <p:ext uri="{BB962C8B-B14F-4D97-AF65-F5344CB8AC3E}">
        <p14:creationId xmlns:p14="http://schemas.microsoft.com/office/powerpoint/2010/main" val="1082531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Take pictures of each poster or flip chart sheet so you can present them at future Family Nights or Club meetings as you say the pledge. You can also safely store the actual posters or flip chart sheets and put them up in the room you use to meet with youth and families. Be creative in how you remind them of their 4-H Pledge meaning.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Lastly, remind the learners not to make the mistake of simply saying the pledge without taking the time to process its meaning and purpose. Failure to share the purpose of the 4-H pledge could lead to families never really taking ownership of its meaning and value.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Materials Needed for Activity: Four posters or flip chart sheets, colored markers, and a timer.   </a:t>
            </a: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8</a:t>
            </a:fld>
            <a:endParaRPr lang="en-US"/>
          </a:p>
        </p:txBody>
      </p:sp>
    </p:spTree>
    <p:extLst>
      <p:ext uri="{BB962C8B-B14F-4D97-AF65-F5344CB8AC3E}">
        <p14:creationId xmlns:p14="http://schemas.microsoft.com/office/powerpoint/2010/main" val="213385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WHAT TO SAY: </a:t>
            </a:r>
            <a:r>
              <a:rPr lang="en-US" sz="1200" kern="1200" dirty="0" smtClean="0">
                <a:solidFill>
                  <a:schemeClr val="tx1"/>
                </a:solidFill>
                <a:effectLst/>
                <a:latin typeface="+mn-lt"/>
                <a:ea typeface="+mn-ea"/>
                <a:cs typeface="+mn-cs"/>
              </a:rPr>
              <a:t>Let’s discuss how to inform Latino families about 4-H and how to create an environment where families grow to understand it better. We will discuss cultural considerations that 4-H Agents, FCS Agents, volunteers, and community partners need to think about as they work to grow sustainable 4-H Clubs among Latino youth and their families. </a:t>
            </a:r>
          </a:p>
          <a:p>
            <a:r>
              <a:rPr lang="en-US" sz="1200" i="1" dirty="0" smtClean="0">
                <a:effectLst/>
              </a:rPr>
              <a:t>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9</a:t>
            </a:fld>
            <a:endParaRPr lang="en-US"/>
          </a:p>
        </p:txBody>
      </p:sp>
    </p:spTree>
    <p:extLst>
      <p:ext uri="{BB962C8B-B14F-4D97-AF65-F5344CB8AC3E}">
        <p14:creationId xmlns:p14="http://schemas.microsoft.com/office/powerpoint/2010/main" val="2061244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jpg"/><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Vertical Photo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03" y="0"/>
            <a:ext cx="6870192" cy="6858000"/>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30126" y="2088759"/>
            <a:ext cx="2805247" cy="2680482"/>
          </a:xfrm>
          <a:prstGeom prst="rect">
            <a:avLst/>
          </a:prstGeom>
        </p:spPr>
      </p:pic>
    </p:spTree>
    <p:extLst>
      <p:ext uri="{BB962C8B-B14F-4D97-AF65-F5344CB8AC3E}">
        <p14:creationId xmlns:p14="http://schemas.microsoft.com/office/powerpoint/2010/main" val="108988527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Image Collag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11307" y="5964415"/>
            <a:ext cx="1650055" cy="716112"/>
          </a:xfrm>
          <a:prstGeom prst="rect">
            <a:avLst/>
          </a:prstGeom>
        </p:spPr>
      </p:pic>
      <p:sp>
        <p:nvSpPr>
          <p:cNvPr id="10" name="Slide Number Placeholder 5"/>
          <p:cNvSpPr>
            <a:spLocks noGrp="1"/>
          </p:cNvSpPr>
          <p:nvPr>
            <p:ph type="sldNum" sz="quarter" idx="4"/>
          </p:nvPr>
        </p:nvSpPr>
        <p:spPr>
          <a:xfrm>
            <a:off x="844449" y="6294093"/>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1" name="TextBox 10"/>
          <p:cNvSpPr txBox="1"/>
          <p:nvPr userDrawn="1"/>
        </p:nvSpPr>
        <p:spPr>
          <a:xfrm>
            <a:off x="1241159" y="6294092"/>
            <a:ext cx="4796132" cy="377853"/>
          </a:xfrm>
          <a:prstGeom prst="rect">
            <a:avLst/>
          </a:prstGeom>
          <a:noFill/>
        </p:spPr>
        <p:txBody>
          <a:bodyPr wrap="square" l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cxnSp>
        <p:nvCxnSpPr>
          <p:cNvPr id="13" name="Straight Connector 12"/>
          <p:cNvCxnSpPr/>
          <p:nvPr userDrawn="1"/>
        </p:nvCxnSpPr>
        <p:spPr>
          <a:xfrm flipV="1">
            <a:off x="838200" y="1416851"/>
            <a:ext cx="10515600" cy="9234"/>
          </a:xfrm>
          <a:prstGeom prst="line">
            <a:avLst/>
          </a:prstGeom>
          <a:ln w="12700">
            <a:solidFill>
              <a:schemeClr val="tx1">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7" name="Picture Placeholder 2"/>
          <p:cNvSpPr>
            <a:spLocks noGrp="1"/>
          </p:cNvSpPr>
          <p:nvPr>
            <p:ph type="pic" idx="1"/>
          </p:nvPr>
        </p:nvSpPr>
        <p:spPr>
          <a:xfrm>
            <a:off x="838203" y="1609394"/>
            <a:ext cx="1859780" cy="2017213"/>
          </a:xfrm>
        </p:spPr>
        <p:txBody>
          <a:bodyPr>
            <a:normAutofit/>
          </a:bodyPr>
          <a:lstStyle>
            <a:lvl1pPr marL="0" indent="0">
              <a:buNone/>
              <a:defRPr sz="20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Drag picture to placeholder or click icon to add</a:t>
            </a:r>
            <a:endParaRPr lang="en-US" dirty="0"/>
          </a:p>
        </p:txBody>
      </p:sp>
      <p:sp>
        <p:nvSpPr>
          <p:cNvPr id="8" name="Content Placeholder 3"/>
          <p:cNvSpPr>
            <a:spLocks noGrp="1"/>
          </p:cNvSpPr>
          <p:nvPr>
            <p:ph sz="half" idx="2"/>
          </p:nvPr>
        </p:nvSpPr>
        <p:spPr>
          <a:xfrm>
            <a:off x="5083444" y="1623924"/>
            <a:ext cx="6270357" cy="42034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Picture Placeholder 2"/>
          <p:cNvSpPr>
            <a:spLocks noGrp="1"/>
          </p:cNvSpPr>
          <p:nvPr>
            <p:ph type="pic" idx="10"/>
          </p:nvPr>
        </p:nvSpPr>
        <p:spPr>
          <a:xfrm>
            <a:off x="2868479" y="1609394"/>
            <a:ext cx="1859780" cy="2017213"/>
          </a:xfrm>
        </p:spPr>
        <p:txBody>
          <a:bodyPr>
            <a:normAutofit/>
          </a:bodyPr>
          <a:lstStyle>
            <a:lvl1pPr marL="0" indent="0">
              <a:buNone/>
              <a:defRPr sz="20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Drag picture to placeholder or click icon to add</a:t>
            </a:r>
            <a:endParaRPr lang="en-US" dirty="0"/>
          </a:p>
        </p:txBody>
      </p:sp>
      <p:sp>
        <p:nvSpPr>
          <p:cNvPr id="15" name="Picture Placeholder 2"/>
          <p:cNvSpPr>
            <a:spLocks noGrp="1"/>
          </p:cNvSpPr>
          <p:nvPr>
            <p:ph type="pic" idx="11"/>
          </p:nvPr>
        </p:nvSpPr>
        <p:spPr>
          <a:xfrm>
            <a:off x="838203" y="3810155"/>
            <a:ext cx="1859780" cy="2017213"/>
          </a:xfrm>
        </p:spPr>
        <p:txBody>
          <a:bodyPr>
            <a:normAutofit/>
          </a:bodyPr>
          <a:lstStyle>
            <a:lvl1pPr marL="0" indent="0">
              <a:buNone/>
              <a:defRPr sz="20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Drag picture to placeholder or click icon to add</a:t>
            </a:r>
            <a:endParaRPr lang="en-US" dirty="0"/>
          </a:p>
        </p:txBody>
      </p:sp>
      <p:sp>
        <p:nvSpPr>
          <p:cNvPr id="16" name="Picture Placeholder 2"/>
          <p:cNvSpPr>
            <a:spLocks noGrp="1"/>
          </p:cNvSpPr>
          <p:nvPr>
            <p:ph type="pic" idx="12"/>
          </p:nvPr>
        </p:nvSpPr>
        <p:spPr>
          <a:xfrm>
            <a:off x="2868479" y="3810155"/>
            <a:ext cx="1859780" cy="2017213"/>
          </a:xfrm>
        </p:spPr>
        <p:txBody>
          <a:bodyPr>
            <a:normAutofit/>
          </a:bodyPr>
          <a:lstStyle>
            <a:lvl1pPr marL="0" indent="0">
              <a:buNone/>
              <a:defRPr sz="20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Drag picture to placeholder or click icon to add</a:t>
            </a:r>
            <a:endParaRPr lang="en-US" dirty="0"/>
          </a:p>
        </p:txBody>
      </p:sp>
      <p:pic>
        <p:nvPicPr>
          <p:cNvPr id="14" name="image2.tif" descr="Juntos logo.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022031" y="6050735"/>
            <a:ext cx="597548" cy="543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cxnSp>
        <p:nvCxnSpPr>
          <p:cNvPr id="17" name="Straight Connector 16"/>
          <p:cNvCxnSpPr/>
          <p:nvPr userDrawn="1"/>
        </p:nvCxnSpPr>
        <p:spPr>
          <a:xfrm flipV="1">
            <a:off x="9752461" y="6050735"/>
            <a:ext cx="14603" cy="501384"/>
          </a:xfrm>
          <a:prstGeom prst="line">
            <a:avLst/>
          </a:prstGeom>
          <a:ln w="127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349915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11307" y="5964415"/>
            <a:ext cx="1650055" cy="716112"/>
          </a:xfrm>
          <a:prstGeom prst="rect">
            <a:avLst/>
          </a:prstGeom>
        </p:spPr>
      </p:pic>
      <p:sp>
        <p:nvSpPr>
          <p:cNvPr id="9" name="Slide Number Placeholder 5"/>
          <p:cNvSpPr>
            <a:spLocks noGrp="1"/>
          </p:cNvSpPr>
          <p:nvPr>
            <p:ph type="sldNum" sz="quarter" idx="4"/>
          </p:nvPr>
        </p:nvSpPr>
        <p:spPr>
          <a:xfrm>
            <a:off x="844449" y="6294093"/>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0" name="TextBox 9"/>
          <p:cNvSpPr txBox="1"/>
          <p:nvPr userDrawn="1"/>
        </p:nvSpPr>
        <p:spPr>
          <a:xfrm>
            <a:off x="1241159" y="6294092"/>
            <a:ext cx="4796132" cy="377853"/>
          </a:xfrm>
          <a:prstGeom prst="rect">
            <a:avLst/>
          </a:prstGeom>
          <a:noFill/>
        </p:spPr>
        <p:txBody>
          <a:bodyPr wrap="square" l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pic>
        <p:nvPicPr>
          <p:cNvPr id="5" name="image2.tif" descr="Juntos logo.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022031" y="6050735"/>
            <a:ext cx="597548" cy="543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cxnSp>
        <p:nvCxnSpPr>
          <p:cNvPr id="6" name="Straight Connector 5"/>
          <p:cNvCxnSpPr/>
          <p:nvPr userDrawn="1"/>
        </p:nvCxnSpPr>
        <p:spPr>
          <a:xfrm flipV="1">
            <a:off x="9752461" y="6050735"/>
            <a:ext cx="14603" cy="501384"/>
          </a:xfrm>
          <a:prstGeom prst="line">
            <a:avLst/>
          </a:prstGeom>
          <a:ln w="127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680331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6485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38200" y="1600779"/>
            <a:ext cx="5181600" cy="407300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600779"/>
            <a:ext cx="5181600" cy="407300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11307" y="5964415"/>
            <a:ext cx="1650055" cy="716112"/>
          </a:xfrm>
          <a:prstGeom prst="rect">
            <a:avLst/>
          </a:prstGeom>
        </p:spPr>
      </p:pic>
      <p:sp>
        <p:nvSpPr>
          <p:cNvPr id="12" name="Slide Number Placeholder 5"/>
          <p:cNvSpPr>
            <a:spLocks noGrp="1"/>
          </p:cNvSpPr>
          <p:nvPr>
            <p:ph type="sldNum" sz="quarter" idx="4"/>
          </p:nvPr>
        </p:nvSpPr>
        <p:spPr>
          <a:xfrm>
            <a:off x="844449" y="6294093"/>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3" name="TextBox 12"/>
          <p:cNvSpPr txBox="1"/>
          <p:nvPr userDrawn="1"/>
        </p:nvSpPr>
        <p:spPr>
          <a:xfrm>
            <a:off x="1241159" y="6294092"/>
            <a:ext cx="4796132" cy="377853"/>
          </a:xfrm>
          <a:prstGeom prst="rect">
            <a:avLst/>
          </a:prstGeom>
          <a:noFill/>
        </p:spPr>
        <p:txBody>
          <a:bodyPr wrap="square" l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cxnSp>
        <p:nvCxnSpPr>
          <p:cNvPr id="15" name="Straight Connector 14"/>
          <p:cNvCxnSpPr/>
          <p:nvPr userDrawn="1"/>
        </p:nvCxnSpPr>
        <p:spPr>
          <a:xfrm flipV="1">
            <a:off x="838200" y="1416851"/>
            <a:ext cx="10515600" cy="9234"/>
          </a:xfrm>
          <a:prstGeom prst="line">
            <a:avLst/>
          </a:prstGeom>
          <a:ln w="12700">
            <a:solidFill>
              <a:schemeClr val="tx1">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pic>
        <p:nvPicPr>
          <p:cNvPr id="9" name="image2.tif" descr="Juntos logo.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022031" y="6050735"/>
            <a:ext cx="597548" cy="543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cxnSp>
        <p:nvCxnSpPr>
          <p:cNvPr id="10" name="Straight Connector 9"/>
          <p:cNvCxnSpPr/>
          <p:nvPr userDrawn="1"/>
        </p:nvCxnSpPr>
        <p:spPr>
          <a:xfrm flipV="1">
            <a:off x="9752461" y="6050735"/>
            <a:ext cx="14603" cy="501384"/>
          </a:xfrm>
          <a:prstGeom prst="line">
            <a:avLst/>
          </a:prstGeom>
          <a:ln w="127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53462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1">
    <p:spTree>
      <p:nvGrpSpPr>
        <p:cNvPr id="1" name=""/>
        <p:cNvGrpSpPr/>
        <p:nvPr/>
      </p:nvGrpSpPr>
      <p:grpSpPr>
        <a:xfrm>
          <a:off x="0" y="0"/>
          <a:ext cx="0" cy="0"/>
          <a:chOff x="0" y="0"/>
          <a:chExt cx="0" cy="0"/>
        </a:xfrm>
      </p:grpSpPr>
      <p:sp>
        <p:nvSpPr>
          <p:cNvPr id="13" name="TextBox 12"/>
          <p:cNvSpPr txBox="1"/>
          <p:nvPr userDrawn="1"/>
        </p:nvSpPr>
        <p:spPr>
          <a:xfrm>
            <a:off x="0" y="1"/>
            <a:ext cx="12192000" cy="5718748"/>
          </a:xfrm>
          <a:prstGeom prst="rect">
            <a:avLst/>
          </a:prstGeom>
          <a:solidFill>
            <a:schemeClr val="accent1"/>
          </a:solidFill>
        </p:spPr>
        <p:txBody>
          <a:bodyPr wrap="square" rtlCol="0">
            <a:noAutofit/>
          </a:bodyPr>
          <a:lstStyle/>
          <a:p>
            <a:endParaRPr lang="en-US" sz="1800"/>
          </a:p>
        </p:txBody>
      </p:sp>
      <p:sp>
        <p:nvSpPr>
          <p:cNvPr id="2" name="Title 1"/>
          <p:cNvSpPr>
            <a:spLocks noGrp="1"/>
          </p:cNvSpPr>
          <p:nvPr>
            <p:ph type="title" hasCustomPrompt="1"/>
          </p:nvPr>
        </p:nvSpPr>
        <p:spPr>
          <a:xfrm>
            <a:off x="831851" y="1559842"/>
            <a:ext cx="10515600" cy="2852737"/>
          </a:xfrm>
        </p:spPr>
        <p:txBody>
          <a:bodyPr anchor="b">
            <a:normAutofit/>
          </a:bodyPr>
          <a:lstStyle>
            <a:lvl1pPr>
              <a:defRPr sz="54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831851" y="4439564"/>
            <a:ext cx="10515600" cy="548350"/>
          </a:xfrm>
        </p:spPr>
        <p:txBody>
          <a:bodyPr anchor="ctr">
            <a:normAutofit/>
          </a:bodyPr>
          <a:lstStyle>
            <a:lvl1pPr marL="0" indent="0">
              <a:buNone/>
              <a:defRPr sz="2400" cap="all" baseline="0">
                <a:solidFill>
                  <a:schemeClr val="accent1">
                    <a:lumMod val="40000"/>
                    <a:lumOff val="60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CLICK TO EDIT MASTER TEXT STYLES</a:t>
            </a:r>
          </a:p>
        </p:txBody>
      </p:sp>
      <p:sp>
        <p:nvSpPr>
          <p:cNvPr id="11" name="Slide Number Placeholder 5"/>
          <p:cNvSpPr>
            <a:spLocks noGrp="1"/>
          </p:cNvSpPr>
          <p:nvPr>
            <p:ph type="sldNum" sz="quarter" idx="4"/>
          </p:nvPr>
        </p:nvSpPr>
        <p:spPr>
          <a:xfrm>
            <a:off x="844449" y="6294093"/>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2" name="TextBox 11"/>
          <p:cNvSpPr txBox="1"/>
          <p:nvPr userDrawn="1"/>
        </p:nvSpPr>
        <p:spPr>
          <a:xfrm>
            <a:off x="1241159" y="6294092"/>
            <a:ext cx="4796132" cy="377853"/>
          </a:xfrm>
          <a:prstGeom prst="rect">
            <a:avLst/>
          </a:prstGeom>
          <a:noFill/>
        </p:spPr>
        <p:txBody>
          <a:bodyPr wrap="square" l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11307" y="5964415"/>
            <a:ext cx="1650055" cy="716112"/>
          </a:xfrm>
          <a:prstGeom prst="rect">
            <a:avLst/>
          </a:prstGeom>
        </p:spPr>
      </p:pic>
      <p:pic>
        <p:nvPicPr>
          <p:cNvPr id="9" name="image2.tif" descr="Juntos logo.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022031" y="6050735"/>
            <a:ext cx="597548" cy="543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cxnSp>
        <p:nvCxnSpPr>
          <p:cNvPr id="14" name="Straight Connector 13"/>
          <p:cNvCxnSpPr/>
          <p:nvPr userDrawn="1"/>
        </p:nvCxnSpPr>
        <p:spPr>
          <a:xfrm flipV="1">
            <a:off x="9752461" y="6050735"/>
            <a:ext cx="14603" cy="501384"/>
          </a:xfrm>
          <a:prstGeom prst="line">
            <a:avLst/>
          </a:prstGeom>
          <a:ln w="127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862506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2">
    <p:spTree>
      <p:nvGrpSpPr>
        <p:cNvPr id="1" name=""/>
        <p:cNvGrpSpPr/>
        <p:nvPr/>
      </p:nvGrpSpPr>
      <p:grpSpPr>
        <a:xfrm>
          <a:off x="0" y="0"/>
          <a:ext cx="0" cy="0"/>
          <a:chOff x="0" y="0"/>
          <a:chExt cx="0" cy="0"/>
        </a:xfrm>
      </p:grpSpPr>
      <p:sp>
        <p:nvSpPr>
          <p:cNvPr id="13" name="TextBox 12"/>
          <p:cNvSpPr txBox="1"/>
          <p:nvPr userDrawn="1"/>
        </p:nvSpPr>
        <p:spPr>
          <a:xfrm>
            <a:off x="0" y="0"/>
            <a:ext cx="12192000" cy="5718748"/>
          </a:xfrm>
          <a:prstGeom prst="rect">
            <a:avLst/>
          </a:prstGeom>
          <a:solidFill>
            <a:schemeClr val="accent2"/>
          </a:solidFill>
        </p:spPr>
        <p:txBody>
          <a:bodyPr wrap="square" rtlCol="0">
            <a:noAutofit/>
          </a:bodyPr>
          <a:lstStyle/>
          <a:p>
            <a:endParaRPr lang="en-US" sz="1800"/>
          </a:p>
        </p:txBody>
      </p:sp>
      <p:sp>
        <p:nvSpPr>
          <p:cNvPr id="2" name="Title 1"/>
          <p:cNvSpPr>
            <a:spLocks noGrp="1"/>
          </p:cNvSpPr>
          <p:nvPr>
            <p:ph type="title" hasCustomPrompt="1"/>
          </p:nvPr>
        </p:nvSpPr>
        <p:spPr>
          <a:xfrm>
            <a:off x="831851" y="1559842"/>
            <a:ext cx="10515600" cy="2852737"/>
          </a:xfrm>
        </p:spPr>
        <p:txBody>
          <a:bodyPr anchor="b">
            <a:normAutofit/>
          </a:bodyPr>
          <a:lstStyle>
            <a:lvl1pPr>
              <a:defRPr sz="54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831851" y="4439564"/>
            <a:ext cx="10515600" cy="548352"/>
          </a:xfrm>
        </p:spPr>
        <p:txBody>
          <a:bodyPr anchor="ctr">
            <a:normAutofit/>
          </a:bodyPr>
          <a:lstStyle>
            <a:lvl1pPr marL="0" indent="0">
              <a:buNone/>
              <a:defRPr sz="2400" cap="all" baseline="0">
                <a:solidFill>
                  <a:schemeClr val="accent2">
                    <a:lumMod val="40000"/>
                    <a:lumOff val="60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CLICK TO EDIT MASTER TEXT STYLES</a:t>
            </a:r>
          </a:p>
        </p:txBody>
      </p:sp>
      <p:sp>
        <p:nvSpPr>
          <p:cNvPr id="11" name="Slide Number Placeholder 5"/>
          <p:cNvSpPr>
            <a:spLocks noGrp="1"/>
          </p:cNvSpPr>
          <p:nvPr>
            <p:ph type="sldNum" sz="quarter" idx="4"/>
          </p:nvPr>
        </p:nvSpPr>
        <p:spPr>
          <a:xfrm>
            <a:off x="844449" y="6294093"/>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2" name="TextBox 11"/>
          <p:cNvSpPr txBox="1"/>
          <p:nvPr userDrawn="1"/>
        </p:nvSpPr>
        <p:spPr>
          <a:xfrm>
            <a:off x="1241159" y="6294092"/>
            <a:ext cx="4796132" cy="377853"/>
          </a:xfrm>
          <a:prstGeom prst="rect">
            <a:avLst/>
          </a:prstGeom>
          <a:noFill/>
        </p:spPr>
        <p:txBody>
          <a:bodyPr wrap="square" l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11307" y="5964415"/>
            <a:ext cx="1650055" cy="716112"/>
          </a:xfrm>
          <a:prstGeom prst="rect">
            <a:avLst/>
          </a:prstGeom>
        </p:spPr>
      </p:pic>
      <p:pic>
        <p:nvPicPr>
          <p:cNvPr id="9" name="image2.tif" descr="Juntos logo.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022031" y="6050735"/>
            <a:ext cx="597548" cy="543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cxnSp>
        <p:nvCxnSpPr>
          <p:cNvPr id="14" name="Straight Connector 13"/>
          <p:cNvCxnSpPr/>
          <p:nvPr userDrawn="1"/>
        </p:nvCxnSpPr>
        <p:spPr>
          <a:xfrm flipV="1">
            <a:off x="9752461" y="6050735"/>
            <a:ext cx="14603" cy="501384"/>
          </a:xfrm>
          <a:prstGeom prst="line">
            <a:avLst/>
          </a:prstGeom>
          <a:ln w="127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43872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3">
    <p:spTree>
      <p:nvGrpSpPr>
        <p:cNvPr id="1" name=""/>
        <p:cNvGrpSpPr/>
        <p:nvPr/>
      </p:nvGrpSpPr>
      <p:grpSpPr>
        <a:xfrm>
          <a:off x="0" y="0"/>
          <a:ext cx="0" cy="0"/>
          <a:chOff x="0" y="0"/>
          <a:chExt cx="0" cy="0"/>
        </a:xfrm>
      </p:grpSpPr>
      <p:sp>
        <p:nvSpPr>
          <p:cNvPr id="13" name="TextBox 12"/>
          <p:cNvSpPr txBox="1"/>
          <p:nvPr userDrawn="1"/>
        </p:nvSpPr>
        <p:spPr>
          <a:xfrm>
            <a:off x="0" y="0"/>
            <a:ext cx="12192000" cy="5718748"/>
          </a:xfrm>
          <a:prstGeom prst="rect">
            <a:avLst/>
          </a:prstGeom>
          <a:solidFill>
            <a:schemeClr val="accent4"/>
          </a:solidFill>
        </p:spPr>
        <p:txBody>
          <a:bodyPr wrap="square" rtlCol="0">
            <a:noAutofit/>
          </a:bodyPr>
          <a:lstStyle/>
          <a:p>
            <a:endParaRPr lang="en-US" sz="1800"/>
          </a:p>
        </p:txBody>
      </p:sp>
      <p:sp>
        <p:nvSpPr>
          <p:cNvPr id="2" name="Title 1"/>
          <p:cNvSpPr>
            <a:spLocks noGrp="1"/>
          </p:cNvSpPr>
          <p:nvPr>
            <p:ph type="title" hasCustomPrompt="1"/>
          </p:nvPr>
        </p:nvSpPr>
        <p:spPr>
          <a:xfrm>
            <a:off x="831851" y="1559842"/>
            <a:ext cx="10515600" cy="2852737"/>
          </a:xfrm>
        </p:spPr>
        <p:txBody>
          <a:bodyPr anchor="b">
            <a:normAutofit/>
          </a:bodyPr>
          <a:lstStyle>
            <a:lvl1pPr>
              <a:defRPr sz="54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831851" y="4439564"/>
            <a:ext cx="10515600" cy="548352"/>
          </a:xfrm>
        </p:spPr>
        <p:txBody>
          <a:bodyPr anchor="ctr">
            <a:normAutofit/>
          </a:bodyPr>
          <a:lstStyle>
            <a:lvl1pPr marL="0" indent="0">
              <a:buNone/>
              <a:defRPr sz="2400" cap="all" baseline="0">
                <a:solidFill>
                  <a:schemeClr val="accent4">
                    <a:lumMod val="40000"/>
                    <a:lumOff val="60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CLICK TO EDIT MASTER TEXT STYLES</a:t>
            </a:r>
          </a:p>
        </p:txBody>
      </p:sp>
      <p:sp>
        <p:nvSpPr>
          <p:cNvPr id="11" name="Slide Number Placeholder 5"/>
          <p:cNvSpPr>
            <a:spLocks noGrp="1"/>
          </p:cNvSpPr>
          <p:nvPr>
            <p:ph type="sldNum" sz="quarter" idx="4"/>
          </p:nvPr>
        </p:nvSpPr>
        <p:spPr>
          <a:xfrm>
            <a:off x="844449" y="6294093"/>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2" name="TextBox 11"/>
          <p:cNvSpPr txBox="1"/>
          <p:nvPr userDrawn="1"/>
        </p:nvSpPr>
        <p:spPr>
          <a:xfrm>
            <a:off x="1241159" y="6294092"/>
            <a:ext cx="4796132" cy="377853"/>
          </a:xfrm>
          <a:prstGeom prst="rect">
            <a:avLst/>
          </a:prstGeom>
          <a:noFill/>
        </p:spPr>
        <p:txBody>
          <a:bodyPr wrap="square" l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11307" y="5964415"/>
            <a:ext cx="1650055" cy="716112"/>
          </a:xfrm>
          <a:prstGeom prst="rect">
            <a:avLst/>
          </a:prstGeom>
        </p:spPr>
      </p:pic>
      <p:pic>
        <p:nvPicPr>
          <p:cNvPr id="9" name="image2.tif" descr="Juntos logo.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022031" y="6050735"/>
            <a:ext cx="597548" cy="543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cxnSp>
        <p:nvCxnSpPr>
          <p:cNvPr id="14" name="Straight Connector 13"/>
          <p:cNvCxnSpPr/>
          <p:nvPr userDrawn="1"/>
        </p:nvCxnSpPr>
        <p:spPr>
          <a:xfrm flipV="1">
            <a:off x="9752461" y="6050735"/>
            <a:ext cx="14603" cy="501384"/>
          </a:xfrm>
          <a:prstGeom prst="line">
            <a:avLst/>
          </a:prstGeom>
          <a:ln w="127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46447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4">
    <p:spTree>
      <p:nvGrpSpPr>
        <p:cNvPr id="1" name=""/>
        <p:cNvGrpSpPr/>
        <p:nvPr/>
      </p:nvGrpSpPr>
      <p:grpSpPr>
        <a:xfrm>
          <a:off x="0" y="0"/>
          <a:ext cx="0" cy="0"/>
          <a:chOff x="0" y="0"/>
          <a:chExt cx="0" cy="0"/>
        </a:xfrm>
      </p:grpSpPr>
      <p:sp>
        <p:nvSpPr>
          <p:cNvPr id="13" name="TextBox 12"/>
          <p:cNvSpPr txBox="1"/>
          <p:nvPr userDrawn="1"/>
        </p:nvSpPr>
        <p:spPr>
          <a:xfrm>
            <a:off x="0" y="0"/>
            <a:ext cx="12192000" cy="5718748"/>
          </a:xfrm>
          <a:prstGeom prst="rect">
            <a:avLst/>
          </a:prstGeom>
          <a:solidFill>
            <a:schemeClr val="accent5">
              <a:lumMod val="90000"/>
            </a:schemeClr>
          </a:solidFill>
        </p:spPr>
        <p:txBody>
          <a:bodyPr wrap="square" rtlCol="0">
            <a:noAutofit/>
          </a:bodyPr>
          <a:lstStyle/>
          <a:p>
            <a:endParaRPr lang="en-US" sz="1800"/>
          </a:p>
        </p:txBody>
      </p:sp>
      <p:sp>
        <p:nvSpPr>
          <p:cNvPr id="2" name="Title 1"/>
          <p:cNvSpPr>
            <a:spLocks noGrp="1"/>
          </p:cNvSpPr>
          <p:nvPr>
            <p:ph type="title" hasCustomPrompt="1"/>
          </p:nvPr>
        </p:nvSpPr>
        <p:spPr>
          <a:xfrm>
            <a:off x="831851" y="1559842"/>
            <a:ext cx="10515600" cy="2852737"/>
          </a:xfrm>
        </p:spPr>
        <p:txBody>
          <a:bodyPr anchor="b">
            <a:normAutofit/>
          </a:bodyPr>
          <a:lstStyle>
            <a:lvl1pPr>
              <a:defRPr sz="54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831851" y="4439564"/>
            <a:ext cx="10515600" cy="548352"/>
          </a:xfrm>
        </p:spPr>
        <p:txBody>
          <a:bodyPr anchor="ctr">
            <a:normAutofit/>
          </a:bodyPr>
          <a:lstStyle>
            <a:lvl1pPr marL="0" indent="0">
              <a:buNone/>
              <a:defRPr sz="2400" cap="all" baseline="0">
                <a:solidFill>
                  <a:schemeClr val="accent5"/>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CLICK TO EDIT MASTER TEXT STYLES</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11307" y="5964415"/>
            <a:ext cx="1650055" cy="716112"/>
          </a:xfrm>
          <a:prstGeom prst="rect">
            <a:avLst/>
          </a:prstGeom>
        </p:spPr>
      </p:pic>
      <p:sp>
        <p:nvSpPr>
          <p:cNvPr id="11" name="Slide Number Placeholder 5"/>
          <p:cNvSpPr>
            <a:spLocks noGrp="1"/>
          </p:cNvSpPr>
          <p:nvPr>
            <p:ph type="sldNum" sz="quarter" idx="4"/>
          </p:nvPr>
        </p:nvSpPr>
        <p:spPr>
          <a:xfrm>
            <a:off x="844449" y="6294093"/>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2" name="TextBox 11"/>
          <p:cNvSpPr txBox="1"/>
          <p:nvPr userDrawn="1"/>
        </p:nvSpPr>
        <p:spPr>
          <a:xfrm>
            <a:off x="1241159" y="6294092"/>
            <a:ext cx="4796132" cy="377853"/>
          </a:xfrm>
          <a:prstGeom prst="rect">
            <a:avLst/>
          </a:prstGeom>
          <a:noFill/>
        </p:spPr>
        <p:txBody>
          <a:bodyPr wrap="square" l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11307" y="5964415"/>
            <a:ext cx="1650055" cy="716112"/>
          </a:xfrm>
          <a:prstGeom prst="rect">
            <a:avLst/>
          </a:prstGeom>
        </p:spPr>
      </p:pic>
      <p:pic>
        <p:nvPicPr>
          <p:cNvPr id="9" name="image2.tif" descr="Juntos logo.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022031" y="6050735"/>
            <a:ext cx="597548" cy="543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cxnSp>
        <p:nvCxnSpPr>
          <p:cNvPr id="14" name="Straight Connector 13"/>
          <p:cNvCxnSpPr/>
          <p:nvPr userDrawn="1"/>
        </p:nvCxnSpPr>
        <p:spPr>
          <a:xfrm flipV="1">
            <a:off x="9752461" y="6050735"/>
            <a:ext cx="14603" cy="501384"/>
          </a:xfrm>
          <a:prstGeom prst="line">
            <a:avLst/>
          </a:prstGeom>
          <a:ln w="127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86346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9789" y="1561243"/>
            <a:ext cx="5157787" cy="823912"/>
          </a:xfrm>
        </p:spPr>
        <p:txBody>
          <a:bodyPr anchor="ctr">
            <a:normAutofit/>
          </a:bodyPr>
          <a:lstStyle>
            <a:lvl1pPr marL="0" indent="0">
              <a:buNone/>
              <a:defRPr sz="2000" b="1" cap="all" baseline="0">
                <a:solidFill>
                  <a:schemeClr val="tx1">
                    <a:lumMod val="60000"/>
                    <a:lumOff val="4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39789" y="2385156"/>
            <a:ext cx="5157787" cy="33710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172202" y="1561243"/>
            <a:ext cx="5183188" cy="823912"/>
          </a:xfrm>
        </p:spPr>
        <p:txBody>
          <a:bodyPr anchor="ctr">
            <a:normAutofit/>
          </a:bodyPr>
          <a:lstStyle>
            <a:lvl1pPr marL="0" indent="0">
              <a:buNone/>
              <a:defRPr sz="2000" b="1" cap="all" baseline="0">
                <a:solidFill>
                  <a:schemeClr val="tx1">
                    <a:lumMod val="60000"/>
                    <a:lumOff val="4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2202" y="2385156"/>
            <a:ext cx="5183188" cy="33710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11307" y="5964415"/>
            <a:ext cx="1650055" cy="716112"/>
          </a:xfrm>
          <a:prstGeom prst="rect">
            <a:avLst/>
          </a:prstGeom>
        </p:spPr>
      </p:pic>
      <p:sp>
        <p:nvSpPr>
          <p:cNvPr id="14" name="Slide Number Placeholder 5"/>
          <p:cNvSpPr>
            <a:spLocks noGrp="1"/>
          </p:cNvSpPr>
          <p:nvPr>
            <p:ph type="sldNum" sz="quarter" idx="10"/>
          </p:nvPr>
        </p:nvSpPr>
        <p:spPr>
          <a:xfrm>
            <a:off x="844449" y="6294093"/>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5" name="TextBox 14"/>
          <p:cNvSpPr txBox="1"/>
          <p:nvPr userDrawn="1"/>
        </p:nvSpPr>
        <p:spPr>
          <a:xfrm>
            <a:off x="1241159" y="6294092"/>
            <a:ext cx="4796132" cy="377853"/>
          </a:xfrm>
          <a:prstGeom prst="rect">
            <a:avLst/>
          </a:prstGeom>
          <a:noFill/>
        </p:spPr>
        <p:txBody>
          <a:bodyPr wrap="square" l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cxnSp>
        <p:nvCxnSpPr>
          <p:cNvPr id="16" name="Straight Connector 15"/>
          <p:cNvCxnSpPr/>
          <p:nvPr userDrawn="1"/>
        </p:nvCxnSpPr>
        <p:spPr>
          <a:xfrm flipV="1">
            <a:off x="838200" y="1416851"/>
            <a:ext cx="10515600" cy="9234"/>
          </a:xfrm>
          <a:prstGeom prst="line">
            <a:avLst/>
          </a:prstGeom>
          <a:ln w="12700">
            <a:solidFill>
              <a:schemeClr val="tx1">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title" hasCustomPrompt="1"/>
          </p:nvPr>
        </p:nvSpPr>
        <p:spPr>
          <a:xfrm>
            <a:off x="838200" y="444642"/>
            <a:ext cx="10515600" cy="972213"/>
          </a:xfrm>
        </p:spPr>
        <p:txBody>
          <a:bodyPr/>
          <a:lstStyle/>
          <a:p>
            <a:r>
              <a:rPr lang="en-US" dirty="0" smtClean="0"/>
              <a:t>Click To Edit Master Title Style</a:t>
            </a:r>
            <a:endParaRPr lang="en-US" dirty="0"/>
          </a:p>
        </p:txBody>
      </p:sp>
      <p:pic>
        <p:nvPicPr>
          <p:cNvPr id="11" name="image2.tif" descr="Juntos logo.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022031" y="6050735"/>
            <a:ext cx="597548" cy="543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cxnSp>
        <p:nvCxnSpPr>
          <p:cNvPr id="12" name="Straight Connector 11"/>
          <p:cNvCxnSpPr/>
          <p:nvPr userDrawn="1"/>
        </p:nvCxnSpPr>
        <p:spPr>
          <a:xfrm flipV="1">
            <a:off x="9752461" y="6050735"/>
            <a:ext cx="14603" cy="501384"/>
          </a:xfrm>
          <a:prstGeom prst="line">
            <a:avLst/>
          </a:prstGeom>
          <a:ln w="127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181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11307" y="5964415"/>
            <a:ext cx="1650055" cy="716112"/>
          </a:xfrm>
          <a:prstGeom prst="rect">
            <a:avLst/>
          </a:prstGeom>
        </p:spPr>
      </p:pic>
      <p:sp>
        <p:nvSpPr>
          <p:cNvPr id="12" name="Slide Number Placeholder 5"/>
          <p:cNvSpPr>
            <a:spLocks noGrp="1"/>
          </p:cNvSpPr>
          <p:nvPr>
            <p:ph type="sldNum" sz="quarter" idx="4"/>
          </p:nvPr>
        </p:nvSpPr>
        <p:spPr>
          <a:xfrm>
            <a:off x="844449" y="6294093"/>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3" name="TextBox 12"/>
          <p:cNvSpPr txBox="1"/>
          <p:nvPr userDrawn="1"/>
        </p:nvSpPr>
        <p:spPr>
          <a:xfrm>
            <a:off x="1241159" y="6294092"/>
            <a:ext cx="4796132" cy="377853"/>
          </a:xfrm>
          <a:prstGeom prst="rect">
            <a:avLst/>
          </a:prstGeom>
          <a:noFill/>
        </p:spPr>
        <p:txBody>
          <a:bodyPr wrap="square" l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pic>
        <p:nvPicPr>
          <p:cNvPr id="8" name="image2.tif" descr="Juntos logo.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022031" y="6050735"/>
            <a:ext cx="597548" cy="543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cxnSp>
        <p:nvCxnSpPr>
          <p:cNvPr id="9" name="Straight Connector 8"/>
          <p:cNvCxnSpPr/>
          <p:nvPr userDrawn="1"/>
        </p:nvCxnSpPr>
        <p:spPr>
          <a:xfrm flipV="1">
            <a:off x="9752461" y="6050735"/>
            <a:ext cx="14603" cy="501384"/>
          </a:xfrm>
          <a:prstGeom prst="line">
            <a:avLst/>
          </a:prstGeom>
          <a:ln w="127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799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Vertical Photos with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03" y="0"/>
            <a:ext cx="6870192" cy="6858000"/>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30126" y="1308471"/>
            <a:ext cx="2805247" cy="2680482"/>
          </a:xfrm>
          <a:prstGeom prst="rect">
            <a:avLst/>
          </a:prstGeom>
        </p:spPr>
      </p:pic>
      <p:sp>
        <p:nvSpPr>
          <p:cNvPr id="14" name="Title 1"/>
          <p:cNvSpPr>
            <a:spLocks noGrp="1"/>
          </p:cNvSpPr>
          <p:nvPr>
            <p:ph type="ctrTitle" hasCustomPrompt="1"/>
          </p:nvPr>
        </p:nvSpPr>
        <p:spPr>
          <a:xfrm>
            <a:off x="7336244" y="4279392"/>
            <a:ext cx="4393008" cy="659782"/>
          </a:xfrm>
        </p:spPr>
        <p:txBody>
          <a:bodyPr anchor="b">
            <a:normAutofit/>
          </a:bodyPr>
          <a:lstStyle>
            <a:lvl1pPr algn="ctr">
              <a:defRPr sz="1800" baseline="0">
                <a:solidFill>
                  <a:schemeClr val="tx1"/>
                </a:solidFill>
              </a:defRPr>
            </a:lvl1pPr>
          </a:lstStyle>
          <a:p>
            <a:r>
              <a:rPr lang="en-US" dirty="0" smtClean="0"/>
              <a:t>Presentation Title Goes Here</a:t>
            </a:r>
            <a:endParaRPr lang="en-US" dirty="0"/>
          </a:p>
        </p:txBody>
      </p:sp>
      <p:sp>
        <p:nvSpPr>
          <p:cNvPr id="15" name="Subtitle 2"/>
          <p:cNvSpPr>
            <a:spLocks noGrp="1"/>
          </p:cNvSpPr>
          <p:nvPr>
            <p:ph type="subTitle" idx="1" hasCustomPrompt="1"/>
          </p:nvPr>
        </p:nvSpPr>
        <p:spPr>
          <a:xfrm>
            <a:off x="7336246" y="4992124"/>
            <a:ext cx="4393009" cy="278155"/>
          </a:xfrm>
        </p:spPr>
        <p:txBody>
          <a:bodyPr/>
          <a:lstStyle>
            <a:lvl1pPr marL="0" indent="0" algn="ctr">
              <a:buNone/>
              <a:defRPr sz="14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fld id="{67C998E5-D221-C540-919A-E1ADF654D039}" type="datetime4">
              <a:rPr lang="en-US" smtClean="0"/>
              <a:t>February 1, 2017</a:t>
            </a:fld>
            <a:endParaRPr lang="en-US" dirty="0"/>
          </a:p>
        </p:txBody>
      </p:sp>
      <p:cxnSp>
        <p:nvCxnSpPr>
          <p:cNvPr id="16" name="Straight Connector 15"/>
          <p:cNvCxnSpPr/>
          <p:nvPr userDrawn="1"/>
        </p:nvCxnSpPr>
        <p:spPr>
          <a:xfrm>
            <a:off x="7336246" y="4257243"/>
            <a:ext cx="4393009" cy="0"/>
          </a:xfrm>
          <a:prstGeom prst="line">
            <a:avLst/>
          </a:prstGeom>
          <a:ln w="12700">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85796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11307" y="5964415"/>
            <a:ext cx="1650055" cy="716112"/>
          </a:xfrm>
          <a:prstGeom prst="rect">
            <a:avLst/>
          </a:prstGeom>
        </p:spPr>
      </p:pic>
      <p:sp>
        <p:nvSpPr>
          <p:cNvPr id="12" name="Slide Number Placeholder 5"/>
          <p:cNvSpPr>
            <a:spLocks noGrp="1"/>
          </p:cNvSpPr>
          <p:nvPr>
            <p:ph type="sldNum" sz="quarter" idx="4"/>
          </p:nvPr>
        </p:nvSpPr>
        <p:spPr>
          <a:xfrm>
            <a:off x="844449" y="6294093"/>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3" name="TextBox 12"/>
          <p:cNvSpPr txBox="1"/>
          <p:nvPr userDrawn="1"/>
        </p:nvSpPr>
        <p:spPr>
          <a:xfrm>
            <a:off x="1241159" y="6294092"/>
            <a:ext cx="4796132" cy="377853"/>
          </a:xfrm>
          <a:prstGeom prst="rect">
            <a:avLst/>
          </a:prstGeom>
          <a:noFill/>
        </p:spPr>
        <p:txBody>
          <a:bodyPr wrap="square" l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pic>
        <p:nvPicPr>
          <p:cNvPr id="8" name="image2.tif" descr="Juntos logo.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022031" y="6050735"/>
            <a:ext cx="597548" cy="543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cxnSp>
        <p:nvCxnSpPr>
          <p:cNvPr id="9" name="Straight Connector 8"/>
          <p:cNvCxnSpPr/>
          <p:nvPr userDrawn="1"/>
        </p:nvCxnSpPr>
        <p:spPr>
          <a:xfrm flipV="1">
            <a:off x="9752461" y="6050735"/>
            <a:ext cx="14603" cy="501384"/>
          </a:xfrm>
          <a:prstGeom prst="line">
            <a:avLst/>
          </a:prstGeom>
          <a:ln w="127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34763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11307" y="5964415"/>
            <a:ext cx="1650055" cy="716112"/>
          </a:xfrm>
          <a:prstGeom prst="rect">
            <a:avLst/>
          </a:prstGeom>
        </p:spPr>
      </p:pic>
      <p:sp>
        <p:nvSpPr>
          <p:cNvPr id="12" name="Slide Number Placeholder 5"/>
          <p:cNvSpPr>
            <a:spLocks noGrp="1"/>
          </p:cNvSpPr>
          <p:nvPr>
            <p:ph type="sldNum" sz="quarter" idx="4"/>
          </p:nvPr>
        </p:nvSpPr>
        <p:spPr>
          <a:xfrm>
            <a:off x="844449" y="6294093"/>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3" name="TextBox 12"/>
          <p:cNvSpPr txBox="1"/>
          <p:nvPr userDrawn="1"/>
        </p:nvSpPr>
        <p:spPr>
          <a:xfrm>
            <a:off x="1241159" y="6294092"/>
            <a:ext cx="4796132" cy="377853"/>
          </a:xfrm>
          <a:prstGeom prst="rect">
            <a:avLst/>
          </a:prstGeom>
          <a:noFill/>
        </p:spPr>
        <p:txBody>
          <a:bodyPr wrap="square" l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cxnSp>
        <p:nvCxnSpPr>
          <p:cNvPr id="15" name="Straight Connector 14"/>
          <p:cNvCxnSpPr/>
          <p:nvPr userDrawn="1"/>
        </p:nvCxnSpPr>
        <p:spPr>
          <a:xfrm flipV="1">
            <a:off x="838200" y="1416851"/>
            <a:ext cx="10515600" cy="9234"/>
          </a:xfrm>
          <a:prstGeom prst="line">
            <a:avLst/>
          </a:prstGeom>
          <a:ln w="12700">
            <a:solidFill>
              <a:schemeClr val="tx1">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pic>
        <p:nvPicPr>
          <p:cNvPr id="8" name="image2.tif" descr="Juntos logo.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022031" y="6050735"/>
            <a:ext cx="597548" cy="543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cxnSp>
        <p:nvCxnSpPr>
          <p:cNvPr id="9" name="Straight Connector 8"/>
          <p:cNvCxnSpPr/>
          <p:nvPr userDrawn="1"/>
        </p:nvCxnSpPr>
        <p:spPr>
          <a:xfrm flipV="1">
            <a:off x="9752461" y="6050735"/>
            <a:ext cx="14603" cy="501384"/>
          </a:xfrm>
          <a:prstGeom prst="line">
            <a:avLst/>
          </a:prstGeom>
          <a:ln w="127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48052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5"/>
          <p:cNvSpPr>
            <a:spLocks noGrp="1"/>
          </p:cNvSpPr>
          <p:nvPr>
            <p:ph type="sldNum" sz="quarter" idx="4"/>
          </p:nvPr>
        </p:nvSpPr>
        <p:spPr>
          <a:xfrm rot="5400000">
            <a:off x="298519" y="5789683"/>
            <a:ext cx="396711" cy="377853"/>
          </a:xfrm>
          <a:prstGeom prst="rect">
            <a:avLst/>
          </a:prstGeom>
        </p:spPr>
        <p:txBody>
          <a:bodyPr vert="horz" lIns="0" tIns="45720" rIns="0" bIns="45720" rtlCol="0" anchor="ctr"/>
          <a:lstStyle>
            <a:lvl1pPr algn="r">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0" name="TextBox 9"/>
          <p:cNvSpPr txBox="1"/>
          <p:nvPr userDrawn="1"/>
        </p:nvSpPr>
        <p:spPr>
          <a:xfrm rot="5400000">
            <a:off x="-1901194" y="3193261"/>
            <a:ext cx="4796132" cy="377853"/>
          </a:xfrm>
          <a:prstGeom prst="rect">
            <a:avLst/>
          </a:prstGeom>
          <a:noFill/>
        </p:spPr>
        <p:txBody>
          <a:bodyPr wrap="square" l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spTree>
    <p:extLst>
      <p:ext uri="{BB962C8B-B14F-4D97-AF65-F5344CB8AC3E}">
        <p14:creationId xmlns:p14="http://schemas.microsoft.com/office/powerpoint/2010/main" val="101279206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3" name="TextBox 12"/>
          <p:cNvSpPr txBox="1"/>
          <p:nvPr userDrawn="1"/>
        </p:nvSpPr>
        <p:spPr>
          <a:xfrm>
            <a:off x="0" y="1"/>
            <a:ext cx="12192000" cy="5718748"/>
          </a:xfrm>
          <a:prstGeom prst="rect">
            <a:avLst/>
          </a:prstGeom>
          <a:solidFill>
            <a:schemeClr val="accent1"/>
          </a:solidFill>
        </p:spPr>
        <p:txBody>
          <a:bodyPr wrap="square" rtlCol="0">
            <a:noAutofit/>
          </a:bodyPr>
          <a:lstStyle/>
          <a:p>
            <a:endParaRPr lang="en-US" sz="180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11307" y="5964415"/>
            <a:ext cx="1650055" cy="716112"/>
          </a:xfrm>
          <a:prstGeom prst="rect">
            <a:avLst/>
          </a:prstGeom>
        </p:spPr>
      </p:pic>
      <p:sp>
        <p:nvSpPr>
          <p:cNvPr id="11" name="Slide Number Placeholder 5"/>
          <p:cNvSpPr>
            <a:spLocks noGrp="1"/>
          </p:cNvSpPr>
          <p:nvPr>
            <p:ph type="sldNum" sz="quarter" idx="4"/>
          </p:nvPr>
        </p:nvSpPr>
        <p:spPr>
          <a:xfrm>
            <a:off x="844449" y="6294093"/>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2" name="TextBox 11"/>
          <p:cNvSpPr txBox="1"/>
          <p:nvPr userDrawn="1"/>
        </p:nvSpPr>
        <p:spPr>
          <a:xfrm>
            <a:off x="1241159" y="6294092"/>
            <a:ext cx="4796132" cy="377853"/>
          </a:xfrm>
          <a:prstGeom prst="rect">
            <a:avLst/>
          </a:prstGeom>
          <a:noFill/>
        </p:spPr>
        <p:txBody>
          <a:bodyPr wrap="square" l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sp>
        <p:nvSpPr>
          <p:cNvPr id="18" name="Title 1"/>
          <p:cNvSpPr txBox="1">
            <a:spLocks/>
          </p:cNvSpPr>
          <p:nvPr userDrawn="1"/>
        </p:nvSpPr>
        <p:spPr>
          <a:xfrm>
            <a:off x="891915" y="2844800"/>
            <a:ext cx="11154941" cy="2176697"/>
          </a:xfrm>
          <a:prstGeom prst="rect">
            <a:avLst/>
          </a:prstGeom>
        </p:spPr>
        <p:txBody>
          <a:bodyPr vert="horz" lIns="0" tIns="45720" rIns="0" bIns="45720" rtlCol="0" anchor="b">
            <a:noAutofit/>
          </a:bodyPr>
          <a:lstStyle>
            <a:lvl1pPr algn="r" defTabSz="914400" rtl="0" eaLnBrk="1" latinLnBrk="0" hangingPunct="1">
              <a:lnSpc>
                <a:spcPct val="90000"/>
              </a:lnSpc>
              <a:spcBef>
                <a:spcPct val="0"/>
              </a:spcBef>
              <a:buNone/>
              <a:defRPr sz="5400" b="1" kern="1200">
                <a:solidFill>
                  <a:schemeClr val="bg1"/>
                </a:solidFill>
                <a:latin typeface="+mj-lt"/>
                <a:ea typeface="+mj-ea"/>
                <a:cs typeface="+mj-cs"/>
              </a:defRPr>
            </a:lvl1pPr>
          </a:lstStyle>
          <a:p>
            <a:pPr algn="l">
              <a:lnSpc>
                <a:spcPts val="6200"/>
              </a:lnSpc>
            </a:pPr>
            <a:r>
              <a:rPr lang="en-US" sz="5400" dirty="0" smtClean="0">
                <a:solidFill>
                  <a:schemeClr val="bg1"/>
                </a:solidFill>
                <a:sym typeface="Rockwell"/>
              </a:rPr>
              <a:t>Thank you for taking the time </a:t>
            </a:r>
            <a:br>
              <a:rPr lang="en-US" sz="5400" dirty="0" smtClean="0">
                <a:solidFill>
                  <a:schemeClr val="bg1"/>
                </a:solidFill>
                <a:sym typeface="Rockwell"/>
              </a:rPr>
            </a:br>
            <a:r>
              <a:rPr lang="en-US" sz="5400" dirty="0" smtClean="0">
                <a:solidFill>
                  <a:schemeClr val="bg1"/>
                </a:solidFill>
                <a:sym typeface="Rockwell"/>
              </a:rPr>
              <a:t>to learn about </a:t>
            </a:r>
            <a:r>
              <a:rPr lang="en-US" sz="5400" dirty="0" err="1" smtClean="0">
                <a:solidFill>
                  <a:schemeClr val="bg1"/>
                </a:solidFill>
                <a:sym typeface="Rockwell"/>
              </a:rPr>
              <a:t>Juntos</a:t>
            </a:r>
            <a:r>
              <a:rPr lang="en-US" sz="5400" dirty="0" smtClean="0">
                <a:solidFill>
                  <a:schemeClr val="bg1"/>
                </a:solidFill>
                <a:sym typeface="Rockwell"/>
              </a:rPr>
              <a:t> 4-H! </a:t>
            </a:r>
            <a:endParaRPr lang="en-US" sz="5400" dirty="0">
              <a:solidFill>
                <a:schemeClr val="bg1"/>
              </a:solidFill>
            </a:endParaRPr>
          </a:p>
        </p:txBody>
      </p:sp>
      <p:pic>
        <p:nvPicPr>
          <p:cNvPr id="8" name="image2.tif" descr="Juntos logo.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022031" y="6050735"/>
            <a:ext cx="597548" cy="543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cxnSp>
        <p:nvCxnSpPr>
          <p:cNvPr id="9" name="Straight Connector 8"/>
          <p:cNvCxnSpPr/>
          <p:nvPr userDrawn="1"/>
        </p:nvCxnSpPr>
        <p:spPr>
          <a:xfrm flipV="1">
            <a:off x="9752461" y="6050735"/>
            <a:ext cx="14603" cy="501384"/>
          </a:xfrm>
          <a:prstGeom prst="line">
            <a:avLst/>
          </a:prstGeom>
          <a:ln w="127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1421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Vertical with Titl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0126" y="2088759"/>
            <a:ext cx="2805247" cy="2680482"/>
          </a:xfrm>
          <a:prstGeom prst="rect">
            <a:avLst/>
          </a:prstGeom>
        </p:spPr>
      </p:pic>
      <p:sp>
        <p:nvSpPr>
          <p:cNvPr id="4" name="TextBox 3"/>
          <p:cNvSpPr txBox="1"/>
          <p:nvPr userDrawn="1"/>
        </p:nvSpPr>
        <p:spPr>
          <a:xfrm>
            <a:off x="1" y="4"/>
            <a:ext cx="6873499" cy="6857999"/>
          </a:xfrm>
          <a:prstGeom prst="rect">
            <a:avLst/>
          </a:prstGeom>
          <a:solidFill>
            <a:schemeClr val="accent1"/>
          </a:solidFill>
        </p:spPr>
        <p:txBody>
          <a:bodyPr wrap="square" rtlCol="0">
            <a:noAutofit/>
          </a:bodyPr>
          <a:lstStyle/>
          <a:p>
            <a:r>
              <a:rPr lang="en-US" sz="1800" dirty="0" smtClean="0"/>
              <a:t> </a:t>
            </a:r>
            <a:endParaRPr lang="en-US" sz="1800" dirty="0"/>
          </a:p>
        </p:txBody>
      </p:sp>
      <p:sp>
        <p:nvSpPr>
          <p:cNvPr id="5" name="Title 1"/>
          <p:cNvSpPr>
            <a:spLocks noGrp="1"/>
          </p:cNvSpPr>
          <p:nvPr>
            <p:ph type="ctrTitle" hasCustomPrompt="1"/>
          </p:nvPr>
        </p:nvSpPr>
        <p:spPr>
          <a:xfrm>
            <a:off x="817069" y="2088763"/>
            <a:ext cx="5212552" cy="1861449"/>
          </a:xfrm>
        </p:spPr>
        <p:txBody>
          <a:bodyPr anchor="b">
            <a:normAutofit/>
          </a:bodyPr>
          <a:lstStyle>
            <a:lvl1pPr algn="l">
              <a:defRPr sz="4800">
                <a:solidFill>
                  <a:schemeClr val="bg1"/>
                </a:solidFill>
              </a:defRPr>
            </a:lvl1pPr>
          </a:lstStyle>
          <a:p>
            <a:r>
              <a:rPr lang="en-US" dirty="0" smtClean="0"/>
              <a:t>Title Slide</a:t>
            </a:r>
            <a:endParaRPr lang="en-US" dirty="0"/>
          </a:p>
        </p:txBody>
      </p:sp>
      <p:sp>
        <p:nvSpPr>
          <p:cNvPr id="7" name="Subtitle 2"/>
          <p:cNvSpPr>
            <a:spLocks noGrp="1"/>
          </p:cNvSpPr>
          <p:nvPr>
            <p:ph type="subTitle" idx="1" hasCustomPrompt="1"/>
          </p:nvPr>
        </p:nvSpPr>
        <p:spPr>
          <a:xfrm>
            <a:off x="817070" y="3950211"/>
            <a:ext cx="5212553" cy="456837"/>
          </a:xfrm>
        </p:spPr>
        <p:txBody>
          <a:bodyPr/>
          <a:lstStyle>
            <a:lvl1pPr marL="0" indent="0" algn="l">
              <a:buNone/>
              <a:defRPr sz="2400">
                <a:solidFill>
                  <a:schemeClr val="accent3"/>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fld id="{67C998E5-D221-C540-919A-E1ADF654D039}" type="datetime4">
              <a:rPr lang="en-US" smtClean="0"/>
              <a:t>February 1, 2017</a:t>
            </a:fld>
            <a:endParaRPr lang="en-US" dirty="0"/>
          </a:p>
        </p:txBody>
      </p:sp>
    </p:spTree>
    <p:extLst>
      <p:ext uri="{BB962C8B-B14F-4D97-AF65-F5344CB8AC3E}">
        <p14:creationId xmlns:p14="http://schemas.microsoft.com/office/powerpoint/2010/main" val="20018420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Horizontal Photo">
    <p:spTree>
      <p:nvGrpSpPr>
        <p:cNvPr id="1" name=""/>
        <p:cNvGrpSpPr/>
        <p:nvPr/>
      </p:nvGrpSpPr>
      <p:grpSpPr>
        <a:xfrm>
          <a:off x="0" y="0"/>
          <a:ext cx="0" cy="0"/>
          <a:chOff x="0" y="0"/>
          <a:chExt cx="0" cy="0"/>
        </a:xfrm>
      </p:grpSpPr>
      <p:sp>
        <p:nvSpPr>
          <p:cNvPr id="4" name="TextBox 3"/>
          <p:cNvSpPr txBox="1"/>
          <p:nvPr userDrawn="1"/>
        </p:nvSpPr>
        <p:spPr>
          <a:xfrm>
            <a:off x="2" y="4"/>
            <a:ext cx="12192001" cy="4821395"/>
          </a:xfrm>
          <a:prstGeom prst="rect">
            <a:avLst/>
          </a:prstGeom>
          <a:solidFill>
            <a:schemeClr val="accent1"/>
          </a:solidFill>
        </p:spPr>
        <p:txBody>
          <a:bodyPr wrap="square" rtlCol="0">
            <a:noAutofit/>
          </a:bodyPr>
          <a:lstStyle/>
          <a:p>
            <a:r>
              <a:rPr lang="en-US" sz="1800" dirty="0" smtClean="0"/>
              <a:t> </a:t>
            </a:r>
            <a:endParaRPr lang="en-US" sz="1800" dirty="0"/>
          </a:p>
        </p:txBody>
      </p:sp>
      <p:sp>
        <p:nvSpPr>
          <p:cNvPr id="9" name="Title 1"/>
          <p:cNvSpPr>
            <a:spLocks noGrp="1"/>
          </p:cNvSpPr>
          <p:nvPr>
            <p:ph type="ctrTitle" hasCustomPrompt="1"/>
          </p:nvPr>
        </p:nvSpPr>
        <p:spPr>
          <a:xfrm>
            <a:off x="874486" y="5609958"/>
            <a:ext cx="7342924" cy="659782"/>
          </a:xfrm>
        </p:spPr>
        <p:txBody>
          <a:bodyPr anchor="b">
            <a:normAutofit/>
          </a:bodyPr>
          <a:lstStyle>
            <a:lvl1pPr algn="l">
              <a:defRPr sz="3200" baseline="0">
                <a:solidFill>
                  <a:schemeClr val="tx1"/>
                </a:solidFill>
              </a:defRPr>
            </a:lvl1pPr>
          </a:lstStyle>
          <a:p>
            <a:r>
              <a:rPr lang="en-US" dirty="0" smtClean="0"/>
              <a:t>Presentation Title Goes Here</a:t>
            </a:r>
            <a:endParaRPr lang="en-US" dirty="0"/>
          </a:p>
        </p:txBody>
      </p:sp>
      <p:sp>
        <p:nvSpPr>
          <p:cNvPr id="11" name="Subtitle 2"/>
          <p:cNvSpPr>
            <a:spLocks noGrp="1"/>
          </p:cNvSpPr>
          <p:nvPr>
            <p:ph type="subTitle" idx="1" hasCustomPrompt="1"/>
          </p:nvPr>
        </p:nvSpPr>
        <p:spPr>
          <a:xfrm>
            <a:off x="874485" y="6269744"/>
            <a:ext cx="7342927" cy="278155"/>
          </a:xfrm>
        </p:spPr>
        <p:txBody>
          <a:bodyPr>
            <a:noAutofit/>
          </a:bodyPr>
          <a:lstStyle>
            <a:lvl1pPr marL="0" indent="0" algn="l">
              <a:buNone/>
              <a:defRPr sz="18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fld id="{67C998E5-D221-C540-919A-E1ADF654D039}" type="datetime4">
              <a:rPr lang="en-US" smtClean="0"/>
              <a:t>February 1, 2017</a:t>
            </a:fld>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11307" y="5964415"/>
            <a:ext cx="1650055" cy="716112"/>
          </a:xfrm>
          <a:prstGeom prst="rect">
            <a:avLst/>
          </a:prstGeom>
        </p:spPr>
      </p:pic>
      <p:pic>
        <p:nvPicPr>
          <p:cNvPr id="8" name="image2.tif" descr="Juntos logo.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022031" y="6050735"/>
            <a:ext cx="597548" cy="543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cxnSp>
        <p:nvCxnSpPr>
          <p:cNvPr id="12" name="Straight Connector 11"/>
          <p:cNvCxnSpPr/>
          <p:nvPr userDrawn="1"/>
        </p:nvCxnSpPr>
        <p:spPr>
          <a:xfrm flipV="1">
            <a:off x="9752461" y="6050735"/>
            <a:ext cx="14603" cy="501384"/>
          </a:xfrm>
          <a:prstGeom prst="line">
            <a:avLst/>
          </a:prstGeom>
          <a:ln w="127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rotWithShape="1">
          <a:blip r:embed="rId4" cstate="screen">
            <a:extLst>
              <a:ext uri="{28A0092B-C50C-407E-A947-70E740481C1C}">
                <a14:useLocalDpi xmlns:a14="http://schemas.microsoft.com/office/drawing/2010/main"/>
              </a:ext>
            </a:extLst>
          </a:blip>
          <a:srcRect t="-1" r="-1"/>
          <a:stretch/>
        </p:blipFill>
        <p:spPr bwMode="auto">
          <a:xfrm>
            <a:off x="2" y="5"/>
            <a:ext cx="12191997" cy="52183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bwMode="auto">
          <a:xfrm>
            <a:off x="1541" y="4"/>
            <a:ext cx="12188919" cy="52183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375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Horizontal">
    <p:spTree>
      <p:nvGrpSpPr>
        <p:cNvPr id="1" name=""/>
        <p:cNvGrpSpPr/>
        <p:nvPr/>
      </p:nvGrpSpPr>
      <p:grpSpPr>
        <a:xfrm>
          <a:off x="0" y="0"/>
          <a:ext cx="0" cy="0"/>
          <a:chOff x="0" y="0"/>
          <a:chExt cx="0" cy="0"/>
        </a:xfrm>
      </p:grpSpPr>
      <p:sp>
        <p:nvSpPr>
          <p:cNvPr id="4" name="TextBox 3"/>
          <p:cNvSpPr txBox="1"/>
          <p:nvPr userDrawn="1"/>
        </p:nvSpPr>
        <p:spPr>
          <a:xfrm>
            <a:off x="2" y="0"/>
            <a:ext cx="12192001" cy="4888992"/>
          </a:xfrm>
          <a:prstGeom prst="rect">
            <a:avLst/>
          </a:prstGeom>
          <a:solidFill>
            <a:schemeClr val="accent1"/>
          </a:solidFill>
        </p:spPr>
        <p:txBody>
          <a:bodyPr wrap="square" rtlCol="0">
            <a:noAutofit/>
          </a:bodyPr>
          <a:lstStyle/>
          <a:p>
            <a:r>
              <a:rPr lang="en-US" sz="1800" dirty="0" smtClean="0"/>
              <a:t> </a:t>
            </a:r>
            <a:endParaRPr lang="en-US" sz="1800" dirty="0"/>
          </a:p>
        </p:txBody>
      </p:sp>
      <p:sp>
        <p:nvSpPr>
          <p:cNvPr id="2" name="Title 1"/>
          <p:cNvSpPr>
            <a:spLocks noGrp="1"/>
          </p:cNvSpPr>
          <p:nvPr>
            <p:ph type="ctrTitle" hasCustomPrompt="1"/>
          </p:nvPr>
        </p:nvSpPr>
        <p:spPr>
          <a:xfrm>
            <a:off x="1022853" y="1358234"/>
            <a:ext cx="10145019" cy="2387600"/>
          </a:xfrm>
        </p:spPr>
        <p:txBody>
          <a:bodyPr anchor="b">
            <a:normAutofit/>
          </a:bodyPr>
          <a:lstStyle>
            <a:lvl1pPr algn="l">
              <a:defRPr sz="4800">
                <a:solidFill>
                  <a:schemeClr val="bg1"/>
                </a:solidFill>
              </a:defRPr>
            </a:lvl1pPr>
          </a:lstStyle>
          <a:p>
            <a:r>
              <a:rPr lang="en-US" dirty="0" smtClean="0"/>
              <a:t>Title Slide</a:t>
            </a:r>
            <a:endParaRPr lang="en-US" dirty="0"/>
          </a:p>
        </p:txBody>
      </p:sp>
      <p:sp>
        <p:nvSpPr>
          <p:cNvPr id="3" name="Subtitle 2"/>
          <p:cNvSpPr>
            <a:spLocks noGrp="1"/>
          </p:cNvSpPr>
          <p:nvPr>
            <p:ph type="subTitle" idx="1" hasCustomPrompt="1"/>
          </p:nvPr>
        </p:nvSpPr>
        <p:spPr>
          <a:xfrm>
            <a:off x="1022856" y="3745836"/>
            <a:ext cx="5212553" cy="456837"/>
          </a:xfrm>
        </p:spPr>
        <p:txBody>
          <a:bodyPr/>
          <a:lstStyle>
            <a:lvl1pPr marL="0" indent="0" algn="l">
              <a:buNone/>
              <a:defRPr sz="2400">
                <a:solidFill>
                  <a:schemeClr val="accent3"/>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fld id="{67C998E5-D221-C540-919A-E1ADF654D039}" type="datetime4">
              <a:rPr lang="en-US" smtClean="0"/>
              <a:t>December 12, 2016</a:t>
            </a:fld>
            <a:endParaRPr lang="en-US"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44660" y="5104068"/>
            <a:ext cx="1553157" cy="1484080"/>
          </a:xfrm>
          <a:prstGeom prst="rect">
            <a:avLst/>
          </a:prstGeom>
        </p:spPr>
      </p:pic>
    </p:spTree>
    <p:extLst>
      <p:ext uri="{BB962C8B-B14F-4D97-AF65-F5344CB8AC3E}">
        <p14:creationId xmlns:p14="http://schemas.microsoft.com/office/powerpoint/2010/main" val="6143771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11307" y="5964415"/>
            <a:ext cx="1650055" cy="716112"/>
          </a:xfrm>
          <a:prstGeom prst="rect">
            <a:avLst/>
          </a:prstGeom>
        </p:spPr>
      </p:pic>
      <p:sp>
        <p:nvSpPr>
          <p:cNvPr id="2" name="Title 1"/>
          <p:cNvSpPr>
            <a:spLocks noGrp="1"/>
          </p:cNvSpPr>
          <p:nvPr>
            <p:ph type="title"/>
          </p:nvPr>
        </p:nvSpPr>
        <p:spPr>
          <a:xfrm>
            <a:off x="838200" y="444642"/>
            <a:ext cx="10515600" cy="972213"/>
          </a:xfrm>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4"/>
          </p:nvPr>
        </p:nvSpPr>
        <p:spPr>
          <a:xfrm>
            <a:off x="844449" y="6294093"/>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7" name="TextBox 6"/>
          <p:cNvSpPr txBox="1"/>
          <p:nvPr userDrawn="1"/>
        </p:nvSpPr>
        <p:spPr>
          <a:xfrm>
            <a:off x="1241159" y="6294092"/>
            <a:ext cx="4796132" cy="377853"/>
          </a:xfrm>
          <a:prstGeom prst="rect">
            <a:avLst/>
          </a:prstGeom>
          <a:noFill/>
        </p:spPr>
        <p:txBody>
          <a:bodyPr wrap="square" l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cxnSp>
        <p:nvCxnSpPr>
          <p:cNvPr id="11" name="Straight Connector 10"/>
          <p:cNvCxnSpPr/>
          <p:nvPr userDrawn="1"/>
        </p:nvCxnSpPr>
        <p:spPr>
          <a:xfrm flipV="1">
            <a:off x="838200" y="1416851"/>
            <a:ext cx="10515600" cy="9234"/>
          </a:xfrm>
          <a:prstGeom prst="line">
            <a:avLst/>
          </a:prstGeom>
          <a:ln w="12700">
            <a:solidFill>
              <a:schemeClr val="tx1">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pic>
        <p:nvPicPr>
          <p:cNvPr id="10" name="image2.tif" descr="Juntos logo.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022031" y="6050735"/>
            <a:ext cx="597548" cy="543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cxnSp>
        <p:nvCxnSpPr>
          <p:cNvPr id="12" name="Straight Connector 11"/>
          <p:cNvCxnSpPr/>
          <p:nvPr userDrawn="1"/>
        </p:nvCxnSpPr>
        <p:spPr>
          <a:xfrm flipV="1">
            <a:off x="9752461" y="6050735"/>
            <a:ext cx="14603" cy="501384"/>
          </a:xfrm>
          <a:prstGeom prst="line">
            <a:avLst/>
          </a:prstGeom>
          <a:ln w="127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25272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11307" y="5964415"/>
            <a:ext cx="1650055" cy="716112"/>
          </a:xfrm>
          <a:prstGeom prst="rect">
            <a:avLst/>
          </a:prstGeom>
        </p:spPr>
      </p:pic>
      <p:sp>
        <p:nvSpPr>
          <p:cNvPr id="10" name="Slide Number Placeholder 5"/>
          <p:cNvSpPr>
            <a:spLocks noGrp="1"/>
          </p:cNvSpPr>
          <p:nvPr>
            <p:ph type="sldNum" sz="quarter" idx="4"/>
          </p:nvPr>
        </p:nvSpPr>
        <p:spPr>
          <a:xfrm>
            <a:off x="844449" y="6294093"/>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1" name="TextBox 10"/>
          <p:cNvSpPr txBox="1"/>
          <p:nvPr userDrawn="1"/>
        </p:nvSpPr>
        <p:spPr>
          <a:xfrm>
            <a:off x="1241159" y="6294092"/>
            <a:ext cx="4796132" cy="377853"/>
          </a:xfrm>
          <a:prstGeom prst="rect">
            <a:avLst/>
          </a:prstGeom>
          <a:noFill/>
        </p:spPr>
        <p:txBody>
          <a:bodyPr wrap="square" l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cxnSp>
        <p:nvCxnSpPr>
          <p:cNvPr id="13" name="Straight Connector 12"/>
          <p:cNvCxnSpPr/>
          <p:nvPr userDrawn="1"/>
        </p:nvCxnSpPr>
        <p:spPr>
          <a:xfrm flipV="1">
            <a:off x="838200" y="1416851"/>
            <a:ext cx="10515600" cy="9234"/>
          </a:xfrm>
          <a:prstGeom prst="line">
            <a:avLst/>
          </a:prstGeom>
          <a:ln w="12700">
            <a:solidFill>
              <a:schemeClr val="tx1">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7" name="Picture Placeholder 2"/>
          <p:cNvSpPr>
            <a:spLocks noGrp="1"/>
          </p:cNvSpPr>
          <p:nvPr>
            <p:ph type="pic" idx="1"/>
          </p:nvPr>
        </p:nvSpPr>
        <p:spPr>
          <a:xfrm>
            <a:off x="838203" y="1609390"/>
            <a:ext cx="3888783" cy="4217974"/>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Drag picture to placeholder or click icon to add</a:t>
            </a:r>
            <a:endParaRPr lang="en-US"/>
          </a:p>
        </p:txBody>
      </p:sp>
      <p:sp>
        <p:nvSpPr>
          <p:cNvPr id="8" name="Content Placeholder 3"/>
          <p:cNvSpPr>
            <a:spLocks noGrp="1"/>
          </p:cNvSpPr>
          <p:nvPr>
            <p:ph sz="half" idx="2"/>
          </p:nvPr>
        </p:nvSpPr>
        <p:spPr>
          <a:xfrm>
            <a:off x="5083444" y="1623924"/>
            <a:ext cx="6270357" cy="4203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image2.tif" descr="Juntos logo.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022031" y="6050735"/>
            <a:ext cx="597548" cy="543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cxnSp>
        <p:nvCxnSpPr>
          <p:cNvPr id="14" name="Straight Connector 13"/>
          <p:cNvCxnSpPr/>
          <p:nvPr userDrawn="1"/>
        </p:nvCxnSpPr>
        <p:spPr>
          <a:xfrm flipV="1">
            <a:off x="9752461" y="6050735"/>
            <a:ext cx="14603" cy="501384"/>
          </a:xfrm>
          <a:prstGeom prst="line">
            <a:avLst/>
          </a:prstGeom>
          <a:ln w="127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1164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Collag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11307" y="5964415"/>
            <a:ext cx="1650055" cy="716112"/>
          </a:xfrm>
          <a:prstGeom prst="rect">
            <a:avLst/>
          </a:prstGeom>
        </p:spPr>
      </p:pic>
      <p:sp>
        <p:nvSpPr>
          <p:cNvPr id="10" name="Slide Number Placeholder 5"/>
          <p:cNvSpPr>
            <a:spLocks noGrp="1"/>
          </p:cNvSpPr>
          <p:nvPr>
            <p:ph type="sldNum" sz="quarter" idx="4"/>
          </p:nvPr>
        </p:nvSpPr>
        <p:spPr>
          <a:xfrm>
            <a:off x="844449" y="6294093"/>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1" name="TextBox 10"/>
          <p:cNvSpPr txBox="1"/>
          <p:nvPr userDrawn="1"/>
        </p:nvSpPr>
        <p:spPr>
          <a:xfrm>
            <a:off x="1241159" y="6294092"/>
            <a:ext cx="4796132" cy="377853"/>
          </a:xfrm>
          <a:prstGeom prst="rect">
            <a:avLst/>
          </a:prstGeom>
          <a:noFill/>
        </p:spPr>
        <p:txBody>
          <a:bodyPr wrap="square" l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cxnSp>
        <p:nvCxnSpPr>
          <p:cNvPr id="13" name="Straight Connector 12"/>
          <p:cNvCxnSpPr/>
          <p:nvPr userDrawn="1"/>
        </p:nvCxnSpPr>
        <p:spPr>
          <a:xfrm flipV="1">
            <a:off x="838200" y="1416851"/>
            <a:ext cx="10515600" cy="9234"/>
          </a:xfrm>
          <a:prstGeom prst="line">
            <a:avLst/>
          </a:prstGeom>
          <a:ln w="12700">
            <a:solidFill>
              <a:schemeClr val="tx1">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7" name="Picture Placeholder 2"/>
          <p:cNvSpPr>
            <a:spLocks noGrp="1"/>
          </p:cNvSpPr>
          <p:nvPr>
            <p:ph type="pic" idx="1"/>
          </p:nvPr>
        </p:nvSpPr>
        <p:spPr>
          <a:xfrm>
            <a:off x="838203" y="1609394"/>
            <a:ext cx="1859780" cy="2017213"/>
          </a:xfrm>
        </p:spPr>
        <p:txBody>
          <a:bodyPr>
            <a:normAutofit/>
          </a:bodyPr>
          <a:lstStyle>
            <a:lvl1pPr marL="0" indent="0">
              <a:buNone/>
              <a:defRPr sz="20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Drag picture to placeholder or click icon to add</a:t>
            </a:r>
            <a:endParaRPr lang="en-US" dirty="0"/>
          </a:p>
        </p:txBody>
      </p:sp>
      <p:sp>
        <p:nvSpPr>
          <p:cNvPr id="8" name="Content Placeholder 3"/>
          <p:cNvSpPr>
            <a:spLocks noGrp="1"/>
          </p:cNvSpPr>
          <p:nvPr>
            <p:ph sz="half" idx="2"/>
          </p:nvPr>
        </p:nvSpPr>
        <p:spPr>
          <a:xfrm>
            <a:off x="5083444" y="1623924"/>
            <a:ext cx="6270357" cy="42034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Picture Placeholder 2"/>
          <p:cNvSpPr>
            <a:spLocks noGrp="1"/>
          </p:cNvSpPr>
          <p:nvPr>
            <p:ph type="pic" idx="10"/>
          </p:nvPr>
        </p:nvSpPr>
        <p:spPr>
          <a:xfrm>
            <a:off x="2868479" y="1609394"/>
            <a:ext cx="1859780" cy="2017213"/>
          </a:xfrm>
        </p:spPr>
        <p:txBody>
          <a:bodyPr>
            <a:normAutofit/>
          </a:bodyPr>
          <a:lstStyle>
            <a:lvl1pPr marL="0" indent="0">
              <a:buNone/>
              <a:defRPr sz="20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Drag picture to placeholder or click icon to add</a:t>
            </a:r>
            <a:endParaRPr lang="en-US" dirty="0"/>
          </a:p>
        </p:txBody>
      </p:sp>
      <p:sp>
        <p:nvSpPr>
          <p:cNvPr id="14" name="Picture Placeholder 2"/>
          <p:cNvSpPr>
            <a:spLocks noGrp="1"/>
          </p:cNvSpPr>
          <p:nvPr>
            <p:ph type="pic" idx="11"/>
          </p:nvPr>
        </p:nvSpPr>
        <p:spPr>
          <a:xfrm>
            <a:off x="838201" y="3814506"/>
            <a:ext cx="3890059" cy="2017213"/>
          </a:xfrm>
        </p:spPr>
        <p:txBody>
          <a:bodyPr>
            <a:normAutofit/>
          </a:bodyPr>
          <a:lstStyle>
            <a:lvl1pPr marL="0" indent="0">
              <a:buNone/>
              <a:defRPr sz="20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Drag picture to placeholder or click icon to add</a:t>
            </a:r>
            <a:endParaRPr lang="en-US" dirty="0"/>
          </a:p>
        </p:txBody>
      </p:sp>
      <p:pic>
        <p:nvPicPr>
          <p:cNvPr id="15" name="image2.tif" descr="Juntos logo.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022031" y="6050735"/>
            <a:ext cx="597548" cy="543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cxnSp>
        <p:nvCxnSpPr>
          <p:cNvPr id="16" name="Straight Connector 15"/>
          <p:cNvCxnSpPr/>
          <p:nvPr userDrawn="1"/>
        </p:nvCxnSpPr>
        <p:spPr>
          <a:xfrm flipV="1">
            <a:off x="9752461" y="6050735"/>
            <a:ext cx="14603" cy="501384"/>
          </a:xfrm>
          <a:prstGeom prst="line">
            <a:avLst/>
          </a:prstGeom>
          <a:ln w="127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4366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Tow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11307" y="5964415"/>
            <a:ext cx="1650055" cy="716112"/>
          </a:xfrm>
          <a:prstGeom prst="rect">
            <a:avLst/>
          </a:prstGeom>
        </p:spPr>
      </p:pic>
      <p:sp>
        <p:nvSpPr>
          <p:cNvPr id="10" name="Slide Number Placeholder 5"/>
          <p:cNvSpPr>
            <a:spLocks noGrp="1"/>
          </p:cNvSpPr>
          <p:nvPr>
            <p:ph type="sldNum" sz="quarter" idx="4"/>
          </p:nvPr>
        </p:nvSpPr>
        <p:spPr>
          <a:xfrm>
            <a:off x="844449" y="6294093"/>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1" name="TextBox 10"/>
          <p:cNvSpPr txBox="1"/>
          <p:nvPr userDrawn="1"/>
        </p:nvSpPr>
        <p:spPr>
          <a:xfrm>
            <a:off x="1241159" y="6294092"/>
            <a:ext cx="4796132" cy="377853"/>
          </a:xfrm>
          <a:prstGeom prst="rect">
            <a:avLst/>
          </a:prstGeom>
          <a:noFill/>
        </p:spPr>
        <p:txBody>
          <a:bodyPr wrap="square" l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cxnSp>
        <p:nvCxnSpPr>
          <p:cNvPr id="13" name="Straight Connector 12"/>
          <p:cNvCxnSpPr/>
          <p:nvPr userDrawn="1"/>
        </p:nvCxnSpPr>
        <p:spPr>
          <a:xfrm flipV="1">
            <a:off x="838200" y="1416851"/>
            <a:ext cx="10515600" cy="9234"/>
          </a:xfrm>
          <a:prstGeom prst="line">
            <a:avLst/>
          </a:prstGeom>
          <a:ln w="12700">
            <a:solidFill>
              <a:schemeClr val="tx1">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7" name="Picture Placeholder 2"/>
          <p:cNvSpPr>
            <a:spLocks noGrp="1" noChangeAspect="1"/>
          </p:cNvSpPr>
          <p:nvPr>
            <p:ph type="pic" idx="1"/>
          </p:nvPr>
        </p:nvSpPr>
        <p:spPr>
          <a:xfrm>
            <a:off x="838200" y="1609389"/>
            <a:ext cx="3044125" cy="1707248"/>
          </a:xfrm>
        </p:spPr>
        <p:txBody>
          <a:bodyPr>
            <a:normAutofit/>
          </a:bodyPr>
          <a:lstStyle>
            <a:lvl1pPr marL="0" indent="0">
              <a:buNone/>
              <a:defRPr sz="20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Drag picture to placeholder or click icon to add</a:t>
            </a:r>
            <a:endParaRPr lang="en-US" dirty="0"/>
          </a:p>
        </p:txBody>
      </p:sp>
      <p:sp>
        <p:nvSpPr>
          <p:cNvPr id="8" name="Content Placeholder 3"/>
          <p:cNvSpPr>
            <a:spLocks noGrp="1"/>
          </p:cNvSpPr>
          <p:nvPr>
            <p:ph sz="half" idx="2"/>
          </p:nvPr>
        </p:nvSpPr>
        <p:spPr>
          <a:xfrm>
            <a:off x="838200" y="3316640"/>
            <a:ext cx="3044125" cy="2224007"/>
          </a:xfrm>
          <a:solidFill>
            <a:schemeClr val="tx1">
              <a:lumMod val="20000"/>
              <a:lumOff val="80000"/>
            </a:schemeClr>
          </a:solidFill>
          <a:ln>
            <a:noFill/>
          </a:ln>
        </p:spPr>
        <p:txBody>
          <a:bodyPr lIns="182880" tIns="182880" rIns="182880" bIns="182880">
            <a:normAutofit/>
          </a:bodyPr>
          <a:lstStyle>
            <a:lvl1pPr marL="0" indent="0">
              <a:buFont typeface="Arial" charset="0"/>
              <a:buNone/>
              <a:defRPr sz="1800"/>
            </a:lvl1pPr>
            <a:lvl2pPr marL="457189" indent="0">
              <a:buNone/>
              <a:defRPr sz="1400"/>
            </a:lvl2pPr>
            <a:lvl3pPr marL="914377" indent="0">
              <a:buNone/>
              <a:defRPr sz="1200"/>
            </a:lvl3pPr>
            <a:lvl4pPr marL="1371566" indent="0">
              <a:buNone/>
              <a:defRPr sz="1100"/>
            </a:lvl4pPr>
            <a:lvl5pPr marL="1828754" indent="0">
              <a:buNone/>
              <a:defRPr sz="1051"/>
            </a:lvl5pPr>
          </a:lstStyle>
          <a:p>
            <a:pPr lvl="0"/>
            <a:r>
              <a:rPr lang="en-US" dirty="0" smtClean="0"/>
              <a:t>Click to edit Master text styles</a:t>
            </a:r>
            <a:endParaRPr lang="en-US" dirty="0"/>
          </a:p>
        </p:txBody>
      </p:sp>
      <p:sp>
        <p:nvSpPr>
          <p:cNvPr id="12" name="Picture Placeholder 2"/>
          <p:cNvSpPr>
            <a:spLocks noGrp="1" noChangeAspect="1"/>
          </p:cNvSpPr>
          <p:nvPr>
            <p:ph type="pic" idx="10"/>
          </p:nvPr>
        </p:nvSpPr>
        <p:spPr>
          <a:xfrm>
            <a:off x="4563723" y="1609389"/>
            <a:ext cx="3044125" cy="1707248"/>
          </a:xfrm>
        </p:spPr>
        <p:txBody>
          <a:bodyPr>
            <a:normAutofit/>
          </a:bodyPr>
          <a:lstStyle>
            <a:lvl1pPr marL="0" indent="0">
              <a:buNone/>
              <a:defRPr sz="20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Drag picture to placeholder or click icon to add</a:t>
            </a:r>
            <a:endParaRPr lang="en-US" dirty="0"/>
          </a:p>
        </p:txBody>
      </p:sp>
      <p:sp>
        <p:nvSpPr>
          <p:cNvPr id="15" name="Picture Placeholder 2"/>
          <p:cNvSpPr>
            <a:spLocks noGrp="1" noChangeAspect="1"/>
          </p:cNvSpPr>
          <p:nvPr>
            <p:ph type="pic" idx="11"/>
          </p:nvPr>
        </p:nvSpPr>
        <p:spPr>
          <a:xfrm>
            <a:off x="8289244" y="1609389"/>
            <a:ext cx="3044125" cy="1707248"/>
          </a:xfrm>
        </p:spPr>
        <p:txBody>
          <a:bodyPr>
            <a:normAutofit/>
          </a:bodyPr>
          <a:lstStyle>
            <a:lvl1pPr marL="0" indent="0">
              <a:buNone/>
              <a:defRPr sz="20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Drag picture to placeholder or click icon to add</a:t>
            </a:r>
            <a:endParaRPr lang="en-US" dirty="0"/>
          </a:p>
        </p:txBody>
      </p:sp>
      <p:sp>
        <p:nvSpPr>
          <p:cNvPr id="16" name="Content Placeholder 3"/>
          <p:cNvSpPr>
            <a:spLocks noGrp="1"/>
          </p:cNvSpPr>
          <p:nvPr>
            <p:ph sz="half" idx="12"/>
          </p:nvPr>
        </p:nvSpPr>
        <p:spPr>
          <a:xfrm>
            <a:off x="4563723" y="3316640"/>
            <a:ext cx="3044125" cy="2224007"/>
          </a:xfrm>
          <a:solidFill>
            <a:schemeClr val="tx1">
              <a:lumMod val="20000"/>
              <a:lumOff val="80000"/>
            </a:schemeClr>
          </a:solidFill>
          <a:ln>
            <a:noFill/>
          </a:ln>
        </p:spPr>
        <p:txBody>
          <a:bodyPr lIns="182880" tIns="182880" rIns="182880" bIns="182880">
            <a:normAutofit/>
          </a:bodyPr>
          <a:lstStyle>
            <a:lvl1pPr marL="0" indent="0">
              <a:buNone/>
              <a:defRPr sz="1800"/>
            </a:lvl1pPr>
            <a:lvl2pPr marL="457189" indent="0">
              <a:buNone/>
              <a:defRPr sz="1400"/>
            </a:lvl2pPr>
            <a:lvl3pPr marL="914377" indent="0">
              <a:buNone/>
              <a:defRPr sz="1200"/>
            </a:lvl3pPr>
            <a:lvl4pPr marL="1371566" indent="0">
              <a:buNone/>
              <a:defRPr sz="1100"/>
            </a:lvl4pPr>
            <a:lvl5pPr marL="1828754" indent="0">
              <a:buNone/>
              <a:defRPr sz="1051"/>
            </a:lvl5pPr>
          </a:lstStyle>
          <a:p>
            <a:pPr lvl="0"/>
            <a:r>
              <a:rPr lang="en-US" dirty="0" smtClean="0"/>
              <a:t>Click to edit Master text styles</a:t>
            </a:r>
            <a:endParaRPr lang="en-US" dirty="0"/>
          </a:p>
        </p:txBody>
      </p:sp>
      <p:sp>
        <p:nvSpPr>
          <p:cNvPr id="17" name="Content Placeholder 3"/>
          <p:cNvSpPr>
            <a:spLocks noGrp="1"/>
          </p:cNvSpPr>
          <p:nvPr>
            <p:ph sz="half" idx="13"/>
          </p:nvPr>
        </p:nvSpPr>
        <p:spPr>
          <a:xfrm>
            <a:off x="8289244" y="3316640"/>
            <a:ext cx="3044125" cy="2224007"/>
          </a:xfrm>
          <a:solidFill>
            <a:schemeClr val="tx1">
              <a:lumMod val="20000"/>
              <a:lumOff val="80000"/>
            </a:schemeClr>
          </a:solidFill>
          <a:ln>
            <a:noFill/>
          </a:ln>
        </p:spPr>
        <p:txBody>
          <a:bodyPr lIns="182880" tIns="182880" rIns="182880" bIns="182880">
            <a:normAutofit/>
          </a:bodyPr>
          <a:lstStyle>
            <a:lvl1pPr marL="0" indent="0">
              <a:buFont typeface="Arial" charset="0"/>
              <a:buNone/>
              <a:defRPr sz="1800"/>
            </a:lvl1pPr>
            <a:lvl2pPr marL="457189" indent="0">
              <a:buNone/>
              <a:defRPr sz="1400"/>
            </a:lvl2pPr>
            <a:lvl3pPr marL="914377" indent="0">
              <a:buNone/>
              <a:defRPr sz="1200"/>
            </a:lvl3pPr>
            <a:lvl4pPr marL="1371566" indent="0">
              <a:buNone/>
              <a:defRPr sz="1100"/>
            </a:lvl4pPr>
            <a:lvl5pPr marL="1828754" indent="0">
              <a:buNone/>
              <a:defRPr sz="1051"/>
            </a:lvl5pPr>
          </a:lstStyle>
          <a:p>
            <a:pPr lvl="0"/>
            <a:r>
              <a:rPr lang="en-US" dirty="0" smtClean="0"/>
              <a:t>Click to edit Master text styles</a:t>
            </a:r>
            <a:endParaRPr lang="en-US" dirty="0"/>
          </a:p>
        </p:txBody>
      </p:sp>
      <p:pic>
        <p:nvPicPr>
          <p:cNvPr id="14" name="image2.tif" descr="Juntos logo.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022031" y="6050735"/>
            <a:ext cx="597548" cy="543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cxnSp>
        <p:nvCxnSpPr>
          <p:cNvPr id="18" name="Straight Connector 17"/>
          <p:cNvCxnSpPr/>
          <p:nvPr userDrawn="1"/>
        </p:nvCxnSpPr>
        <p:spPr>
          <a:xfrm flipV="1">
            <a:off x="9752461" y="6050735"/>
            <a:ext cx="14603" cy="501384"/>
          </a:xfrm>
          <a:prstGeom prst="line">
            <a:avLst/>
          </a:prstGeom>
          <a:ln w="127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002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4642"/>
            <a:ext cx="10515600" cy="97221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586874"/>
            <a:ext cx="10515600" cy="41693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16440231"/>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84" r:id="rId3"/>
    <p:sldLayoutId id="2147483676" r:id="rId4"/>
    <p:sldLayoutId id="2147483686" r:id="rId5"/>
    <p:sldLayoutId id="2147483662" r:id="rId6"/>
    <p:sldLayoutId id="2147483666" r:id="rId7"/>
    <p:sldLayoutId id="2147483678" r:id="rId8"/>
    <p:sldLayoutId id="2147483680" r:id="rId9"/>
    <p:sldLayoutId id="2147483679" r:id="rId10"/>
    <p:sldLayoutId id="2147483667" r:id="rId11"/>
    <p:sldLayoutId id="2147483677" r:id="rId12"/>
    <p:sldLayoutId id="2147483664" r:id="rId13"/>
    <p:sldLayoutId id="2147483663" r:id="rId14"/>
    <p:sldLayoutId id="2147483672" r:id="rId15"/>
    <p:sldLayoutId id="2147483673" r:id="rId16"/>
    <p:sldLayoutId id="2147483674" r:id="rId17"/>
    <p:sldLayoutId id="2147483665" r:id="rId18"/>
    <p:sldLayoutId id="2147483668" r:id="rId19"/>
    <p:sldLayoutId id="2147483669" r:id="rId20"/>
    <p:sldLayoutId id="2147483670" r:id="rId21"/>
    <p:sldLayoutId id="2147483671" r:id="rId22"/>
    <p:sldLayoutId id="2147483675" r:id="rId23"/>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228594" indent="-228594" algn="l" defTabSz="914377" rtl="0" eaLnBrk="1" latinLnBrk="0" hangingPunct="1">
        <a:lnSpc>
          <a:spcPct val="90000"/>
        </a:lnSpc>
        <a:spcBef>
          <a:spcPts val="1000"/>
        </a:spcBef>
        <a:buClr>
          <a:schemeClr val="accent1"/>
        </a:buClr>
        <a:buFont typeface="LucidaGrande"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chemeClr val="accent2"/>
        </a:buClr>
        <a:buSzPct val="95000"/>
        <a:buFont typeface="LucidaGrande"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chemeClr val="accent3"/>
        </a:buClr>
        <a:buSzPct val="90000"/>
        <a:buFont typeface="Arial"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chemeClr val="tx1"/>
        </a:buClr>
        <a:buSzPct val="90000"/>
        <a:buFont typeface="Arial"/>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chemeClr val="tx1"/>
        </a:buClr>
        <a:buSzPct val="90000"/>
        <a:buFont typeface="Arial"/>
        <a:buChar char="•"/>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www.4-hmall.org/curriculum/Look-Inside/PL/FamilyHandbook/01610_LookInside.pdf" TargetMode="External"/><Relationship Id="rId4" Type="http://schemas.openxmlformats.org/officeDocument/2006/relationships/hyperlink" Target="NULL" TargetMode="External"/><Relationship Id="rId5" Type="http://schemas.openxmlformats.org/officeDocument/2006/relationships/hyperlink" Target="NULL" TargetMode="External"/><Relationship Id="rId6" Type="http://schemas.openxmlformats.org/officeDocument/2006/relationships/hyperlink" Target="NULL" TargetMode="External"/><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2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2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 Id="rId3" Type="http://schemas.openxmlformats.org/officeDocument/2006/relationships/image" Target="../media/image2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xml"/><Relationship Id="rId3" Type="http://schemas.openxmlformats.org/officeDocument/2006/relationships/image" Target="../media/image2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35272" y="5514619"/>
            <a:ext cx="8363215" cy="1025907"/>
          </a:xfrm>
        </p:spPr>
        <p:txBody>
          <a:bodyPr>
            <a:noAutofit/>
          </a:bodyPr>
          <a:lstStyle/>
          <a:p>
            <a:r>
              <a:rPr lang="en-US" dirty="0" smtClean="0"/>
              <a:t>Module </a:t>
            </a:r>
            <a:r>
              <a:rPr lang="en-US" dirty="0"/>
              <a:t>3</a:t>
            </a:r>
            <a:r>
              <a:rPr lang="en-US" dirty="0" smtClean="0"/>
              <a:t>: 4-H Clubs</a:t>
            </a:r>
            <a:endParaRPr lang="en-US" dirty="0"/>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5219700"/>
          </a:xfrm>
          <a:prstGeom prst="rect">
            <a:avLst/>
          </a:prstGeom>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12192000" cy="5219700"/>
          </a:xfrm>
          <a:prstGeom prst="rect">
            <a:avLst/>
          </a:prstGeom>
        </p:spPr>
      </p:pic>
    </p:spTree>
    <p:extLst>
      <p:ext uri="{BB962C8B-B14F-4D97-AF65-F5344CB8AC3E}">
        <p14:creationId xmlns:p14="http://schemas.microsoft.com/office/powerpoint/2010/main" val="101621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0" indent="-457200">
              <a:lnSpc>
                <a:spcPct val="80000"/>
              </a:lnSpc>
              <a:buFont typeface="+mj-lt"/>
              <a:buAutoNum type="arabicPeriod"/>
            </a:pPr>
            <a:r>
              <a:rPr lang="en-US" altLang="en-US" sz="3600" dirty="0">
                <a:ea typeface="ＭＳ Ｐゴシック" charset="-128"/>
              </a:rPr>
              <a:t>Many Latino families are new to 4-H </a:t>
            </a:r>
          </a:p>
          <a:p>
            <a:pPr marL="457200" indent="-457200">
              <a:lnSpc>
                <a:spcPct val="80000"/>
              </a:lnSpc>
              <a:buFont typeface="+mj-lt"/>
              <a:buAutoNum type="arabicPeriod"/>
            </a:pPr>
            <a:endParaRPr lang="en-US" altLang="en-US" sz="3600" dirty="0">
              <a:ea typeface="ＭＳ Ｐゴシック" charset="-128"/>
            </a:endParaRPr>
          </a:p>
          <a:p>
            <a:pPr marL="457200" indent="-457200">
              <a:lnSpc>
                <a:spcPct val="80000"/>
              </a:lnSpc>
              <a:buFont typeface="+mj-lt"/>
              <a:buAutoNum type="arabicPeriod"/>
            </a:pPr>
            <a:r>
              <a:rPr lang="en-US" altLang="en-US" sz="3600" dirty="0">
                <a:ea typeface="ＭＳ Ｐゴシック" charset="-128"/>
              </a:rPr>
              <a:t>Clubs have different meanings in different parts </a:t>
            </a:r>
          </a:p>
          <a:p>
            <a:pPr marL="0" indent="0">
              <a:lnSpc>
                <a:spcPct val="80000"/>
              </a:lnSpc>
              <a:buNone/>
            </a:pPr>
            <a:r>
              <a:rPr lang="en-US" altLang="en-US" sz="3600" dirty="0" smtClean="0">
                <a:ea typeface="ＭＳ Ｐゴシック" charset="-128"/>
              </a:rPr>
              <a:t>    of </a:t>
            </a:r>
            <a:r>
              <a:rPr lang="en-US" altLang="en-US" sz="3600" dirty="0">
                <a:ea typeface="ＭＳ Ｐゴシック" charset="-128"/>
              </a:rPr>
              <a:t>North</a:t>
            </a:r>
            <a:r>
              <a:rPr lang="en-US" altLang="en-US" sz="3600" dirty="0" smtClean="0">
                <a:ea typeface="ＭＳ Ｐゴシック" charset="-128"/>
              </a:rPr>
              <a:t>, Central </a:t>
            </a:r>
            <a:r>
              <a:rPr lang="en-US" altLang="en-US" sz="3600" dirty="0">
                <a:ea typeface="ＭＳ Ｐゴシック" charset="-128"/>
              </a:rPr>
              <a:t>and South America</a:t>
            </a:r>
          </a:p>
          <a:p>
            <a:pPr marL="0" indent="0">
              <a:lnSpc>
                <a:spcPct val="80000"/>
              </a:lnSpc>
              <a:buNone/>
            </a:pPr>
            <a:endParaRPr lang="en-US" altLang="en-US" sz="3600" dirty="0">
              <a:ea typeface="ＭＳ Ｐゴシック" charset="-128"/>
            </a:endParaRPr>
          </a:p>
          <a:p>
            <a:pPr marL="0" indent="0">
              <a:lnSpc>
                <a:spcPct val="80000"/>
              </a:lnSpc>
              <a:buNone/>
            </a:pPr>
            <a:r>
              <a:rPr lang="en-US" altLang="en-US" sz="3600" dirty="0" smtClean="0">
                <a:solidFill>
                  <a:schemeClr val="accent1"/>
                </a:solidFill>
                <a:ea typeface="ＭＳ Ｐゴシック" charset="-128"/>
              </a:rPr>
              <a:t>3. </a:t>
            </a:r>
            <a:r>
              <a:rPr lang="en-US" altLang="en-US" sz="3600" dirty="0" err="1" smtClean="0">
                <a:ea typeface="ＭＳ Ｐゴシック" charset="-128"/>
              </a:rPr>
              <a:t>Familismo</a:t>
            </a:r>
            <a:r>
              <a:rPr lang="en-US" altLang="en-US" sz="3600" dirty="0" smtClean="0">
                <a:ea typeface="ＭＳ Ｐゴシック" charset="-128"/>
              </a:rPr>
              <a:t> </a:t>
            </a:r>
            <a:r>
              <a:rPr lang="en-US" altLang="en-US" sz="3600" dirty="0">
                <a:ea typeface="ＭＳ Ｐゴシック" charset="-128"/>
              </a:rPr>
              <a:t>must be part of the club</a:t>
            </a:r>
          </a:p>
          <a:p>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10</a:t>
            </a:fld>
            <a:endParaRPr lang="en-US" sz="800" dirty="0">
              <a:solidFill>
                <a:schemeClr val="tx1">
                  <a:lumMod val="40000"/>
                  <a:lumOff val="60000"/>
                </a:schemeClr>
              </a:solidFill>
            </a:endParaRPr>
          </a:p>
        </p:txBody>
      </p:sp>
      <p:sp>
        <p:nvSpPr>
          <p:cNvPr id="5" name="Title 4"/>
          <p:cNvSpPr>
            <a:spLocks noGrp="1"/>
          </p:cNvSpPr>
          <p:nvPr>
            <p:ph type="title"/>
          </p:nvPr>
        </p:nvSpPr>
        <p:spPr/>
        <p:txBody>
          <a:bodyPr>
            <a:noAutofit/>
          </a:bodyPr>
          <a:lstStyle/>
          <a:p>
            <a:r>
              <a:rPr lang="en-US" altLang="en-US" sz="4400" dirty="0">
                <a:ea typeface="ＭＳ Ｐゴシック" charset="-128"/>
              </a:rPr>
              <a:t>Three Cultural Considerations</a:t>
            </a:r>
            <a:endParaRPr lang="en-US" sz="4400" dirty="0"/>
          </a:p>
        </p:txBody>
      </p:sp>
    </p:spTree>
    <p:extLst>
      <p:ext uri="{BB962C8B-B14F-4D97-AF65-F5344CB8AC3E}">
        <p14:creationId xmlns:p14="http://schemas.microsoft.com/office/powerpoint/2010/main" val="195775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8BFE72D-DEE3-1A40-BBC5-5AA7D885F44F}" type="slidenum">
              <a:rPr lang="en-US" smtClean="0"/>
              <a:pPr/>
              <a:t>11</a:t>
            </a:fld>
            <a:endParaRPr lang="en-US" sz="800" dirty="0">
              <a:solidFill>
                <a:schemeClr val="tx1">
                  <a:lumMod val="40000"/>
                  <a:lumOff val="60000"/>
                </a:schemeClr>
              </a:solidFill>
            </a:endParaRPr>
          </a:p>
        </p:txBody>
      </p:sp>
      <p:sp>
        <p:nvSpPr>
          <p:cNvPr id="6" name="Title 1"/>
          <p:cNvSpPr txBox="1">
            <a:spLocks/>
          </p:cNvSpPr>
          <p:nvPr/>
        </p:nvSpPr>
        <p:spPr>
          <a:xfrm>
            <a:off x="844449" y="3175000"/>
            <a:ext cx="10515600" cy="720213"/>
          </a:xfrm>
          <a:prstGeom prst="rect">
            <a:avLst/>
          </a:prstGeom>
        </p:spPr>
        <p:txBody>
          <a:bodyPr vert="horz" lIns="91440" tIns="45720" rIns="91440" bIns="45720" rtlCol="0" anchor="b">
            <a:noAutofit/>
          </a:bodyPr>
          <a:lstStyle>
            <a:lvl1pPr algn="l" defTabSz="914377" rtl="0" eaLnBrk="1" latinLnBrk="0" hangingPunct="1">
              <a:lnSpc>
                <a:spcPct val="90000"/>
              </a:lnSpc>
              <a:spcBef>
                <a:spcPct val="0"/>
              </a:spcBef>
              <a:buNone/>
              <a:defRPr sz="5400" b="1" kern="1200">
                <a:solidFill>
                  <a:schemeClr val="bg1"/>
                </a:solidFill>
                <a:latin typeface="+mj-lt"/>
                <a:ea typeface="+mj-ea"/>
                <a:cs typeface="+mj-cs"/>
              </a:defRPr>
            </a:lvl1pPr>
          </a:lstStyle>
          <a:p>
            <a:pPr algn="ctr">
              <a:lnSpc>
                <a:spcPct val="100000"/>
              </a:lnSpc>
            </a:pPr>
            <a:r>
              <a:rPr lang="en-US" altLang="en-US" dirty="0" smtClean="0">
                <a:solidFill>
                  <a:schemeClr val="tx1"/>
                </a:solidFill>
                <a:ea typeface="ＭＳ Ｐゴシック" charset="-128"/>
              </a:rPr>
              <a:t>Introducing 4-H Clubs</a:t>
            </a:r>
            <a:br>
              <a:rPr lang="en-US" altLang="en-US" dirty="0" smtClean="0">
                <a:solidFill>
                  <a:schemeClr val="tx1"/>
                </a:solidFill>
                <a:ea typeface="ＭＳ Ｐゴシック" charset="-128"/>
              </a:rPr>
            </a:br>
            <a:r>
              <a:rPr lang="en-US" altLang="en-US" dirty="0" smtClean="0">
                <a:solidFill>
                  <a:schemeClr val="tx1"/>
                </a:solidFill>
                <a:ea typeface="ＭＳ Ｐゴシック" charset="-128"/>
              </a:rPr>
              <a:t> to Latino Families </a:t>
            </a:r>
          </a:p>
        </p:txBody>
      </p:sp>
    </p:spTree>
    <p:extLst>
      <p:ext uri="{BB962C8B-B14F-4D97-AF65-F5344CB8AC3E}">
        <p14:creationId xmlns:p14="http://schemas.microsoft.com/office/powerpoint/2010/main" val="57354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70339"/>
            <a:ext cx="10515600" cy="4169350"/>
          </a:xfrm>
        </p:spPr>
        <p:txBody>
          <a:bodyPr>
            <a:normAutofit fontScale="85000" lnSpcReduction="10000"/>
          </a:bodyPr>
          <a:lstStyle/>
          <a:p>
            <a:pPr marL="0" indent="0" defTabSz="326524">
              <a:lnSpc>
                <a:spcPct val="50000"/>
              </a:lnSpc>
              <a:buNone/>
              <a:defRPr/>
            </a:pPr>
            <a:r>
              <a:rPr lang="en-US" altLang="en-US" dirty="0" smtClean="0">
                <a:solidFill>
                  <a:schemeClr val="tx2"/>
                </a:solidFill>
                <a:ea typeface="ＭＳ Ｐゴシック" charset="-128"/>
              </a:rPr>
              <a:t/>
            </a:r>
            <a:br>
              <a:rPr lang="en-US" altLang="en-US" dirty="0" smtClean="0">
                <a:solidFill>
                  <a:schemeClr val="tx2"/>
                </a:solidFill>
                <a:ea typeface="ＭＳ Ｐゴシック" charset="-128"/>
              </a:rPr>
            </a:br>
            <a:endParaRPr lang="en-US" altLang="en-US" sz="3800" b="1" dirty="0">
              <a:solidFill>
                <a:schemeClr val="accent2"/>
              </a:solidFill>
              <a:ea typeface="ＭＳ Ｐゴシック" charset="-128"/>
              <a:sym typeface="Rockwell"/>
            </a:endParaRPr>
          </a:p>
          <a:p>
            <a:pPr>
              <a:lnSpc>
                <a:spcPct val="80000"/>
              </a:lnSpc>
            </a:pPr>
            <a:r>
              <a:rPr lang="en-US" altLang="en-US" sz="3800" dirty="0" smtClean="0">
                <a:ea typeface="ＭＳ Ｐゴシック" charset="-128"/>
              </a:rPr>
              <a:t> Share </a:t>
            </a:r>
            <a:r>
              <a:rPr lang="en-US" altLang="en-US" sz="3800" dirty="0">
                <a:ea typeface="ＭＳ Ｐゴシック" charset="-128"/>
              </a:rPr>
              <a:t>the history of </a:t>
            </a:r>
            <a:r>
              <a:rPr lang="en-US" altLang="en-US" sz="3800" dirty="0" smtClean="0">
                <a:ea typeface="ＭＳ Ｐゴシック" charset="-128"/>
              </a:rPr>
              <a:t>4-H</a:t>
            </a:r>
          </a:p>
          <a:p>
            <a:pPr>
              <a:lnSpc>
                <a:spcPct val="80000"/>
              </a:lnSpc>
            </a:pPr>
            <a:endParaRPr lang="en-US" altLang="en-US" sz="3800" dirty="0">
              <a:ea typeface="ＭＳ Ｐゴシック" charset="-128"/>
            </a:endParaRPr>
          </a:p>
          <a:p>
            <a:pPr>
              <a:lnSpc>
                <a:spcPct val="80000"/>
              </a:lnSpc>
            </a:pPr>
            <a:r>
              <a:rPr lang="en-US" altLang="en-US" sz="3800" dirty="0" smtClean="0">
                <a:ea typeface="ＭＳ Ｐゴシック" charset="-128"/>
              </a:rPr>
              <a:t> Once </a:t>
            </a:r>
            <a:r>
              <a:rPr lang="en-US" altLang="en-US" sz="3800" dirty="0">
                <a:ea typeface="ＭＳ Ｐゴシック" charset="-128"/>
              </a:rPr>
              <a:t>youth know the 4-H story, have them share it </a:t>
            </a:r>
            <a:endParaRPr lang="en-US" altLang="en-US" sz="3800" dirty="0" smtClean="0">
              <a:ea typeface="ＭＳ Ｐゴシック" charset="-128"/>
            </a:endParaRPr>
          </a:p>
          <a:p>
            <a:pPr marL="0" indent="0">
              <a:lnSpc>
                <a:spcPct val="80000"/>
              </a:lnSpc>
              <a:buNone/>
            </a:pPr>
            <a:r>
              <a:rPr lang="en-US" altLang="en-US" sz="3800" dirty="0" smtClean="0">
                <a:ea typeface="ＭＳ Ｐゴシック" charset="-128"/>
              </a:rPr>
              <a:t>   with their families </a:t>
            </a:r>
          </a:p>
          <a:p>
            <a:pPr>
              <a:lnSpc>
                <a:spcPct val="80000"/>
              </a:lnSpc>
            </a:pPr>
            <a:endParaRPr lang="en-US" altLang="en-US" sz="3800" dirty="0">
              <a:ea typeface="ＭＳ Ｐゴシック" charset="-128"/>
            </a:endParaRPr>
          </a:p>
          <a:p>
            <a:pPr>
              <a:lnSpc>
                <a:spcPct val="80000"/>
              </a:lnSpc>
            </a:pPr>
            <a:r>
              <a:rPr lang="en-US" altLang="en-US" sz="3800" dirty="0" smtClean="0">
                <a:ea typeface="ＭＳ Ｐゴシック" charset="-128"/>
              </a:rPr>
              <a:t> Allow </a:t>
            </a:r>
            <a:r>
              <a:rPr lang="en-US" altLang="en-US" sz="3800" dirty="0">
                <a:ea typeface="ＭＳ Ｐゴシック" charset="-128"/>
              </a:rPr>
              <a:t>families time to develop trust </a:t>
            </a:r>
            <a:endParaRPr lang="en-US" altLang="en-US" sz="3800" dirty="0" smtClean="0">
              <a:ea typeface="ＭＳ Ｐゴシック" charset="-128"/>
            </a:endParaRPr>
          </a:p>
          <a:p>
            <a:pPr>
              <a:lnSpc>
                <a:spcPct val="80000"/>
              </a:lnSpc>
            </a:pPr>
            <a:endParaRPr lang="en-US" altLang="en-US" sz="3800" dirty="0">
              <a:ea typeface="ＭＳ Ｐゴシック" charset="-128"/>
            </a:endParaRPr>
          </a:p>
          <a:p>
            <a:pPr>
              <a:lnSpc>
                <a:spcPct val="80000"/>
              </a:lnSpc>
            </a:pPr>
            <a:r>
              <a:rPr lang="en-US" altLang="en-US" sz="3800" dirty="0" smtClean="0">
                <a:ea typeface="ＭＳ Ｐゴシック" charset="-128"/>
              </a:rPr>
              <a:t> Be </a:t>
            </a:r>
            <a:r>
              <a:rPr lang="en-US" altLang="en-US" sz="3800" dirty="0">
                <a:ea typeface="ＭＳ Ｐゴシック" charset="-128"/>
              </a:rPr>
              <a:t>creative and have fun!  </a:t>
            </a:r>
          </a:p>
          <a:p>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12</a:t>
            </a:fld>
            <a:endParaRPr lang="en-US" sz="800" dirty="0">
              <a:solidFill>
                <a:schemeClr val="tx1">
                  <a:lumMod val="40000"/>
                  <a:lumOff val="60000"/>
                </a:schemeClr>
              </a:solidFill>
            </a:endParaRPr>
          </a:p>
        </p:txBody>
      </p:sp>
      <p:sp>
        <p:nvSpPr>
          <p:cNvPr id="5" name="Title 4"/>
          <p:cNvSpPr>
            <a:spLocks noGrp="1"/>
          </p:cNvSpPr>
          <p:nvPr>
            <p:ph type="title"/>
          </p:nvPr>
        </p:nvSpPr>
        <p:spPr>
          <a:xfrm>
            <a:off x="838200" y="584200"/>
            <a:ext cx="10515600" cy="886139"/>
          </a:xfrm>
        </p:spPr>
        <p:txBody>
          <a:bodyPr>
            <a:noAutofit/>
          </a:bodyPr>
          <a:lstStyle/>
          <a:p>
            <a:r>
              <a:rPr lang="en-US" altLang="en-US" sz="4400" dirty="0" smtClean="0">
                <a:ea typeface="ＭＳ Ｐゴシック" charset="-128"/>
              </a:rPr>
              <a:t>Telling the 4-H Story </a:t>
            </a:r>
            <a:endParaRPr lang="en-US" sz="4400" b="0" dirty="0">
              <a:solidFill>
                <a:schemeClr val="tx1"/>
              </a:solidFill>
            </a:endParaRPr>
          </a:p>
        </p:txBody>
      </p:sp>
    </p:spTree>
    <p:extLst>
      <p:ext uri="{BB962C8B-B14F-4D97-AF65-F5344CB8AC3E}">
        <p14:creationId xmlns:p14="http://schemas.microsoft.com/office/powerpoint/2010/main" val="85398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88474"/>
            <a:ext cx="10515600" cy="4169350"/>
          </a:xfrm>
        </p:spPr>
        <p:txBody>
          <a:bodyPr>
            <a:normAutofit/>
          </a:bodyPr>
          <a:lstStyle/>
          <a:p>
            <a:pPr marL="0" indent="0" defTabSz="326524">
              <a:lnSpc>
                <a:spcPct val="50000"/>
              </a:lnSpc>
              <a:buNone/>
              <a:defRPr/>
            </a:pPr>
            <a:r>
              <a:rPr lang="en-US" altLang="en-US" sz="3600" dirty="0" smtClean="0">
                <a:solidFill>
                  <a:schemeClr val="tx2"/>
                </a:solidFill>
                <a:ea typeface="ＭＳ Ｐゴシック" charset="-128"/>
              </a:rPr>
              <a:t/>
            </a:r>
            <a:br>
              <a:rPr lang="en-US" altLang="en-US" sz="3600" dirty="0" smtClean="0">
                <a:solidFill>
                  <a:schemeClr val="tx2"/>
                </a:solidFill>
                <a:ea typeface="ＭＳ Ｐゴシック" charset="-128"/>
              </a:rPr>
            </a:br>
            <a:endParaRPr lang="en-US" altLang="en-US" sz="3600" b="1" dirty="0">
              <a:solidFill>
                <a:schemeClr val="accent2"/>
              </a:solidFill>
              <a:ea typeface="ＭＳ Ｐゴシック" charset="-128"/>
              <a:sym typeface="Rockwell"/>
            </a:endParaRPr>
          </a:p>
          <a:p>
            <a:pPr defTabSz="326524">
              <a:lnSpc>
                <a:spcPct val="50000"/>
              </a:lnSpc>
              <a:defRPr/>
            </a:pPr>
            <a:r>
              <a:rPr lang="en-US" sz="3600" dirty="0" smtClean="0"/>
              <a:t>Reflect </a:t>
            </a:r>
            <a:r>
              <a:rPr lang="en-US" sz="3600" dirty="0"/>
              <a:t>on the similarity of the start of 4-H to </a:t>
            </a:r>
            <a:endParaRPr lang="en-US" sz="3600" dirty="0" smtClean="0"/>
          </a:p>
          <a:p>
            <a:pPr marL="0" indent="0" defTabSz="326524">
              <a:lnSpc>
                <a:spcPct val="50000"/>
              </a:lnSpc>
              <a:buNone/>
              <a:defRPr/>
            </a:pPr>
            <a:r>
              <a:rPr lang="en-US" sz="3600" dirty="0"/>
              <a:t> </a:t>
            </a:r>
            <a:r>
              <a:rPr lang="en-US" sz="3600" dirty="0" smtClean="0"/>
              <a:t> </a:t>
            </a:r>
            <a:r>
              <a:rPr lang="en-US" sz="3600" dirty="0" err="1" smtClean="0"/>
              <a:t>Juntos</a:t>
            </a:r>
            <a:r>
              <a:rPr lang="en-US" sz="3600" dirty="0" smtClean="0"/>
              <a:t> </a:t>
            </a:r>
            <a:r>
              <a:rPr lang="en-US" sz="3600" dirty="0"/>
              <a:t>4-H </a:t>
            </a:r>
            <a:endParaRPr lang="en-US" sz="3600" dirty="0" smtClean="0"/>
          </a:p>
          <a:p>
            <a:pPr defTabSz="326524">
              <a:lnSpc>
                <a:spcPct val="50000"/>
              </a:lnSpc>
              <a:defRPr/>
            </a:pPr>
            <a:endParaRPr lang="en-US" sz="3600" dirty="0"/>
          </a:p>
          <a:p>
            <a:pPr defTabSz="326524">
              <a:lnSpc>
                <a:spcPct val="50000"/>
              </a:lnSpc>
              <a:defRPr/>
            </a:pPr>
            <a:r>
              <a:rPr lang="en-US" sz="3600" dirty="0" smtClean="0"/>
              <a:t>Showcase </a:t>
            </a:r>
            <a:r>
              <a:rPr lang="en-US" sz="3600" dirty="0"/>
              <a:t>Today’s 4-</a:t>
            </a:r>
            <a:r>
              <a:rPr lang="en-US" sz="3600" dirty="0" smtClean="0"/>
              <a:t>H</a:t>
            </a:r>
          </a:p>
          <a:p>
            <a:pPr defTabSz="326524">
              <a:lnSpc>
                <a:spcPct val="50000"/>
              </a:lnSpc>
              <a:defRPr/>
            </a:pPr>
            <a:endParaRPr lang="en-US" sz="3600" dirty="0"/>
          </a:p>
          <a:p>
            <a:r>
              <a:rPr lang="en-US" sz="3600" dirty="0" smtClean="0"/>
              <a:t>Allow </a:t>
            </a:r>
            <a:r>
              <a:rPr lang="en-US" sz="3600" dirty="0"/>
              <a:t>families to highlight what they found </a:t>
            </a:r>
            <a:endParaRPr lang="en-US" sz="3600" dirty="0" smtClean="0"/>
          </a:p>
          <a:p>
            <a:pPr marL="0" indent="0">
              <a:buNone/>
            </a:pPr>
            <a:r>
              <a:rPr lang="en-US" sz="3600" dirty="0"/>
              <a:t> </a:t>
            </a:r>
            <a:r>
              <a:rPr lang="en-US" sz="3600" dirty="0" smtClean="0"/>
              <a:t> interesting </a:t>
            </a:r>
            <a:r>
              <a:rPr lang="en-US" sz="3600" dirty="0"/>
              <a:t>from what 4-H has to offer</a:t>
            </a:r>
          </a:p>
          <a:p>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13</a:t>
            </a:fld>
            <a:endParaRPr lang="en-US" sz="800" dirty="0">
              <a:solidFill>
                <a:schemeClr val="tx1">
                  <a:lumMod val="40000"/>
                  <a:lumOff val="60000"/>
                </a:schemeClr>
              </a:solidFill>
            </a:endParaRPr>
          </a:p>
        </p:txBody>
      </p:sp>
      <p:sp>
        <p:nvSpPr>
          <p:cNvPr id="5" name="Title 4"/>
          <p:cNvSpPr>
            <a:spLocks noGrp="1"/>
          </p:cNvSpPr>
          <p:nvPr>
            <p:ph type="title"/>
          </p:nvPr>
        </p:nvSpPr>
        <p:spPr/>
        <p:txBody>
          <a:bodyPr>
            <a:normAutofit/>
          </a:bodyPr>
          <a:lstStyle/>
          <a:p>
            <a:r>
              <a:rPr lang="en-US" sz="4400" dirty="0"/>
              <a:t>Tell the 4-H Story Example</a:t>
            </a:r>
            <a:endParaRPr lang="en-US" sz="4400" b="0" dirty="0">
              <a:solidFill>
                <a:schemeClr val="tx2"/>
              </a:solidFill>
            </a:endParaRPr>
          </a:p>
        </p:txBody>
      </p:sp>
    </p:spTree>
    <p:extLst>
      <p:ext uri="{BB962C8B-B14F-4D97-AF65-F5344CB8AC3E}">
        <p14:creationId xmlns:p14="http://schemas.microsoft.com/office/powerpoint/2010/main" val="59339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88474"/>
            <a:ext cx="10515600" cy="4169350"/>
          </a:xfrm>
        </p:spPr>
        <p:txBody>
          <a:bodyPr>
            <a:normAutofit/>
          </a:bodyPr>
          <a:lstStyle/>
          <a:p>
            <a:pPr marL="0" indent="0" defTabSz="326524">
              <a:lnSpc>
                <a:spcPct val="50000"/>
              </a:lnSpc>
              <a:buNone/>
              <a:defRPr/>
            </a:pPr>
            <a:r>
              <a:rPr lang="en-US" altLang="en-US" dirty="0" smtClean="0">
                <a:solidFill>
                  <a:schemeClr val="tx2"/>
                </a:solidFill>
                <a:ea typeface="ＭＳ Ｐゴシック" charset="-128"/>
              </a:rPr>
              <a:t/>
            </a:r>
            <a:br>
              <a:rPr lang="en-US" altLang="en-US" dirty="0" smtClean="0">
                <a:solidFill>
                  <a:schemeClr val="tx2"/>
                </a:solidFill>
                <a:ea typeface="ＭＳ Ｐゴシック" charset="-128"/>
              </a:rPr>
            </a:br>
            <a:endParaRPr lang="en-US" altLang="en-US" b="1" dirty="0">
              <a:solidFill>
                <a:schemeClr val="accent2"/>
              </a:solidFill>
              <a:ea typeface="ＭＳ Ｐゴシック" charset="-128"/>
              <a:sym typeface="Rockwell"/>
            </a:endParaRPr>
          </a:p>
          <a:p>
            <a:pPr>
              <a:lnSpc>
                <a:spcPct val="80000"/>
              </a:lnSpc>
            </a:pPr>
            <a:r>
              <a:rPr lang="en-US" altLang="en-US" sz="4000" dirty="0">
                <a:ea typeface="ＭＳ Ｐゴシック" charset="-128"/>
              </a:rPr>
              <a:t>Share what 4-H clubs are in creative ways </a:t>
            </a:r>
          </a:p>
          <a:p>
            <a:pPr marL="0" indent="0">
              <a:lnSpc>
                <a:spcPct val="80000"/>
              </a:lnSpc>
              <a:buNone/>
            </a:pPr>
            <a:endParaRPr lang="en-US" altLang="en-US" sz="4000" b="1" dirty="0">
              <a:ea typeface="ＭＳ Ｐゴシック" charset="-128"/>
            </a:endParaRPr>
          </a:p>
          <a:p>
            <a:pPr>
              <a:lnSpc>
                <a:spcPct val="80000"/>
              </a:lnSpc>
            </a:pPr>
            <a:r>
              <a:rPr lang="en-US" altLang="en-US" sz="4000" dirty="0">
                <a:ea typeface="ＭＳ Ｐゴシック" charset="-128"/>
              </a:rPr>
              <a:t>Learn what families think of clubs </a:t>
            </a:r>
          </a:p>
          <a:p>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14</a:t>
            </a:fld>
            <a:endParaRPr lang="en-US" sz="800" dirty="0">
              <a:solidFill>
                <a:schemeClr val="tx1">
                  <a:lumMod val="40000"/>
                  <a:lumOff val="60000"/>
                </a:schemeClr>
              </a:solidFill>
            </a:endParaRPr>
          </a:p>
        </p:txBody>
      </p:sp>
      <p:sp>
        <p:nvSpPr>
          <p:cNvPr id="5" name="Title 4"/>
          <p:cNvSpPr>
            <a:spLocks noGrp="1"/>
          </p:cNvSpPr>
          <p:nvPr>
            <p:ph type="title"/>
          </p:nvPr>
        </p:nvSpPr>
        <p:spPr/>
        <p:txBody>
          <a:bodyPr>
            <a:noAutofit/>
          </a:bodyPr>
          <a:lstStyle/>
          <a:p>
            <a:r>
              <a:rPr lang="en-US" altLang="en-US" sz="4400" dirty="0" smtClean="0">
                <a:ea typeface="ＭＳ Ｐゴシック" charset="-128"/>
              </a:rPr>
              <a:t/>
            </a:r>
            <a:br>
              <a:rPr lang="en-US" altLang="en-US" sz="4400" dirty="0" smtClean="0">
                <a:ea typeface="ＭＳ Ｐゴシック" charset="-128"/>
              </a:rPr>
            </a:br>
            <a:r>
              <a:rPr lang="en-US" altLang="en-US" sz="4400" dirty="0">
                <a:solidFill>
                  <a:srgbClr val="339966"/>
                </a:solidFill>
                <a:ea typeface="ＭＳ Ｐゴシック" charset="-128"/>
              </a:rPr>
              <a:t>T</a:t>
            </a:r>
            <a:r>
              <a:rPr lang="en-US" altLang="en-US" sz="4400" dirty="0" smtClean="0">
                <a:solidFill>
                  <a:srgbClr val="339966"/>
                </a:solidFill>
                <a:ea typeface="ＭＳ Ｐゴシック" charset="-128"/>
              </a:rPr>
              <a:t>he Meaning of </a:t>
            </a:r>
            <a:r>
              <a:rPr lang="en-US" altLang="en-US" sz="4400" dirty="0">
                <a:solidFill>
                  <a:srgbClr val="339966"/>
                </a:solidFill>
                <a:ea typeface="ＭＳ Ｐゴシック" charset="-128"/>
              </a:rPr>
              <a:t>4-H Clubs</a:t>
            </a:r>
            <a:r>
              <a:rPr lang="en-US" altLang="en-US" sz="4400" dirty="0" smtClean="0">
                <a:solidFill>
                  <a:srgbClr val="339966"/>
                </a:solidFill>
                <a:ea typeface="ＭＳ Ｐゴシック" charset="-128"/>
              </a:rPr>
              <a:t/>
            </a:r>
            <a:br>
              <a:rPr lang="en-US" altLang="en-US" sz="4400" dirty="0" smtClean="0">
                <a:solidFill>
                  <a:srgbClr val="339966"/>
                </a:solidFill>
                <a:ea typeface="ＭＳ Ｐゴシック" charset="-128"/>
              </a:rPr>
            </a:br>
            <a:endParaRPr lang="en-US" sz="4400" dirty="0">
              <a:solidFill>
                <a:srgbClr val="339966"/>
              </a:solidFill>
            </a:endParaRPr>
          </a:p>
        </p:txBody>
      </p:sp>
    </p:spTree>
    <p:extLst>
      <p:ext uri="{BB962C8B-B14F-4D97-AF65-F5344CB8AC3E}">
        <p14:creationId xmlns:p14="http://schemas.microsoft.com/office/powerpoint/2010/main" val="82891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88474"/>
            <a:ext cx="10515600" cy="4169350"/>
          </a:xfrm>
        </p:spPr>
        <p:txBody>
          <a:bodyPr>
            <a:normAutofit fontScale="92500"/>
          </a:bodyPr>
          <a:lstStyle/>
          <a:p>
            <a:pPr marL="0" indent="0" defTabSz="326524">
              <a:lnSpc>
                <a:spcPct val="100000"/>
              </a:lnSpc>
              <a:buNone/>
              <a:defRPr/>
            </a:pPr>
            <a:r>
              <a:rPr lang="en-US" altLang="en-US" dirty="0" smtClean="0">
                <a:solidFill>
                  <a:schemeClr val="tx2"/>
                </a:solidFill>
                <a:ea typeface="ＭＳ Ｐゴシック" charset="-128"/>
              </a:rPr>
              <a:t/>
            </a:r>
            <a:br>
              <a:rPr lang="en-US" altLang="en-US" dirty="0" smtClean="0">
                <a:solidFill>
                  <a:schemeClr val="tx2"/>
                </a:solidFill>
                <a:ea typeface="ＭＳ Ｐゴシック" charset="-128"/>
              </a:rPr>
            </a:br>
            <a:r>
              <a:rPr lang="en-US" altLang="en-US" sz="3500" b="1" dirty="0">
                <a:ea typeface="ＭＳ Ｐゴシック" charset="-128"/>
              </a:rPr>
              <a:t>Example Activity: </a:t>
            </a:r>
            <a:r>
              <a:rPr lang="en-US" sz="3500" dirty="0"/>
              <a:t>Separate youth and parents by having them in opposite sides of the room. Give them one minute to write down as many benefits they think 4-H Clubs can have on youth. Ask them to appoint a scriber and presenter who will write down their ideas and present to the larger group.  The group with the longest list will get free candy.</a:t>
            </a:r>
            <a:endParaRPr lang="en-US" altLang="en-US" sz="3500" dirty="0">
              <a:ea typeface="ＭＳ Ｐゴシック" charset="-128"/>
            </a:endParaRPr>
          </a:p>
          <a:p>
            <a:pPr marL="0" indent="0" defTabSz="326524">
              <a:lnSpc>
                <a:spcPct val="50000"/>
              </a:lnSpc>
              <a:buNone/>
              <a:defRPr/>
            </a:pP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15</a:t>
            </a:fld>
            <a:endParaRPr lang="en-US" sz="800" dirty="0">
              <a:solidFill>
                <a:schemeClr val="tx1">
                  <a:lumMod val="40000"/>
                  <a:lumOff val="60000"/>
                </a:schemeClr>
              </a:solidFill>
            </a:endParaRPr>
          </a:p>
        </p:txBody>
      </p:sp>
      <p:sp>
        <p:nvSpPr>
          <p:cNvPr id="5" name="Title 4"/>
          <p:cNvSpPr>
            <a:spLocks noGrp="1"/>
          </p:cNvSpPr>
          <p:nvPr>
            <p:ph type="title"/>
          </p:nvPr>
        </p:nvSpPr>
        <p:spPr/>
        <p:txBody>
          <a:bodyPr>
            <a:normAutofit/>
          </a:bodyPr>
          <a:lstStyle/>
          <a:p>
            <a:r>
              <a:rPr lang="en-US" altLang="en-US" sz="4400" dirty="0" smtClean="0">
                <a:solidFill>
                  <a:srgbClr val="339966"/>
                </a:solidFill>
                <a:ea typeface="ＭＳ Ｐゴシック" charset="-128"/>
              </a:rPr>
              <a:t>The Meaning </a:t>
            </a:r>
            <a:r>
              <a:rPr lang="en-US" altLang="en-US" sz="4400" dirty="0">
                <a:solidFill>
                  <a:srgbClr val="339966"/>
                </a:solidFill>
                <a:ea typeface="ＭＳ Ｐゴシック" charset="-128"/>
              </a:rPr>
              <a:t>of 4-H Clubs</a:t>
            </a:r>
            <a:endParaRPr lang="en-US" sz="4400" dirty="0">
              <a:solidFill>
                <a:srgbClr val="339966"/>
              </a:solidFill>
            </a:endParaRPr>
          </a:p>
        </p:txBody>
      </p:sp>
    </p:spTree>
    <p:extLst>
      <p:ext uri="{BB962C8B-B14F-4D97-AF65-F5344CB8AC3E}">
        <p14:creationId xmlns:p14="http://schemas.microsoft.com/office/powerpoint/2010/main" val="36188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88474"/>
            <a:ext cx="10515600" cy="4169350"/>
          </a:xfrm>
        </p:spPr>
        <p:txBody>
          <a:bodyPr>
            <a:normAutofit fontScale="85000" lnSpcReduction="20000"/>
          </a:bodyPr>
          <a:lstStyle/>
          <a:p>
            <a:pPr>
              <a:lnSpc>
                <a:spcPct val="80000"/>
              </a:lnSpc>
            </a:pPr>
            <a:r>
              <a:rPr lang="en-US" altLang="en-US" sz="4000" dirty="0" smtClean="0">
                <a:ea typeface="ＭＳ Ｐゴシック" charset="-128"/>
              </a:rPr>
              <a:t>Best </a:t>
            </a:r>
            <a:r>
              <a:rPr lang="en-US" altLang="en-US" sz="4000" dirty="0">
                <a:ea typeface="ＭＳ Ｐゴシック" charset="-128"/>
              </a:rPr>
              <a:t>way to show 4-</a:t>
            </a:r>
            <a:r>
              <a:rPr lang="en-US" altLang="en-US" sz="4000" dirty="0" smtClean="0">
                <a:ea typeface="ＭＳ Ｐゴシック" charset="-128"/>
              </a:rPr>
              <a:t>H! </a:t>
            </a:r>
            <a:r>
              <a:rPr lang="en-US" altLang="en-US" sz="4000" dirty="0">
                <a:ea typeface="ＭＳ Ｐゴシック" charset="-128"/>
              </a:rPr>
              <a:t>H</a:t>
            </a:r>
            <a:r>
              <a:rPr lang="en-US" altLang="en-US" sz="4000" dirty="0" smtClean="0">
                <a:ea typeface="ＭＳ Ｐゴシック" charset="-128"/>
              </a:rPr>
              <a:t>ave </a:t>
            </a:r>
            <a:r>
              <a:rPr lang="en-US" altLang="en-US" sz="4000" dirty="0">
                <a:ea typeface="ＭＳ Ｐゴシック" charset="-128"/>
              </a:rPr>
              <a:t>the youth share </a:t>
            </a:r>
            <a:endParaRPr lang="en-US" altLang="en-US" sz="4000" dirty="0" smtClean="0">
              <a:ea typeface="ＭＳ Ｐゴシック" charset="-128"/>
            </a:endParaRPr>
          </a:p>
          <a:p>
            <a:pPr marL="0" indent="0">
              <a:lnSpc>
                <a:spcPct val="80000"/>
              </a:lnSpc>
              <a:buNone/>
            </a:pPr>
            <a:r>
              <a:rPr lang="en-US" altLang="en-US" sz="4000" dirty="0">
                <a:ea typeface="ＭＳ Ｐゴシック" charset="-128"/>
              </a:rPr>
              <a:t> </a:t>
            </a:r>
            <a:r>
              <a:rPr lang="en-US" altLang="en-US" sz="4000" dirty="0" smtClean="0">
                <a:ea typeface="ＭＳ Ｐゴシック" charset="-128"/>
              </a:rPr>
              <a:t> their </a:t>
            </a:r>
            <a:r>
              <a:rPr lang="en-US" altLang="en-US" sz="4000" dirty="0">
                <a:ea typeface="ＭＳ Ｐゴシック" charset="-128"/>
              </a:rPr>
              <a:t>experience</a:t>
            </a:r>
          </a:p>
          <a:p>
            <a:pPr>
              <a:lnSpc>
                <a:spcPct val="80000"/>
              </a:lnSpc>
            </a:pPr>
            <a:endParaRPr lang="en-US" altLang="en-US" sz="4000" dirty="0">
              <a:ea typeface="ＭＳ Ｐゴシック" charset="-128"/>
            </a:endParaRPr>
          </a:p>
          <a:p>
            <a:pPr>
              <a:lnSpc>
                <a:spcPct val="80000"/>
              </a:lnSpc>
            </a:pPr>
            <a:r>
              <a:rPr lang="en-US" altLang="en-US" sz="4000" dirty="0">
                <a:ea typeface="ＭＳ Ｐゴシック" charset="-128"/>
              </a:rPr>
              <a:t>Invite and welcome families to 4-H events</a:t>
            </a:r>
          </a:p>
          <a:p>
            <a:pPr>
              <a:lnSpc>
                <a:spcPct val="80000"/>
              </a:lnSpc>
            </a:pPr>
            <a:endParaRPr lang="en-US" altLang="en-US" sz="4000" dirty="0">
              <a:ea typeface="ＭＳ Ｐゴシック" charset="-128"/>
            </a:endParaRPr>
          </a:p>
          <a:p>
            <a:pPr>
              <a:lnSpc>
                <a:spcPct val="80000"/>
              </a:lnSpc>
            </a:pPr>
            <a:r>
              <a:rPr lang="en-US" altLang="en-US" sz="4000" dirty="0">
                <a:ea typeface="ＭＳ Ｐゴシック" charset="-128"/>
              </a:rPr>
              <a:t>Focus on building trust and understanding about </a:t>
            </a:r>
            <a:endParaRPr lang="en-US" altLang="en-US" sz="4000" dirty="0" smtClean="0">
              <a:ea typeface="ＭＳ Ｐゴシック" charset="-128"/>
            </a:endParaRPr>
          </a:p>
          <a:p>
            <a:pPr marL="0" indent="0">
              <a:lnSpc>
                <a:spcPct val="80000"/>
              </a:lnSpc>
              <a:buNone/>
            </a:pPr>
            <a:r>
              <a:rPr lang="en-US" altLang="en-US" sz="4000" dirty="0">
                <a:ea typeface="ＭＳ Ｐゴシック" charset="-128"/>
              </a:rPr>
              <a:t> </a:t>
            </a:r>
            <a:r>
              <a:rPr lang="en-US" altLang="en-US" sz="4000" dirty="0" smtClean="0">
                <a:ea typeface="ＭＳ Ｐゴシック" charset="-128"/>
              </a:rPr>
              <a:t> 4</a:t>
            </a:r>
            <a:r>
              <a:rPr lang="en-US" altLang="en-US" sz="4000" dirty="0">
                <a:ea typeface="ＭＳ Ｐゴシック" charset="-128"/>
              </a:rPr>
              <a:t>-H will follow</a:t>
            </a:r>
          </a:p>
          <a:p>
            <a:pPr>
              <a:lnSpc>
                <a:spcPct val="80000"/>
              </a:lnSpc>
            </a:pPr>
            <a:endParaRPr lang="en-US" altLang="en-US" sz="4000" dirty="0">
              <a:ea typeface="ＭＳ Ｐゴシック" charset="-128"/>
            </a:endParaRPr>
          </a:p>
          <a:p>
            <a:pPr marL="0" indent="0" algn="ctr">
              <a:lnSpc>
                <a:spcPct val="80000"/>
              </a:lnSpc>
              <a:buNone/>
            </a:pPr>
            <a:r>
              <a:rPr lang="en-US" altLang="en-US" sz="4000" dirty="0">
                <a:ea typeface="ＭＳ Ｐゴシック" charset="-128"/>
              </a:rPr>
              <a:t>Time is on your side!</a:t>
            </a:r>
          </a:p>
          <a:p>
            <a:pPr marL="0" indent="0" defTabSz="326524">
              <a:lnSpc>
                <a:spcPct val="50000"/>
              </a:lnSpc>
              <a:buNone/>
              <a:defRPr/>
            </a:pP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16</a:t>
            </a:fld>
            <a:endParaRPr lang="en-US" sz="800" dirty="0">
              <a:solidFill>
                <a:schemeClr val="tx1">
                  <a:lumMod val="40000"/>
                  <a:lumOff val="60000"/>
                </a:schemeClr>
              </a:solidFill>
            </a:endParaRPr>
          </a:p>
        </p:txBody>
      </p:sp>
      <p:sp>
        <p:nvSpPr>
          <p:cNvPr id="5" name="Title 4"/>
          <p:cNvSpPr>
            <a:spLocks noGrp="1"/>
          </p:cNvSpPr>
          <p:nvPr>
            <p:ph type="title"/>
          </p:nvPr>
        </p:nvSpPr>
        <p:spPr/>
        <p:txBody>
          <a:bodyPr>
            <a:normAutofit/>
          </a:bodyPr>
          <a:lstStyle/>
          <a:p>
            <a:r>
              <a:rPr lang="en-US" altLang="en-US" sz="4400" dirty="0" smtClean="0">
                <a:solidFill>
                  <a:srgbClr val="339966"/>
                </a:solidFill>
                <a:ea typeface="ＭＳ Ｐゴシック" charset="-128"/>
              </a:rPr>
              <a:t>The Meaning </a:t>
            </a:r>
            <a:r>
              <a:rPr lang="en-US" altLang="en-US" sz="4400" dirty="0">
                <a:solidFill>
                  <a:srgbClr val="339966"/>
                </a:solidFill>
                <a:ea typeface="ＭＳ Ｐゴシック" charset="-128"/>
              </a:rPr>
              <a:t>of 4-H Clubs</a:t>
            </a:r>
            <a:endParaRPr lang="en-US" sz="4400" dirty="0">
              <a:solidFill>
                <a:srgbClr val="339966"/>
              </a:solidFill>
            </a:endParaRPr>
          </a:p>
        </p:txBody>
      </p:sp>
    </p:spTree>
    <p:extLst>
      <p:ext uri="{BB962C8B-B14F-4D97-AF65-F5344CB8AC3E}">
        <p14:creationId xmlns:p14="http://schemas.microsoft.com/office/powerpoint/2010/main" val="21561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88474"/>
            <a:ext cx="10515600" cy="4169350"/>
          </a:xfrm>
        </p:spPr>
        <p:txBody>
          <a:bodyPr>
            <a:normAutofit lnSpcReduction="10000"/>
          </a:bodyPr>
          <a:lstStyle/>
          <a:p>
            <a:pPr lvl="0"/>
            <a:r>
              <a:rPr lang="en-US" sz="3600" dirty="0"/>
              <a:t>Remember what families tell you about them </a:t>
            </a:r>
          </a:p>
          <a:p>
            <a:pPr lvl="0"/>
            <a:r>
              <a:rPr lang="en-US" sz="3600" dirty="0"/>
              <a:t>Know the family unit</a:t>
            </a:r>
          </a:p>
          <a:p>
            <a:pPr lvl="0"/>
            <a:r>
              <a:rPr lang="en-US" sz="3600" dirty="0"/>
              <a:t>Be consistent and keep your word </a:t>
            </a:r>
          </a:p>
          <a:p>
            <a:pPr lvl="0"/>
            <a:r>
              <a:rPr lang="en-US" sz="3600" dirty="0"/>
              <a:t>Allow them to get to know you</a:t>
            </a:r>
          </a:p>
          <a:p>
            <a:pPr marL="0" lvl="0" indent="0">
              <a:buNone/>
            </a:pPr>
            <a:r>
              <a:rPr lang="en-US" sz="3600" dirty="0"/>
              <a:t> </a:t>
            </a:r>
          </a:p>
          <a:p>
            <a:pPr marL="0" lvl="0" indent="0">
              <a:buNone/>
            </a:pPr>
            <a:r>
              <a:rPr lang="en-US" sz="3600" dirty="0"/>
              <a:t>Know that your time and commitment with the youth will gain parents’ trust over time </a:t>
            </a:r>
          </a:p>
          <a:p>
            <a:pPr marL="0" indent="0" defTabSz="326524">
              <a:lnSpc>
                <a:spcPct val="50000"/>
              </a:lnSpc>
              <a:buNone/>
              <a:defRPr/>
            </a:pP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17</a:t>
            </a:fld>
            <a:endParaRPr lang="en-US" sz="800" dirty="0">
              <a:solidFill>
                <a:schemeClr val="tx1">
                  <a:lumMod val="40000"/>
                  <a:lumOff val="60000"/>
                </a:schemeClr>
              </a:solidFill>
            </a:endParaRPr>
          </a:p>
        </p:txBody>
      </p:sp>
      <p:sp>
        <p:nvSpPr>
          <p:cNvPr id="5" name="Title 4"/>
          <p:cNvSpPr>
            <a:spLocks noGrp="1"/>
          </p:cNvSpPr>
          <p:nvPr>
            <p:ph type="title"/>
          </p:nvPr>
        </p:nvSpPr>
        <p:spPr/>
        <p:txBody>
          <a:bodyPr>
            <a:normAutofit/>
          </a:bodyPr>
          <a:lstStyle/>
          <a:p>
            <a:r>
              <a:rPr lang="en-US" sz="6000" dirty="0"/>
              <a:t>S</a:t>
            </a:r>
            <a:r>
              <a:rPr lang="en-US" sz="6000" dirty="0" smtClean="0"/>
              <a:t>how </a:t>
            </a:r>
            <a:r>
              <a:rPr lang="en-US" sz="6000" dirty="0"/>
              <a:t>Your </a:t>
            </a:r>
            <a:r>
              <a:rPr lang="en-US" sz="6000" dirty="0" smtClean="0"/>
              <a:t>Interest</a:t>
            </a:r>
            <a:endParaRPr lang="en-US" sz="6000" b="0" dirty="0">
              <a:solidFill>
                <a:schemeClr val="tx2"/>
              </a:solidFill>
            </a:endParaRPr>
          </a:p>
        </p:txBody>
      </p:sp>
    </p:spTree>
    <p:extLst>
      <p:ext uri="{BB962C8B-B14F-4D97-AF65-F5344CB8AC3E}">
        <p14:creationId xmlns:p14="http://schemas.microsoft.com/office/powerpoint/2010/main" val="1717295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63074"/>
            <a:ext cx="11746650" cy="4169350"/>
          </a:xfrm>
        </p:spPr>
        <p:txBody>
          <a:bodyPr>
            <a:normAutofit fontScale="92500" lnSpcReduction="10000"/>
          </a:bodyPr>
          <a:lstStyle/>
          <a:p>
            <a:r>
              <a:rPr lang="en-US" sz="3000" dirty="0"/>
              <a:t>The  4-H Family </a:t>
            </a:r>
            <a:r>
              <a:rPr lang="en-US" sz="3000" dirty="0" smtClean="0"/>
              <a:t>Handbook</a:t>
            </a:r>
            <a:br>
              <a:rPr lang="en-US" sz="3000" dirty="0" smtClean="0"/>
            </a:br>
            <a:r>
              <a:rPr lang="en-US" sz="3000" u="sng" dirty="0" smtClean="0">
                <a:hlinkClick r:id="rId3"/>
              </a:rPr>
              <a:t>http</a:t>
            </a:r>
            <a:r>
              <a:rPr lang="en-US" sz="3000" u="sng" dirty="0">
                <a:hlinkClick r:id="rId3"/>
              </a:rPr>
              <a:t>://www.4-hmall.org/curriculum/Look-Inside/PL/FamilyHandbook/01610_LookInside.pdf</a:t>
            </a:r>
            <a:endParaRPr lang="en-US" sz="3000" dirty="0"/>
          </a:p>
          <a:p>
            <a:pPr marL="0" indent="0">
              <a:buNone/>
            </a:pPr>
            <a:endParaRPr lang="en-US" sz="3000" dirty="0"/>
          </a:p>
          <a:p>
            <a:r>
              <a:rPr lang="en-US" sz="3000" dirty="0"/>
              <a:t>4-H </a:t>
            </a:r>
            <a:r>
              <a:rPr lang="en-US" sz="3000" dirty="0" err="1"/>
              <a:t>Fotonovela</a:t>
            </a:r>
            <a:r>
              <a:rPr lang="en-US" sz="3000" dirty="0"/>
              <a:t> from NC State </a:t>
            </a:r>
            <a:r>
              <a:rPr lang="en-US" sz="3000" dirty="0" smtClean="0"/>
              <a:t>University</a:t>
            </a:r>
            <a:br>
              <a:rPr lang="en-US" sz="3000" dirty="0" smtClean="0"/>
            </a:br>
            <a:r>
              <a:rPr lang="en-US" sz="3000" u="sng" dirty="0" smtClean="0">
                <a:hlinkClick r:id="rId4" invalidUrl="https://dl.dropboxusercontent.com/u/905330/Juntos_Program/4-H Fotonovela/4-H Fotonovela_English.pdf"/>
              </a:rPr>
              <a:t>https</a:t>
            </a:r>
            <a:r>
              <a:rPr lang="en-US" sz="3000" u="sng" dirty="0">
                <a:hlinkClick r:id="rId5" invalidUrl="https://dl.dropboxusercontent.com/u/905330/Juntos_Program/4-H Fotonovela/4-H Fotonovela_English.pdf"/>
              </a:rPr>
              <a:t>://dl.dropboxusercontent.com/u/905330/Juntos_Program/4-H%20Fotonovela/4-H%20Fotonovela_English.pdf</a:t>
            </a:r>
            <a:endParaRPr lang="en-US" sz="3000" dirty="0"/>
          </a:p>
          <a:p>
            <a:pPr marL="0" indent="0">
              <a:buNone/>
            </a:pPr>
            <a:r>
              <a:rPr lang="en-US" sz="3000" dirty="0"/>
              <a:t> </a:t>
            </a:r>
          </a:p>
          <a:p>
            <a:pPr marL="0" indent="0">
              <a:buNone/>
            </a:pPr>
            <a:r>
              <a:rPr lang="en-US" sz="3000" u="sng" dirty="0">
                <a:hlinkClick r:id="rId6" invalidUrl="https://dl.dropboxusercontent.com/u/905330/Juntos_Program/4-H Fotonovela/4-H Fotonovela_Spanish .pdf"/>
              </a:rPr>
              <a:t>https://dl.dropboxusercontent.com/u/905330/Juntos_Program/4-H%20Fotonovela/4-H%20Fotonovela_Spanish%20.pdf</a:t>
            </a:r>
            <a:endParaRPr lang="en-US" sz="3000" dirty="0"/>
          </a:p>
          <a:p>
            <a:pPr marL="0" indent="0" defTabSz="326524">
              <a:lnSpc>
                <a:spcPct val="50000"/>
              </a:lnSpc>
              <a:buNone/>
              <a:defRPr/>
            </a:pP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18</a:t>
            </a:fld>
            <a:endParaRPr lang="en-US" sz="800" dirty="0">
              <a:solidFill>
                <a:schemeClr val="tx1">
                  <a:lumMod val="40000"/>
                  <a:lumOff val="60000"/>
                </a:schemeClr>
              </a:solidFill>
            </a:endParaRPr>
          </a:p>
        </p:txBody>
      </p:sp>
      <p:sp>
        <p:nvSpPr>
          <p:cNvPr id="5" name="Title 4"/>
          <p:cNvSpPr>
            <a:spLocks noGrp="1"/>
          </p:cNvSpPr>
          <p:nvPr>
            <p:ph type="title"/>
          </p:nvPr>
        </p:nvSpPr>
        <p:spPr/>
        <p:txBody>
          <a:bodyPr>
            <a:normAutofit/>
          </a:bodyPr>
          <a:lstStyle/>
          <a:p>
            <a:r>
              <a:rPr lang="en-US" altLang="en-US" sz="4400" dirty="0">
                <a:ea typeface="ＭＳ Ｐゴシック" charset="-128"/>
              </a:rPr>
              <a:t>Resources for families</a:t>
            </a:r>
            <a:endParaRPr lang="en-US" sz="4400" b="0" dirty="0"/>
          </a:p>
        </p:txBody>
      </p:sp>
    </p:spTree>
    <p:extLst>
      <p:ext uri="{BB962C8B-B14F-4D97-AF65-F5344CB8AC3E}">
        <p14:creationId xmlns:p14="http://schemas.microsoft.com/office/powerpoint/2010/main" val="2115101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88474"/>
            <a:ext cx="10515600" cy="4169350"/>
          </a:xfrm>
        </p:spPr>
        <p:txBody>
          <a:bodyPr>
            <a:normAutofit/>
          </a:bodyPr>
          <a:lstStyle/>
          <a:p>
            <a:pPr marL="0" indent="0">
              <a:lnSpc>
                <a:spcPct val="80000"/>
              </a:lnSpc>
              <a:buNone/>
            </a:pPr>
            <a:r>
              <a:rPr lang="en-US" altLang="en-US" dirty="0">
                <a:ea typeface="ＭＳ Ｐゴシック" charset="-128"/>
              </a:rPr>
              <a:t>Families + </a:t>
            </a:r>
            <a:r>
              <a:rPr lang="en-US" altLang="en-US" dirty="0" err="1">
                <a:ea typeface="ＭＳ Ｐゴシック" charset="-128"/>
              </a:rPr>
              <a:t>Juntos</a:t>
            </a:r>
            <a:r>
              <a:rPr lang="en-US" altLang="en-US" dirty="0">
                <a:ea typeface="ＭＳ Ｐゴシック" charset="-128"/>
              </a:rPr>
              <a:t> 4-H = Academic Success</a:t>
            </a:r>
          </a:p>
          <a:p>
            <a:pPr marL="0" indent="0">
              <a:lnSpc>
                <a:spcPct val="80000"/>
              </a:lnSpc>
              <a:buNone/>
            </a:pPr>
            <a:r>
              <a:rPr lang="en-US" altLang="en-US" dirty="0">
                <a:ea typeface="ＭＳ Ｐゴシック" charset="-128"/>
              </a:rPr>
              <a:t>          </a:t>
            </a:r>
            <a:r>
              <a:rPr lang="en-US" altLang="en-US" i="1" dirty="0">
                <a:solidFill>
                  <a:schemeClr val="accent2"/>
                </a:solidFill>
                <a:ea typeface="ＭＳ Ｐゴシック" charset="-128"/>
              </a:rPr>
              <a:t>Key to keeping the whole family engaged </a:t>
            </a:r>
          </a:p>
          <a:p>
            <a:pPr marL="0" indent="0">
              <a:lnSpc>
                <a:spcPct val="80000"/>
              </a:lnSpc>
              <a:buNone/>
            </a:pPr>
            <a:endParaRPr lang="en-US" altLang="en-US" b="1" dirty="0">
              <a:ea typeface="ＭＳ Ｐゴシック" charset="-128"/>
            </a:endParaRPr>
          </a:p>
          <a:p>
            <a:pPr marL="0" indent="0">
              <a:lnSpc>
                <a:spcPct val="80000"/>
              </a:lnSpc>
              <a:buNone/>
            </a:pPr>
            <a:r>
              <a:rPr lang="en-US" altLang="en-US" b="1" dirty="0" smtClean="0">
                <a:ea typeface="ＭＳ Ｐゴシック" charset="-128"/>
              </a:rPr>
              <a:t>Example:</a:t>
            </a:r>
          </a:p>
          <a:p>
            <a:pPr>
              <a:lnSpc>
                <a:spcPct val="80000"/>
              </a:lnSpc>
            </a:pPr>
            <a:r>
              <a:rPr lang="en-US" altLang="en-US" dirty="0" smtClean="0">
                <a:ea typeface="ＭＳ Ｐゴシック" charset="-128"/>
              </a:rPr>
              <a:t>Use </a:t>
            </a:r>
            <a:r>
              <a:rPr lang="en-US" altLang="en-US" dirty="0">
                <a:ea typeface="ＭＳ Ｐゴシック" charset="-128"/>
              </a:rPr>
              <a:t>the youth to help make the </a:t>
            </a:r>
            <a:r>
              <a:rPr lang="en-US" altLang="en-US" dirty="0" smtClean="0">
                <a:ea typeface="ＭＳ Ｐゴシック" charset="-128"/>
              </a:rPr>
              <a:t>connection </a:t>
            </a:r>
            <a:r>
              <a:rPr lang="en-US" altLang="en-US" dirty="0">
                <a:ea typeface="ＭＳ Ｐゴシック" charset="-128"/>
              </a:rPr>
              <a:t>between Families +</a:t>
            </a:r>
            <a:r>
              <a:rPr lang="en-US" altLang="en-US" dirty="0" err="1">
                <a:ea typeface="ＭＳ Ｐゴシック" charset="-128"/>
              </a:rPr>
              <a:t>Juntos</a:t>
            </a:r>
            <a:r>
              <a:rPr lang="en-US" altLang="en-US" dirty="0">
                <a:ea typeface="ＭＳ Ｐゴシック" charset="-128"/>
              </a:rPr>
              <a:t> 4-H leading to Academic Success</a:t>
            </a:r>
          </a:p>
          <a:p>
            <a:pPr>
              <a:lnSpc>
                <a:spcPct val="80000"/>
              </a:lnSpc>
            </a:pPr>
            <a:endParaRPr lang="en-US" altLang="en-US" sz="800" dirty="0">
              <a:ea typeface="ＭＳ Ｐゴシック" charset="-128"/>
            </a:endParaRPr>
          </a:p>
          <a:p>
            <a:pPr>
              <a:lnSpc>
                <a:spcPct val="80000"/>
              </a:lnSpc>
            </a:pPr>
            <a:r>
              <a:rPr lang="en-US" altLang="en-US" dirty="0" smtClean="0">
                <a:ea typeface="ＭＳ Ｐゴシック" charset="-128"/>
              </a:rPr>
              <a:t>Encourage </a:t>
            </a:r>
            <a:r>
              <a:rPr lang="en-US" altLang="en-US" dirty="0">
                <a:ea typeface="ＭＳ Ｐゴシック" charset="-128"/>
              </a:rPr>
              <a:t>parents to get involved and volunteer</a:t>
            </a:r>
          </a:p>
          <a:p>
            <a:pPr marL="0" indent="0" defTabSz="326524">
              <a:lnSpc>
                <a:spcPct val="50000"/>
              </a:lnSpc>
              <a:buNone/>
              <a:defRPr/>
            </a:pP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19</a:t>
            </a:fld>
            <a:endParaRPr lang="en-US" sz="800" dirty="0">
              <a:solidFill>
                <a:schemeClr val="tx1">
                  <a:lumMod val="40000"/>
                  <a:lumOff val="60000"/>
                </a:schemeClr>
              </a:solidFill>
            </a:endParaRPr>
          </a:p>
        </p:txBody>
      </p:sp>
      <p:sp>
        <p:nvSpPr>
          <p:cNvPr id="5" name="Title 4"/>
          <p:cNvSpPr>
            <a:spLocks noGrp="1"/>
          </p:cNvSpPr>
          <p:nvPr>
            <p:ph type="title"/>
          </p:nvPr>
        </p:nvSpPr>
        <p:spPr>
          <a:xfrm>
            <a:off x="838200" y="498126"/>
            <a:ext cx="11817201" cy="972213"/>
          </a:xfrm>
        </p:spPr>
        <p:txBody>
          <a:bodyPr>
            <a:noAutofit/>
          </a:bodyPr>
          <a:lstStyle/>
          <a:p>
            <a:r>
              <a:rPr lang="en-US" altLang="en-US" sz="4400" dirty="0" err="1" smtClean="0">
                <a:solidFill>
                  <a:srgbClr val="339966"/>
                </a:solidFill>
                <a:ea typeface="ＭＳ Ｐゴシック" charset="-128"/>
              </a:rPr>
              <a:t>Familismo</a:t>
            </a:r>
            <a:r>
              <a:rPr lang="en-US" altLang="en-US" sz="4400" dirty="0" smtClean="0">
                <a:solidFill>
                  <a:srgbClr val="339966"/>
                </a:solidFill>
                <a:ea typeface="ＭＳ Ｐゴシック" charset="-128"/>
              </a:rPr>
              <a:t> </a:t>
            </a:r>
            <a:r>
              <a:rPr lang="en-US" altLang="en-US" sz="4400" dirty="0">
                <a:solidFill>
                  <a:srgbClr val="339966"/>
                </a:solidFill>
                <a:ea typeface="ＭＳ Ｐゴシック" charset="-128"/>
              </a:rPr>
              <a:t>&amp;</a:t>
            </a:r>
            <a:r>
              <a:rPr lang="en-US" altLang="en-US" sz="4400" dirty="0" smtClean="0">
                <a:solidFill>
                  <a:srgbClr val="339966"/>
                </a:solidFill>
                <a:ea typeface="ＭＳ Ｐゴシック" charset="-128"/>
              </a:rPr>
              <a:t> </a:t>
            </a:r>
            <a:r>
              <a:rPr lang="en-US" altLang="en-US" sz="4400" dirty="0" err="1" smtClean="0">
                <a:solidFill>
                  <a:srgbClr val="339966"/>
                </a:solidFill>
                <a:ea typeface="ＭＳ Ｐゴシック" charset="-128"/>
              </a:rPr>
              <a:t>Juntos</a:t>
            </a:r>
            <a:r>
              <a:rPr lang="en-US" altLang="en-US" sz="4400" dirty="0" smtClean="0">
                <a:solidFill>
                  <a:srgbClr val="339966"/>
                </a:solidFill>
                <a:ea typeface="ＭＳ Ｐゴシック" charset="-128"/>
              </a:rPr>
              <a:t> 4-H Club </a:t>
            </a:r>
            <a:endParaRPr lang="en-US" sz="4400" dirty="0">
              <a:solidFill>
                <a:srgbClr val="339966"/>
              </a:solidFill>
            </a:endParaRPr>
          </a:p>
        </p:txBody>
      </p:sp>
    </p:spTree>
    <p:extLst>
      <p:ext uri="{BB962C8B-B14F-4D97-AF65-F5344CB8AC3E}">
        <p14:creationId xmlns:p14="http://schemas.microsoft.com/office/powerpoint/2010/main" val="58270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Recap from </a:t>
            </a:r>
            <a:br>
              <a:rPr lang="en-US" sz="4000" dirty="0" smtClean="0"/>
            </a:br>
            <a:r>
              <a:rPr lang="en-US" sz="4000" dirty="0" smtClean="0"/>
              <a:t>Family </a:t>
            </a:r>
            <a:r>
              <a:rPr lang="en-US" sz="4000" dirty="0"/>
              <a:t>Engagement module 2</a:t>
            </a:r>
          </a:p>
        </p:txBody>
      </p:sp>
      <p:sp>
        <p:nvSpPr>
          <p:cNvPr id="3" name="Content Placeholder 2"/>
          <p:cNvSpPr>
            <a:spLocks noGrp="1"/>
          </p:cNvSpPr>
          <p:nvPr>
            <p:ph idx="1"/>
          </p:nvPr>
        </p:nvSpPr>
        <p:spPr/>
        <p:txBody>
          <a:bodyPr>
            <a:normAutofit/>
          </a:bodyPr>
          <a:lstStyle/>
          <a:p>
            <a:pPr marL="0" indent="0" defTabSz="326532">
              <a:lnSpc>
                <a:spcPct val="80000"/>
              </a:lnSpc>
              <a:buNone/>
              <a:defRPr/>
            </a:pPr>
            <a:endParaRPr lang="en-US" sz="2800" dirty="0">
              <a:sym typeface="Rockwell"/>
            </a:endParaRPr>
          </a:p>
          <a:p>
            <a:r>
              <a:rPr lang="en-US" sz="2800" dirty="0" smtClean="0">
                <a:ln w="18415" cmpd="sng">
                  <a:noFill/>
                  <a:prstDash val="solid"/>
                </a:ln>
              </a:rPr>
              <a:t> Core </a:t>
            </a:r>
            <a:r>
              <a:rPr lang="en-US" sz="2800" dirty="0">
                <a:ln w="18415" cmpd="sng">
                  <a:noFill/>
                  <a:prstDash val="solid"/>
                </a:ln>
              </a:rPr>
              <a:t>of the program </a:t>
            </a:r>
          </a:p>
          <a:p>
            <a:r>
              <a:rPr lang="en-US" sz="2800" dirty="0" smtClean="0">
                <a:ln w="18415" cmpd="sng">
                  <a:noFill/>
                  <a:prstDash val="solid"/>
                </a:ln>
              </a:rPr>
              <a:t> Family </a:t>
            </a:r>
            <a:r>
              <a:rPr lang="en-US" sz="2800" dirty="0">
                <a:ln w="18415" cmpd="sng">
                  <a:noFill/>
                  <a:prstDash val="solid"/>
                </a:ln>
              </a:rPr>
              <a:t>engagement is ongoing</a:t>
            </a:r>
          </a:p>
          <a:p>
            <a:r>
              <a:rPr lang="en-US" sz="2800" dirty="0" smtClean="0">
                <a:ln w="18415" cmpd="sng">
                  <a:noFill/>
                  <a:prstDash val="solid"/>
                </a:ln>
              </a:rPr>
              <a:t> It </a:t>
            </a:r>
            <a:r>
              <a:rPr lang="en-US" sz="2800" dirty="0">
                <a:ln w="18415" cmpd="sng">
                  <a:noFill/>
                  <a:prstDash val="solid"/>
                </a:ln>
              </a:rPr>
              <a:t>takes a team to achieve success</a:t>
            </a:r>
          </a:p>
          <a:p>
            <a:r>
              <a:rPr lang="en-US" sz="2800" dirty="0" smtClean="0">
                <a:ln w="18415" cmpd="sng">
                  <a:noFill/>
                  <a:prstDash val="solid"/>
                </a:ln>
              </a:rPr>
              <a:t> Cultural </a:t>
            </a:r>
            <a:r>
              <a:rPr lang="en-US" sz="2800" dirty="0">
                <a:ln w="18415" cmpd="sng">
                  <a:noFill/>
                  <a:prstDash val="solid"/>
                </a:ln>
              </a:rPr>
              <a:t>considerations leads to strong relationships</a:t>
            </a:r>
          </a:p>
          <a:p>
            <a:endParaRPr lang="en-US" sz="2800"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2</a:t>
            </a:fld>
            <a:endParaRPr lang="en-US" sz="800" dirty="0">
              <a:solidFill>
                <a:schemeClr val="tx1">
                  <a:lumMod val="40000"/>
                  <a:lumOff val="60000"/>
                </a:schemeClr>
              </a:solidFill>
            </a:endParaRPr>
          </a:p>
        </p:txBody>
      </p:sp>
    </p:spTree>
    <p:extLst>
      <p:ext uri="{BB962C8B-B14F-4D97-AF65-F5344CB8AC3E}">
        <p14:creationId xmlns:p14="http://schemas.microsoft.com/office/powerpoint/2010/main" val="112106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a:t>Getting Parents Involved </a:t>
            </a:r>
            <a:endParaRPr lang="en-US" sz="4400" b="0" dirty="0">
              <a:solidFill>
                <a:schemeClr val="tx1"/>
              </a:solidFill>
            </a:endParaRPr>
          </a:p>
        </p:txBody>
      </p:sp>
      <p:sp>
        <p:nvSpPr>
          <p:cNvPr id="3" name="Content Placeholder 2"/>
          <p:cNvSpPr>
            <a:spLocks noGrp="1"/>
          </p:cNvSpPr>
          <p:nvPr>
            <p:ph sz="half" idx="1"/>
          </p:nvPr>
        </p:nvSpPr>
        <p:spPr>
          <a:xfrm>
            <a:off x="838200" y="2006526"/>
            <a:ext cx="5181600" cy="4073005"/>
          </a:xfrm>
        </p:spPr>
        <p:txBody>
          <a:bodyPr>
            <a:normAutofit/>
          </a:bodyPr>
          <a:lstStyle/>
          <a:p>
            <a:pPr lvl="0"/>
            <a:r>
              <a:rPr lang="en-US" dirty="0" smtClean="0"/>
              <a:t>Make </a:t>
            </a:r>
            <a:r>
              <a:rPr lang="en-US" dirty="0"/>
              <a:t>calls to </a:t>
            </a:r>
            <a:r>
              <a:rPr lang="en-US" dirty="0" smtClean="0"/>
              <a:t>families</a:t>
            </a:r>
          </a:p>
          <a:p>
            <a:pPr lvl="0"/>
            <a:endParaRPr lang="en-US" dirty="0"/>
          </a:p>
          <a:p>
            <a:pPr lvl="0"/>
            <a:r>
              <a:rPr lang="en-US" dirty="0"/>
              <a:t>Be an adult chaperone during field </a:t>
            </a:r>
            <a:r>
              <a:rPr lang="en-US" dirty="0" smtClean="0"/>
              <a:t>trips</a:t>
            </a:r>
          </a:p>
          <a:p>
            <a:pPr lvl="0"/>
            <a:endParaRPr lang="en-US" dirty="0"/>
          </a:p>
          <a:p>
            <a:pPr lvl="0"/>
            <a:r>
              <a:rPr lang="en-US" dirty="0"/>
              <a:t>Support during club meetings</a:t>
            </a:r>
          </a:p>
          <a:p>
            <a:pPr marL="0" indent="0" defTabSz="326524">
              <a:lnSpc>
                <a:spcPct val="50000"/>
              </a:lnSpc>
              <a:buNone/>
              <a:defRPr/>
            </a:pPr>
            <a:endParaRPr lang="en-US" dirty="0"/>
          </a:p>
        </p:txBody>
      </p:sp>
      <p:sp>
        <p:nvSpPr>
          <p:cNvPr id="2" name="Content Placeholder 1"/>
          <p:cNvSpPr>
            <a:spLocks noGrp="1"/>
          </p:cNvSpPr>
          <p:nvPr>
            <p:ph sz="half" idx="2"/>
          </p:nvPr>
        </p:nvSpPr>
        <p:spPr>
          <a:xfrm>
            <a:off x="6172200" y="2006526"/>
            <a:ext cx="5181600" cy="4073005"/>
          </a:xfrm>
        </p:spPr>
        <p:txBody>
          <a:bodyPr/>
          <a:lstStyle/>
          <a:p>
            <a:pPr lvl="0"/>
            <a:r>
              <a:rPr lang="en-US" dirty="0"/>
              <a:t>Support during a family </a:t>
            </a:r>
            <a:r>
              <a:rPr lang="en-US" dirty="0" smtClean="0"/>
              <a:t>night</a:t>
            </a:r>
          </a:p>
          <a:p>
            <a:pPr lvl="0"/>
            <a:endParaRPr lang="en-US" dirty="0"/>
          </a:p>
          <a:p>
            <a:pPr lvl="0"/>
            <a:r>
              <a:rPr lang="en-US" dirty="0"/>
              <a:t>Present at a family </a:t>
            </a:r>
            <a:r>
              <a:rPr lang="en-US" dirty="0" smtClean="0"/>
              <a:t>night</a:t>
            </a:r>
          </a:p>
          <a:p>
            <a:pPr lvl="0"/>
            <a:endParaRPr lang="en-US" dirty="0"/>
          </a:p>
          <a:p>
            <a:pPr lvl="0"/>
            <a:r>
              <a:rPr lang="en-US" dirty="0"/>
              <a:t>Organize pot-lucks for family nights</a:t>
            </a:r>
          </a:p>
          <a:p>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20</a:t>
            </a:fld>
            <a:endParaRPr lang="en-US" sz="800" dirty="0">
              <a:solidFill>
                <a:schemeClr val="tx1">
                  <a:lumMod val="40000"/>
                  <a:lumOff val="60000"/>
                </a:schemeClr>
              </a:solidFill>
            </a:endParaRPr>
          </a:p>
        </p:txBody>
      </p:sp>
    </p:spTree>
    <p:extLst>
      <p:ext uri="{BB962C8B-B14F-4D97-AF65-F5344CB8AC3E}">
        <p14:creationId xmlns:p14="http://schemas.microsoft.com/office/powerpoint/2010/main" val="191665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8BFE72D-DEE3-1A40-BBC5-5AA7D885F44F}" type="slidenum">
              <a:rPr lang="en-US" smtClean="0"/>
              <a:pPr/>
              <a:t>21</a:t>
            </a:fld>
            <a:endParaRPr lang="en-US" sz="800" dirty="0">
              <a:solidFill>
                <a:schemeClr val="tx1">
                  <a:lumMod val="40000"/>
                  <a:lumOff val="60000"/>
                </a:schemeClr>
              </a:solidFill>
            </a:endParaRPr>
          </a:p>
        </p:txBody>
      </p:sp>
      <p:sp>
        <p:nvSpPr>
          <p:cNvPr id="7" name="Title 1"/>
          <p:cNvSpPr txBox="1">
            <a:spLocks/>
          </p:cNvSpPr>
          <p:nvPr/>
        </p:nvSpPr>
        <p:spPr>
          <a:xfrm>
            <a:off x="0" y="1146257"/>
            <a:ext cx="6222380" cy="2350515"/>
          </a:xfrm>
          <a:prstGeom prst="rect">
            <a:avLst/>
          </a:prstGeom>
        </p:spPr>
        <p:txBody>
          <a:bodyPr vert="horz" lIns="91440" tIns="45720" rIns="91440" bIns="45720" rtlCol="0" anchor="b">
            <a:noAutofit/>
          </a:bodyPr>
          <a:lstStyle>
            <a:lvl1pPr algn="l" defTabSz="914377" rtl="0" eaLnBrk="1" latinLnBrk="0" hangingPunct="1">
              <a:lnSpc>
                <a:spcPct val="90000"/>
              </a:lnSpc>
              <a:spcBef>
                <a:spcPct val="0"/>
              </a:spcBef>
              <a:buNone/>
              <a:defRPr sz="5400" b="1" kern="1200">
                <a:solidFill>
                  <a:schemeClr val="bg1"/>
                </a:solidFill>
                <a:latin typeface="+mj-lt"/>
                <a:ea typeface="+mj-ea"/>
                <a:cs typeface="+mj-cs"/>
              </a:defRPr>
            </a:lvl1pPr>
          </a:lstStyle>
          <a:p>
            <a:pPr algn="ctr">
              <a:lnSpc>
                <a:spcPct val="100000"/>
              </a:lnSpc>
            </a:pPr>
            <a:r>
              <a:rPr lang="en-US" sz="4400" dirty="0"/>
              <a:t>Planning for </a:t>
            </a:r>
            <a:br>
              <a:rPr lang="en-US" sz="4400" dirty="0"/>
            </a:br>
            <a:r>
              <a:rPr lang="en-US" sz="4400" dirty="0" err="1"/>
              <a:t>Juntos</a:t>
            </a:r>
            <a:r>
              <a:rPr lang="en-US" sz="4400" dirty="0"/>
              <a:t> 4-H Clubs</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22380" y="0"/>
            <a:ext cx="5969620" cy="5702300"/>
          </a:xfrm>
          <a:prstGeom prst="rect">
            <a:avLst/>
          </a:prstGeom>
        </p:spPr>
      </p:pic>
    </p:spTree>
    <p:extLst>
      <p:ext uri="{BB962C8B-B14F-4D97-AF65-F5344CB8AC3E}">
        <p14:creationId xmlns:p14="http://schemas.microsoft.com/office/powerpoint/2010/main" val="178441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5115" y="444642"/>
            <a:ext cx="11411535" cy="972213"/>
          </a:xfrm>
        </p:spPr>
        <p:txBody>
          <a:bodyPr>
            <a:normAutofit fontScale="90000"/>
          </a:bodyPr>
          <a:lstStyle/>
          <a:p>
            <a:r>
              <a:rPr lang="en-US" sz="4900" dirty="0" err="1">
                <a:cs typeface="Coolvetica" charset="0"/>
              </a:rPr>
              <a:t>Juntos</a:t>
            </a:r>
            <a:r>
              <a:rPr lang="en-US" sz="4900" dirty="0">
                <a:cs typeface="Coolvetica" charset="0"/>
              </a:rPr>
              <a:t> 4-H Clubs </a:t>
            </a:r>
            <a:r>
              <a:rPr lang="en-US" sz="4900" dirty="0" smtClean="0">
                <a:cs typeface="Coolvetica" charset="0"/>
              </a:rPr>
              <a:t>Timeline</a:t>
            </a:r>
            <a:r>
              <a:rPr lang="en-US" sz="6700" dirty="0" smtClean="0">
                <a:cs typeface="Coolvetica" charset="0"/>
              </a:rPr>
              <a:t/>
            </a:r>
            <a:br>
              <a:rPr lang="en-US" sz="6700" dirty="0" smtClean="0">
                <a:cs typeface="Coolvetica" charset="0"/>
              </a:rPr>
            </a:br>
            <a:r>
              <a:rPr lang="en-US" sz="1600" dirty="0" smtClean="0">
                <a:solidFill>
                  <a:schemeClr val="tx1"/>
                </a:solidFill>
              </a:rPr>
              <a:t>Note</a:t>
            </a:r>
            <a:r>
              <a:rPr lang="en-US" sz="1600" dirty="0">
                <a:solidFill>
                  <a:schemeClr val="tx1"/>
                </a:solidFill>
              </a:rPr>
              <a:t>: Biweekly club meetings refers to having two club meetings a month throughout the school year.  </a:t>
            </a:r>
            <a:r>
              <a:rPr lang="en-US" dirty="0"/>
              <a:t/>
            </a:r>
            <a:br>
              <a:rPr lang="en-US" dirty="0"/>
            </a:br>
            <a:r>
              <a:rPr lang="en-US" dirty="0" smtClean="0">
                <a:cs typeface="Coolvetica" charset="0"/>
              </a:rPr>
              <a:t> </a:t>
            </a:r>
            <a:endParaRPr lang="en-US" dirty="0">
              <a:cs typeface="Coolvetica" charset="0"/>
            </a:endParaRPr>
          </a:p>
        </p:txBody>
      </p:sp>
      <p:sp>
        <p:nvSpPr>
          <p:cNvPr id="2" name="Slide Number Placeholder 1"/>
          <p:cNvSpPr>
            <a:spLocks noGrp="1"/>
          </p:cNvSpPr>
          <p:nvPr>
            <p:ph type="sldNum" sz="quarter" idx="4"/>
          </p:nvPr>
        </p:nvSpPr>
        <p:spPr/>
        <p:txBody>
          <a:bodyPr/>
          <a:lstStyle/>
          <a:p>
            <a:fld id="{C8BFE72D-DEE3-1A40-BBC5-5AA7D885F44F}" type="slidenum">
              <a:rPr lang="en-US" smtClean="0"/>
              <a:pPr/>
              <a:t>22</a:t>
            </a:fld>
            <a:endParaRPr lang="en-US" sz="800" dirty="0">
              <a:solidFill>
                <a:schemeClr val="tx1">
                  <a:lumMod val="40000"/>
                  <a:lumOff val="60000"/>
                </a:schemeClr>
              </a:solidFill>
            </a:endParaRPr>
          </a:p>
        </p:txBody>
      </p:sp>
      <p:sp>
        <p:nvSpPr>
          <p:cNvPr id="3" name="Title 1"/>
          <p:cNvSpPr txBox="1">
            <a:spLocks/>
          </p:cNvSpPr>
          <p:nvPr/>
        </p:nvSpPr>
        <p:spPr>
          <a:xfrm>
            <a:off x="844449" y="444642"/>
            <a:ext cx="10515600" cy="972213"/>
          </a:xfrm>
          <a:prstGeom prst="rect">
            <a:avLst/>
          </a:prstGeom>
        </p:spPr>
        <p:txBody>
          <a:bodyPr/>
          <a:lstStyle>
            <a:lvl1pPr algn="l" defTabSz="914377" rtl="0" eaLnBrk="1" latinLnBrk="0" hangingPunct="1">
              <a:lnSpc>
                <a:spcPct val="90000"/>
              </a:lnSpc>
              <a:spcBef>
                <a:spcPct val="0"/>
              </a:spcBef>
              <a:buNone/>
              <a:defRPr sz="3600" b="1" kern="1200">
                <a:solidFill>
                  <a:schemeClr val="accent1"/>
                </a:solidFill>
                <a:latin typeface="+mj-lt"/>
                <a:ea typeface="+mj-ea"/>
                <a:cs typeface="+mj-cs"/>
              </a:defRPr>
            </a:lvl1pPr>
          </a:lstStyle>
          <a:p>
            <a:endParaRPr lang="en-US" dirty="0"/>
          </a:p>
        </p:txBody>
      </p:sp>
      <p:sp>
        <p:nvSpPr>
          <p:cNvPr id="76" name="Rectangle 75"/>
          <p:cNvSpPr/>
          <p:nvPr/>
        </p:nvSpPr>
        <p:spPr>
          <a:xfrm>
            <a:off x="6124920" y="1613972"/>
            <a:ext cx="2473460" cy="364919"/>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lIns="87069" tIns="43535" rIns="87069" bIns="43535">
            <a:noAutofit/>
          </a:bodyPr>
          <a:lstStyle/>
          <a:p>
            <a:pPr algn="ctr" defTabSz="435349">
              <a:defRPr/>
            </a:pPr>
            <a:r>
              <a:rPr lang="en-US" b="1" dirty="0">
                <a:latin typeface="+mj-lt"/>
              </a:rPr>
              <a:t>January-April</a:t>
            </a:r>
          </a:p>
          <a:p>
            <a:pPr algn="ctr" defTabSz="435349">
              <a:defRPr/>
            </a:pPr>
            <a:endParaRPr lang="en-US" b="1" dirty="0">
              <a:latin typeface="+mj-lt"/>
            </a:endParaRPr>
          </a:p>
        </p:txBody>
      </p:sp>
      <p:sp>
        <p:nvSpPr>
          <p:cNvPr id="77" name="Rectangle 76"/>
          <p:cNvSpPr/>
          <p:nvPr/>
        </p:nvSpPr>
        <p:spPr>
          <a:xfrm>
            <a:off x="3475523" y="1607694"/>
            <a:ext cx="2473460" cy="364919"/>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69" tIns="43535" rIns="87069" bIns="43535">
            <a:noAutofit/>
          </a:bodyPr>
          <a:lstStyle/>
          <a:p>
            <a:pPr algn="ctr" defTabSz="435349">
              <a:defRPr/>
            </a:pPr>
            <a:r>
              <a:rPr lang="en-US" b="1" dirty="0" smtClean="0">
                <a:solidFill>
                  <a:schemeClr val="tx1"/>
                </a:solidFill>
                <a:latin typeface="+mj-lt"/>
              </a:rPr>
              <a:t>August-December</a:t>
            </a:r>
            <a:endParaRPr lang="en-US" b="1" dirty="0">
              <a:solidFill>
                <a:schemeClr val="tx1"/>
              </a:solidFill>
              <a:latin typeface="+mj-lt"/>
            </a:endParaRPr>
          </a:p>
        </p:txBody>
      </p:sp>
      <p:sp>
        <p:nvSpPr>
          <p:cNvPr id="78" name="Rectangle 77"/>
          <p:cNvSpPr/>
          <p:nvPr/>
        </p:nvSpPr>
        <p:spPr>
          <a:xfrm>
            <a:off x="838200" y="1480694"/>
            <a:ext cx="2473460" cy="65039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69" tIns="43535" rIns="87069" bIns="43535">
            <a:noAutofit/>
          </a:bodyPr>
          <a:lstStyle/>
          <a:p>
            <a:pPr algn="ctr" defTabSz="435349">
              <a:defRPr/>
            </a:pPr>
            <a:r>
              <a:rPr lang="en-US" b="1" dirty="0">
                <a:latin typeface="+mj-lt"/>
              </a:rPr>
              <a:t>Start-up </a:t>
            </a:r>
            <a:r>
              <a:rPr lang="en-US" b="1" dirty="0" smtClean="0">
                <a:latin typeface="+mj-lt"/>
              </a:rPr>
              <a:t>Summer</a:t>
            </a:r>
            <a:endParaRPr lang="en-US" b="1" dirty="0">
              <a:latin typeface="+mj-lt"/>
            </a:endParaRPr>
          </a:p>
          <a:p>
            <a:pPr algn="ctr" defTabSz="435349">
              <a:defRPr/>
            </a:pPr>
            <a:r>
              <a:rPr lang="en-US" b="1" dirty="0" smtClean="0">
                <a:latin typeface="+mj-lt"/>
              </a:rPr>
              <a:t>May-July</a:t>
            </a:r>
          </a:p>
        </p:txBody>
      </p:sp>
      <p:sp>
        <p:nvSpPr>
          <p:cNvPr id="79" name="Rectangle 78"/>
          <p:cNvSpPr/>
          <p:nvPr/>
        </p:nvSpPr>
        <p:spPr>
          <a:xfrm>
            <a:off x="826125" y="3787927"/>
            <a:ext cx="2473460" cy="1350717"/>
          </a:xfrm>
          <a:prstGeom prst="rect">
            <a:avLst/>
          </a:prstGeom>
          <a:noFill/>
          <a:ln>
            <a:noFill/>
          </a:ln>
          <a:effectLst/>
        </p:spPr>
        <p:txBody>
          <a:bodyPr lIns="87069" tIns="43535" rIns="87069" bIns="43535">
            <a:noAutofit/>
          </a:bodyPr>
          <a:lstStyle/>
          <a:p>
            <a:pPr defTabSz="435349">
              <a:defRPr/>
            </a:pPr>
            <a:r>
              <a:rPr lang="en-US" b="1" dirty="0" smtClean="0">
                <a:latin typeface="+mj-lt"/>
              </a:rPr>
              <a:t>Plan for club</a:t>
            </a:r>
            <a:endParaRPr lang="en-US" sz="1000" dirty="0" smtClean="0">
              <a:latin typeface="+mj-lt"/>
            </a:endParaRPr>
          </a:p>
          <a:p>
            <a:pPr defTabSz="609488">
              <a:defRPr/>
            </a:pPr>
            <a:r>
              <a:rPr lang="en-US" sz="1400" dirty="0">
                <a:latin typeface="+mj-lt"/>
              </a:rPr>
              <a:t>identify location, schedule, curriculum, activities, </a:t>
            </a:r>
          </a:p>
        </p:txBody>
      </p:sp>
      <p:sp>
        <p:nvSpPr>
          <p:cNvPr id="80" name="Rectangle 79"/>
          <p:cNvSpPr/>
          <p:nvPr/>
        </p:nvSpPr>
        <p:spPr>
          <a:xfrm>
            <a:off x="838200" y="2139534"/>
            <a:ext cx="2473460" cy="1583070"/>
          </a:xfrm>
          <a:prstGeom prst="rect">
            <a:avLst/>
          </a:prstGeom>
          <a:noFill/>
          <a:ln>
            <a:noFill/>
          </a:ln>
          <a:effectLst/>
        </p:spPr>
        <p:txBody>
          <a:bodyPr lIns="87069" tIns="43535" rIns="87069" bIns="43535">
            <a:noAutofit/>
          </a:bodyPr>
          <a:lstStyle/>
          <a:p>
            <a:pPr defTabSz="435349">
              <a:defRPr/>
            </a:pPr>
            <a:r>
              <a:rPr lang="en-US" b="1" dirty="0">
                <a:latin typeface="+mj-lt"/>
              </a:rPr>
              <a:t>Build partnerships </a:t>
            </a:r>
            <a:r>
              <a:rPr lang="en-US" b="1" dirty="0" smtClean="0">
                <a:latin typeface="+mj-lt"/>
              </a:rPr>
              <a:t>&amp; volunteers</a:t>
            </a:r>
            <a:endParaRPr lang="en-US" b="1" dirty="0">
              <a:latin typeface="+mj-lt"/>
            </a:endParaRPr>
          </a:p>
          <a:p>
            <a:pPr marL="114300" indent="-114300" defTabSz="435349">
              <a:buFont typeface="Arial"/>
              <a:buChar char="•"/>
              <a:defRPr/>
            </a:pPr>
            <a:r>
              <a:rPr lang="en-US" sz="1400" dirty="0">
                <a:latin typeface="+mj-lt"/>
              </a:rPr>
              <a:t>Relationship building with schools, partners and interested </a:t>
            </a:r>
            <a:r>
              <a:rPr lang="en-US" sz="1400" dirty="0" smtClean="0">
                <a:latin typeface="+mj-lt"/>
              </a:rPr>
              <a:t>volunteers</a:t>
            </a:r>
          </a:p>
          <a:p>
            <a:pPr marL="114300" indent="-114300" defTabSz="435349">
              <a:buFont typeface="Arial"/>
              <a:buChar char="•"/>
              <a:defRPr/>
            </a:pPr>
            <a:r>
              <a:rPr lang="en-US" sz="1400" dirty="0" smtClean="0">
                <a:latin typeface="+mj-lt"/>
              </a:rPr>
              <a:t>Identify </a:t>
            </a:r>
            <a:r>
              <a:rPr lang="en-US" sz="1400" dirty="0">
                <a:latin typeface="+mj-lt"/>
              </a:rPr>
              <a:t>volunteers</a:t>
            </a:r>
          </a:p>
        </p:txBody>
      </p:sp>
      <p:sp>
        <p:nvSpPr>
          <p:cNvPr id="81" name="Rectangle 80"/>
          <p:cNvSpPr/>
          <p:nvPr/>
        </p:nvSpPr>
        <p:spPr>
          <a:xfrm>
            <a:off x="3475523" y="2139534"/>
            <a:ext cx="2473460" cy="1657765"/>
          </a:xfrm>
          <a:prstGeom prst="rect">
            <a:avLst/>
          </a:prstGeom>
          <a:noFill/>
          <a:ln>
            <a:noFill/>
          </a:ln>
          <a:effectLst/>
        </p:spPr>
        <p:txBody>
          <a:bodyPr wrap="square" lIns="87069" tIns="43535" rIns="87069" bIns="43535">
            <a:noAutofit/>
          </a:bodyPr>
          <a:lstStyle/>
          <a:p>
            <a:pPr defTabSz="435349">
              <a:defRPr/>
            </a:pPr>
            <a:r>
              <a:rPr lang="en-US" b="1" dirty="0" smtClean="0">
                <a:latin typeface="+mj-lt"/>
              </a:rPr>
              <a:t>4-H Clubs</a:t>
            </a:r>
          </a:p>
          <a:p>
            <a:pPr marL="256432" indent="-256432" defTabSz="609488">
              <a:buFont typeface="Arial"/>
              <a:buChar char="•"/>
              <a:defRPr/>
            </a:pPr>
            <a:r>
              <a:rPr lang="en-US" sz="1400" dirty="0">
                <a:latin typeface="+mj-lt"/>
              </a:rPr>
              <a:t>Biweekly at each school</a:t>
            </a:r>
          </a:p>
          <a:p>
            <a:pPr marL="256432" indent="-256432" defTabSz="609488">
              <a:buFont typeface="Arial"/>
              <a:buChar char="•"/>
              <a:defRPr/>
            </a:pPr>
            <a:r>
              <a:rPr lang="en-US" sz="1400" dirty="0">
                <a:latin typeface="+mj-lt"/>
              </a:rPr>
              <a:t>Club starts after workshop series</a:t>
            </a:r>
          </a:p>
          <a:p>
            <a:pPr marL="256432" indent="-256432" defTabSz="609488">
              <a:buFont typeface="Arial"/>
              <a:buChar char="•"/>
              <a:defRPr/>
            </a:pPr>
            <a:r>
              <a:rPr lang="en-US" sz="1400" dirty="0">
                <a:latin typeface="+mj-lt"/>
              </a:rPr>
              <a:t>Establishing and focusing on Club’s goal</a:t>
            </a:r>
          </a:p>
          <a:p>
            <a:pPr marL="256432" indent="-256432" defTabSz="609488">
              <a:buFont typeface="Arial"/>
              <a:buChar char="•"/>
              <a:defRPr/>
            </a:pPr>
            <a:r>
              <a:rPr lang="en-US" sz="1400" dirty="0">
                <a:latin typeface="+mj-lt"/>
              </a:rPr>
              <a:t>Intro to 4-H</a:t>
            </a:r>
          </a:p>
        </p:txBody>
      </p:sp>
      <p:sp>
        <p:nvSpPr>
          <p:cNvPr id="83" name="Rectangle 82"/>
          <p:cNvSpPr/>
          <p:nvPr/>
        </p:nvSpPr>
        <p:spPr>
          <a:xfrm>
            <a:off x="8769142" y="1607694"/>
            <a:ext cx="2605017" cy="364919"/>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87069" tIns="43535" rIns="87069" bIns="43535">
            <a:noAutofit/>
          </a:bodyPr>
          <a:lstStyle/>
          <a:p>
            <a:pPr algn="ctr" defTabSz="435349">
              <a:defRPr/>
            </a:pPr>
            <a:r>
              <a:rPr lang="en-US" b="1" dirty="0" smtClean="0">
                <a:solidFill>
                  <a:schemeClr val="bg1"/>
                </a:solidFill>
                <a:latin typeface="+mj-lt"/>
              </a:rPr>
              <a:t>May-July</a:t>
            </a:r>
            <a:endParaRPr lang="en-US" b="1" dirty="0">
              <a:solidFill>
                <a:schemeClr val="bg1"/>
              </a:solidFill>
              <a:latin typeface="+mj-lt"/>
            </a:endParaRPr>
          </a:p>
        </p:txBody>
      </p:sp>
      <p:sp>
        <p:nvSpPr>
          <p:cNvPr id="84" name="Rectangle 83"/>
          <p:cNvSpPr/>
          <p:nvPr/>
        </p:nvSpPr>
        <p:spPr>
          <a:xfrm>
            <a:off x="6124921" y="2139534"/>
            <a:ext cx="2473460" cy="984665"/>
          </a:xfrm>
          <a:prstGeom prst="rect">
            <a:avLst/>
          </a:prstGeom>
          <a:noFill/>
          <a:ln>
            <a:noFill/>
          </a:ln>
          <a:effectLst/>
        </p:spPr>
        <p:txBody>
          <a:bodyPr wrap="square" lIns="87069" tIns="43535" rIns="87069" bIns="43535">
            <a:noAutofit/>
          </a:bodyPr>
          <a:lstStyle/>
          <a:p>
            <a:pPr defTabSz="435349">
              <a:defRPr/>
            </a:pPr>
            <a:r>
              <a:rPr lang="en-US" b="1" dirty="0" smtClean="0">
                <a:latin typeface="+mj-lt"/>
              </a:rPr>
              <a:t>4-H Clubs </a:t>
            </a:r>
          </a:p>
          <a:p>
            <a:pPr marL="256432" indent="-256432" defTabSz="609488">
              <a:buFont typeface="Arial"/>
              <a:buChar char="•"/>
              <a:defRPr/>
            </a:pPr>
            <a:r>
              <a:rPr lang="en-US" sz="1400" dirty="0">
                <a:latin typeface="+mj-lt"/>
              </a:rPr>
              <a:t>Biweekly </a:t>
            </a:r>
          </a:p>
          <a:p>
            <a:pPr marL="256432" indent="-256432" defTabSz="609488">
              <a:buFont typeface="Arial"/>
              <a:buChar char="•"/>
              <a:defRPr/>
            </a:pPr>
            <a:r>
              <a:rPr lang="en-US" sz="1400" dirty="0">
                <a:latin typeface="+mj-lt"/>
              </a:rPr>
              <a:t>Introduce 4-H Curriculum/Project Areas</a:t>
            </a:r>
          </a:p>
        </p:txBody>
      </p:sp>
      <p:sp>
        <p:nvSpPr>
          <p:cNvPr id="85" name="Rectangle 84"/>
          <p:cNvSpPr/>
          <p:nvPr/>
        </p:nvSpPr>
        <p:spPr>
          <a:xfrm>
            <a:off x="8754509" y="2129809"/>
            <a:ext cx="2762252" cy="2199611"/>
          </a:xfrm>
          <a:prstGeom prst="rect">
            <a:avLst/>
          </a:prstGeom>
          <a:noFill/>
          <a:ln>
            <a:noFill/>
          </a:ln>
          <a:effectLst/>
        </p:spPr>
        <p:txBody>
          <a:bodyPr wrap="square" lIns="87069" tIns="43535" rIns="87069" bIns="43535">
            <a:noAutofit/>
          </a:bodyPr>
          <a:lstStyle/>
          <a:p>
            <a:pPr defTabSz="435349">
              <a:defRPr/>
            </a:pPr>
            <a:r>
              <a:rPr lang="en-US" b="1" dirty="0" smtClean="0">
                <a:latin typeface="+mj-lt"/>
              </a:rPr>
              <a:t>Plan with partnerships &amp; </a:t>
            </a:r>
            <a:r>
              <a:rPr lang="en-US" b="1" dirty="0">
                <a:latin typeface="+mj-lt"/>
              </a:rPr>
              <a:t>volunteers</a:t>
            </a:r>
          </a:p>
          <a:p>
            <a:pPr marL="256432" indent="-256432" defTabSz="609488">
              <a:buFont typeface="Arial"/>
              <a:buChar char="•"/>
              <a:defRPr/>
            </a:pPr>
            <a:r>
              <a:rPr lang="en-US" sz="1400" dirty="0">
                <a:latin typeface="+mj-lt"/>
              </a:rPr>
              <a:t>Identify successes and ways to improve</a:t>
            </a:r>
          </a:p>
          <a:p>
            <a:pPr marL="256432" indent="-256432" defTabSz="609488">
              <a:buFont typeface="Arial"/>
              <a:buChar char="•"/>
              <a:defRPr/>
            </a:pPr>
            <a:r>
              <a:rPr lang="en-US" sz="1400" dirty="0">
                <a:latin typeface="+mj-lt"/>
              </a:rPr>
              <a:t>Plan for next school year</a:t>
            </a:r>
          </a:p>
          <a:p>
            <a:pPr marL="256432" indent="-256432" defTabSz="609488">
              <a:buFont typeface="Arial"/>
              <a:buChar char="•"/>
              <a:defRPr/>
            </a:pPr>
            <a:r>
              <a:rPr lang="en-US" sz="1400" dirty="0">
                <a:latin typeface="+mj-lt"/>
              </a:rPr>
              <a:t>Discuss training schedule with existing or new volunteers</a:t>
            </a:r>
          </a:p>
          <a:p>
            <a:pPr marL="114300" indent="-114300" defTabSz="435349">
              <a:defRPr/>
            </a:pPr>
            <a:endParaRPr lang="en-US" sz="1000" dirty="0">
              <a:latin typeface="+mj-lt"/>
            </a:endParaRPr>
          </a:p>
          <a:p>
            <a:pPr marL="183166" indent="-183166" defTabSz="435349">
              <a:buFont typeface="Arial"/>
              <a:buChar char="•"/>
              <a:defRPr/>
            </a:pPr>
            <a:endParaRPr lang="en-US" sz="1000" dirty="0">
              <a:latin typeface="+mj-lt"/>
            </a:endParaRPr>
          </a:p>
        </p:txBody>
      </p:sp>
      <p:sp>
        <p:nvSpPr>
          <p:cNvPr id="86" name="Rectangle 85"/>
          <p:cNvSpPr/>
          <p:nvPr/>
        </p:nvSpPr>
        <p:spPr>
          <a:xfrm>
            <a:off x="8779771" y="4316720"/>
            <a:ext cx="2603294" cy="1350714"/>
          </a:xfrm>
          <a:prstGeom prst="rect">
            <a:avLst/>
          </a:prstGeom>
          <a:noFill/>
          <a:ln>
            <a:noFill/>
          </a:ln>
          <a:effectLst/>
        </p:spPr>
        <p:txBody>
          <a:bodyPr wrap="square" lIns="87069" tIns="43535" rIns="87069" bIns="43535">
            <a:noAutofit/>
          </a:bodyPr>
          <a:lstStyle/>
          <a:p>
            <a:pPr defTabSz="435349">
              <a:defRPr/>
            </a:pPr>
            <a:r>
              <a:rPr lang="en-US" b="1" dirty="0">
                <a:latin typeface="+mj-lt"/>
              </a:rPr>
              <a:t>Local 4-H </a:t>
            </a:r>
            <a:r>
              <a:rPr lang="en-US" b="1" dirty="0" smtClean="0">
                <a:latin typeface="+mj-lt"/>
              </a:rPr>
              <a:t>events</a:t>
            </a:r>
            <a:endParaRPr lang="en-US" b="1" dirty="0">
              <a:latin typeface="+mj-lt"/>
            </a:endParaRPr>
          </a:p>
          <a:p>
            <a:pPr marL="285750" indent="-285750" defTabSz="435349">
              <a:buFont typeface="Arial" charset="0"/>
              <a:buChar char="•"/>
              <a:defRPr/>
            </a:pPr>
            <a:r>
              <a:rPr lang="en-US" sz="1400" dirty="0" smtClean="0">
                <a:latin typeface="+mj-lt"/>
              </a:rPr>
              <a:t>No </a:t>
            </a:r>
            <a:r>
              <a:rPr lang="en-US" sz="1400" dirty="0">
                <a:latin typeface="+mj-lt"/>
              </a:rPr>
              <a:t>club </a:t>
            </a:r>
            <a:r>
              <a:rPr lang="en-US" sz="1400" dirty="0" smtClean="0">
                <a:latin typeface="+mj-lt"/>
              </a:rPr>
              <a:t>meetings</a:t>
            </a:r>
          </a:p>
          <a:p>
            <a:pPr marL="285750" indent="-285750" defTabSz="435349">
              <a:buFont typeface="Arial" charset="0"/>
              <a:buChar char="•"/>
              <a:defRPr/>
            </a:pPr>
            <a:r>
              <a:rPr lang="en-US" sz="1400" dirty="0" smtClean="0">
                <a:latin typeface="+mj-lt"/>
              </a:rPr>
              <a:t>Invite </a:t>
            </a:r>
            <a:r>
              <a:rPr lang="en-US" sz="1400" dirty="0">
                <a:latin typeface="+mj-lt"/>
              </a:rPr>
              <a:t>youth to summer 4-H events that are relevant to their interest</a:t>
            </a:r>
            <a:endParaRPr lang="en-US" sz="1200" dirty="0">
              <a:latin typeface="+mj-lt"/>
            </a:endParaRPr>
          </a:p>
        </p:txBody>
      </p:sp>
      <p:sp>
        <p:nvSpPr>
          <p:cNvPr id="88" name="Rectangle 87"/>
          <p:cNvSpPr/>
          <p:nvPr/>
        </p:nvSpPr>
        <p:spPr>
          <a:xfrm>
            <a:off x="6147010" y="3245610"/>
            <a:ext cx="2451233" cy="1868630"/>
          </a:xfrm>
          <a:prstGeom prst="rect">
            <a:avLst/>
          </a:prstGeom>
          <a:noFill/>
          <a:ln>
            <a:noFill/>
          </a:ln>
          <a:effectLst/>
        </p:spPr>
        <p:txBody>
          <a:bodyPr wrap="square" lIns="87069" tIns="43535" rIns="87069" bIns="43535">
            <a:noAutofit/>
          </a:bodyPr>
          <a:lstStyle/>
          <a:p>
            <a:pPr defTabSz="435349">
              <a:defRPr/>
            </a:pPr>
            <a:r>
              <a:rPr lang="en-US" b="1" dirty="0" smtClean="0">
                <a:latin typeface="+mj-lt"/>
              </a:rPr>
              <a:t>Focus Areas</a:t>
            </a:r>
            <a:endParaRPr lang="en-US" b="1" dirty="0">
              <a:latin typeface="+mj-lt"/>
            </a:endParaRPr>
          </a:p>
          <a:p>
            <a:pPr marL="256432" indent="-256432" defTabSz="609488">
              <a:buFont typeface="Arial"/>
              <a:buChar char="•"/>
              <a:defRPr/>
            </a:pPr>
            <a:r>
              <a:rPr lang="en-US" sz="1400" dirty="0">
                <a:latin typeface="+mj-lt"/>
              </a:rPr>
              <a:t>Building relationships with students and school personnel</a:t>
            </a:r>
          </a:p>
          <a:p>
            <a:pPr marL="256432" indent="-256432" defTabSz="609488">
              <a:buFont typeface="Arial"/>
              <a:buChar char="•"/>
              <a:defRPr/>
            </a:pPr>
            <a:r>
              <a:rPr lang="en-US" sz="1400" dirty="0">
                <a:latin typeface="+mj-lt"/>
              </a:rPr>
              <a:t>Forming a 4-H club that youth and parents trust </a:t>
            </a:r>
          </a:p>
          <a:p>
            <a:pPr marL="256432" indent="-256432" defTabSz="609488">
              <a:buFont typeface="Arial"/>
              <a:buChar char="•"/>
              <a:defRPr/>
            </a:pPr>
            <a:r>
              <a:rPr lang="en-US" sz="1400" dirty="0">
                <a:latin typeface="+mj-lt"/>
              </a:rPr>
              <a:t>Building community among Families </a:t>
            </a:r>
          </a:p>
        </p:txBody>
      </p:sp>
      <p:sp>
        <p:nvSpPr>
          <p:cNvPr id="90" name="Rectangle 89"/>
          <p:cNvSpPr/>
          <p:nvPr/>
        </p:nvSpPr>
        <p:spPr>
          <a:xfrm>
            <a:off x="838200" y="3732263"/>
            <a:ext cx="247346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3" name="Rectangle 92"/>
          <p:cNvSpPr/>
          <p:nvPr/>
        </p:nvSpPr>
        <p:spPr>
          <a:xfrm>
            <a:off x="6136033" y="3217288"/>
            <a:ext cx="247346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4" name="Rectangle 93"/>
          <p:cNvSpPr/>
          <p:nvPr/>
        </p:nvSpPr>
        <p:spPr>
          <a:xfrm>
            <a:off x="8834920" y="4211144"/>
            <a:ext cx="247346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3" name="Rectangle 22"/>
          <p:cNvSpPr/>
          <p:nvPr/>
        </p:nvSpPr>
        <p:spPr>
          <a:xfrm>
            <a:off x="855182" y="4708103"/>
            <a:ext cx="247346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4" name="Rectangle 23"/>
          <p:cNvSpPr/>
          <p:nvPr/>
        </p:nvSpPr>
        <p:spPr>
          <a:xfrm>
            <a:off x="855182" y="4809507"/>
            <a:ext cx="2473460" cy="1350717"/>
          </a:xfrm>
          <a:prstGeom prst="rect">
            <a:avLst/>
          </a:prstGeom>
          <a:noFill/>
          <a:ln>
            <a:noFill/>
          </a:ln>
          <a:effectLst/>
        </p:spPr>
        <p:txBody>
          <a:bodyPr lIns="87069" tIns="43535" rIns="87069" bIns="43535">
            <a:noAutofit/>
          </a:bodyPr>
          <a:lstStyle/>
          <a:p>
            <a:pPr defTabSz="435349">
              <a:defRPr/>
            </a:pPr>
            <a:r>
              <a:rPr lang="en-US" b="1" dirty="0" smtClean="0">
                <a:latin typeface="+mj-lt"/>
              </a:rPr>
              <a:t>Summer Program</a:t>
            </a:r>
            <a:endParaRPr lang="en-US" sz="1000" dirty="0" smtClean="0">
              <a:latin typeface="+mj-lt"/>
            </a:endParaRPr>
          </a:p>
          <a:p>
            <a:pPr defTabSz="609488">
              <a:defRPr/>
            </a:pPr>
            <a:r>
              <a:rPr lang="en-US" sz="1400" dirty="0">
                <a:latin typeface="+mj-lt"/>
              </a:rPr>
              <a:t>(optional) invite potential youth to local 4-H summer programing</a:t>
            </a:r>
          </a:p>
        </p:txBody>
      </p:sp>
      <p:sp>
        <p:nvSpPr>
          <p:cNvPr id="25" name="Rectangle 24"/>
          <p:cNvSpPr/>
          <p:nvPr/>
        </p:nvSpPr>
        <p:spPr>
          <a:xfrm>
            <a:off x="6200983" y="5114240"/>
            <a:ext cx="247346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6" name="Rectangle 25"/>
          <p:cNvSpPr/>
          <p:nvPr/>
        </p:nvSpPr>
        <p:spPr>
          <a:xfrm>
            <a:off x="6124920" y="5109159"/>
            <a:ext cx="2549523" cy="984665"/>
          </a:xfrm>
          <a:prstGeom prst="rect">
            <a:avLst/>
          </a:prstGeom>
          <a:noFill/>
          <a:ln>
            <a:noFill/>
          </a:ln>
          <a:effectLst/>
        </p:spPr>
        <p:txBody>
          <a:bodyPr wrap="square" lIns="87069" tIns="43535" rIns="87069" bIns="43535">
            <a:noAutofit/>
          </a:bodyPr>
          <a:lstStyle/>
          <a:p>
            <a:pPr defTabSz="435349">
              <a:defRPr/>
            </a:pPr>
            <a:r>
              <a:rPr lang="en-US" b="1" dirty="0" smtClean="0">
                <a:latin typeface="+mj-lt"/>
              </a:rPr>
              <a:t>Optional Spring Event–Ex. </a:t>
            </a:r>
          </a:p>
          <a:p>
            <a:pPr defTabSz="609489">
              <a:defRPr/>
            </a:pPr>
            <a:r>
              <a:rPr lang="en-US" sz="1400" dirty="0">
                <a:latin typeface="Calibri" charset="0"/>
              </a:rPr>
              <a:t>Soccer Tournament at Local University/ or special field trip/event</a:t>
            </a:r>
            <a:endParaRPr lang="en-US" sz="1400" i="1" dirty="0">
              <a:latin typeface="Calibri" charset="0"/>
            </a:endParaRPr>
          </a:p>
        </p:txBody>
      </p:sp>
    </p:spTree>
    <p:extLst>
      <p:ext uri="{BB962C8B-B14F-4D97-AF65-F5344CB8AC3E}">
        <p14:creationId xmlns:p14="http://schemas.microsoft.com/office/powerpoint/2010/main" val="174686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88474"/>
            <a:ext cx="10515600" cy="4169350"/>
          </a:xfrm>
        </p:spPr>
        <p:txBody>
          <a:bodyPr>
            <a:normAutofit lnSpcReduction="10000"/>
          </a:bodyPr>
          <a:lstStyle/>
          <a:p>
            <a:pPr marL="0" indent="0">
              <a:buNone/>
            </a:pPr>
            <a:r>
              <a:rPr lang="en-US" sz="3200" dirty="0"/>
              <a:t>Project areas focused on supporting academic success</a:t>
            </a:r>
          </a:p>
          <a:p>
            <a:pPr marL="0" indent="0">
              <a:buNone/>
            </a:pPr>
            <a:r>
              <a:rPr lang="en-US" sz="3200" dirty="0"/>
              <a:t>Example: </a:t>
            </a:r>
          </a:p>
          <a:p>
            <a:r>
              <a:rPr lang="en-US" sz="3200" dirty="0"/>
              <a:t>public speaking;</a:t>
            </a:r>
          </a:p>
          <a:p>
            <a:pPr lvl="0"/>
            <a:r>
              <a:rPr lang="en-US" sz="3200" dirty="0"/>
              <a:t>financial literacy (My Financial Future);</a:t>
            </a:r>
          </a:p>
          <a:p>
            <a:pPr lvl="0"/>
            <a:r>
              <a:rPr lang="en-US" sz="3200" dirty="0"/>
              <a:t>science and technology (STEM);</a:t>
            </a:r>
          </a:p>
          <a:p>
            <a:pPr lvl="0"/>
            <a:r>
              <a:rPr lang="en-US" sz="3200" dirty="0"/>
              <a:t>civic education; and</a:t>
            </a:r>
          </a:p>
          <a:p>
            <a:pPr lvl="0"/>
            <a:r>
              <a:rPr lang="en-US" sz="3200" dirty="0"/>
              <a:t>one chosen by Club members with support from the 4-H Agent and/or the Club leader. </a:t>
            </a:r>
          </a:p>
          <a:p>
            <a:pPr marL="0" indent="0" defTabSz="326524">
              <a:lnSpc>
                <a:spcPct val="50000"/>
              </a:lnSpc>
              <a:buNone/>
              <a:defRPr/>
            </a:pP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23</a:t>
            </a:fld>
            <a:endParaRPr lang="en-US" sz="800" dirty="0">
              <a:solidFill>
                <a:schemeClr val="tx1">
                  <a:lumMod val="40000"/>
                  <a:lumOff val="60000"/>
                </a:schemeClr>
              </a:solidFill>
            </a:endParaRPr>
          </a:p>
        </p:txBody>
      </p:sp>
      <p:sp>
        <p:nvSpPr>
          <p:cNvPr id="5" name="Title 4"/>
          <p:cNvSpPr>
            <a:spLocks noGrp="1"/>
          </p:cNvSpPr>
          <p:nvPr>
            <p:ph type="title"/>
          </p:nvPr>
        </p:nvSpPr>
        <p:spPr/>
        <p:txBody>
          <a:bodyPr>
            <a:noAutofit/>
          </a:bodyPr>
          <a:lstStyle/>
          <a:p>
            <a:r>
              <a:rPr lang="en-US" sz="4400" dirty="0"/>
              <a:t>A look at Club’s Project Areas</a:t>
            </a:r>
            <a:endParaRPr lang="en-US" sz="4400" b="0" dirty="0">
              <a:solidFill>
                <a:schemeClr val="tx1"/>
              </a:solidFill>
            </a:endParaRPr>
          </a:p>
        </p:txBody>
      </p:sp>
    </p:spTree>
    <p:extLst>
      <p:ext uri="{BB962C8B-B14F-4D97-AF65-F5344CB8AC3E}">
        <p14:creationId xmlns:p14="http://schemas.microsoft.com/office/powerpoint/2010/main" val="1451709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88474"/>
            <a:ext cx="10515600" cy="4169350"/>
          </a:xfrm>
        </p:spPr>
        <p:txBody>
          <a:bodyPr>
            <a:normAutofit/>
          </a:bodyPr>
          <a:lstStyle/>
          <a:p>
            <a:pPr marL="0" indent="0">
              <a:buNone/>
            </a:pPr>
            <a:r>
              <a:rPr lang="en-US" sz="3500" b="1" dirty="0">
                <a:solidFill>
                  <a:schemeClr val="accent1"/>
                </a:solidFill>
              </a:rPr>
              <a:t>Goal for first year 4-H club</a:t>
            </a:r>
          </a:p>
          <a:p>
            <a:r>
              <a:rPr lang="en-US" sz="3500" dirty="0"/>
              <a:t>Building relationships with youth, parents, schools, other partners</a:t>
            </a:r>
          </a:p>
          <a:p>
            <a:pPr marL="0" indent="0">
              <a:buNone/>
            </a:pPr>
            <a:endParaRPr lang="en-US" sz="3500" dirty="0"/>
          </a:p>
          <a:p>
            <a:pPr marL="0" indent="0">
              <a:buNone/>
            </a:pPr>
            <a:r>
              <a:rPr lang="en-US" sz="3500" dirty="0"/>
              <a:t> </a:t>
            </a:r>
            <a:r>
              <a:rPr lang="en-US" sz="3500" b="1" dirty="0">
                <a:solidFill>
                  <a:schemeClr val="accent1"/>
                </a:solidFill>
              </a:rPr>
              <a:t>Goal for more established Clubs</a:t>
            </a:r>
          </a:p>
          <a:p>
            <a:r>
              <a:rPr lang="en-US" sz="3500" dirty="0"/>
              <a:t>Showcasing the impact of clubs on the youth to their families, schools and partners involved. </a:t>
            </a:r>
          </a:p>
          <a:p>
            <a:pPr marL="0" indent="0" defTabSz="326524">
              <a:lnSpc>
                <a:spcPct val="50000"/>
              </a:lnSpc>
              <a:buNone/>
              <a:defRPr/>
            </a:pP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24</a:t>
            </a:fld>
            <a:endParaRPr lang="en-US" sz="800" dirty="0">
              <a:solidFill>
                <a:schemeClr val="tx1">
                  <a:lumMod val="40000"/>
                  <a:lumOff val="60000"/>
                </a:schemeClr>
              </a:solidFill>
            </a:endParaRPr>
          </a:p>
        </p:txBody>
      </p:sp>
      <p:sp>
        <p:nvSpPr>
          <p:cNvPr id="5" name="Title 4"/>
          <p:cNvSpPr>
            <a:spLocks noGrp="1"/>
          </p:cNvSpPr>
          <p:nvPr>
            <p:ph type="title"/>
          </p:nvPr>
        </p:nvSpPr>
        <p:spPr/>
        <p:txBody>
          <a:bodyPr>
            <a:normAutofit/>
          </a:bodyPr>
          <a:lstStyle/>
          <a:p>
            <a:r>
              <a:rPr lang="en-US" sz="4400" dirty="0"/>
              <a:t>Planning Continues</a:t>
            </a:r>
            <a:endParaRPr lang="en-US" sz="4400" b="0" dirty="0"/>
          </a:p>
        </p:txBody>
      </p:sp>
    </p:spTree>
    <p:extLst>
      <p:ext uri="{BB962C8B-B14F-4D97-AF65-F5344CB8AC3E}">
        <p14:creationId xmlns:p14="http://schemas.microsoft.com/office/powerpoint/2010/main" val="68221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58168"/>
            <a:ext cx="10515600" cy="3899656"/>
          </a:xfrm>
        </p:spPr>
        <p:txBody>
          <a:bodyPr>
            <a:normAutofit/>
          </a:bodyPr>
          <a:lstStyle/>
          <a:p>
            <a:r>
              <a:rPr lang="en-US" sz="3200" dirty="0"/>
              <a:t>Post club news on school bulletin broad, </a:t>
            </a:r>
            <a:endParaRPr lang="en-US" sz="3200" dirty="0" smtClean="0"/>
          </a:p>
          <a:p>
            <a:pPr marL="0" indent="0">
              <a:buNone/>
            </a:pPr>
            <a:endParaRPr lang="en-US" sz="900" dirty="0"/>
          </a:p>
          <a:p>
            <a:r>
              <a:rPr lang="en-US" sz="3200" dirty="0"/>
              <a:t>Update principal or school administrator on club success </a:t>
            </a:r>
            <a:endParaRPr lang="en-US" sz="3200" dirty="0" smtClean="0"/>
          </a:p>
          <a:p>
            <a:pPr marL="0" indent="0">
              <a:buNone/>
            </a:pPr>
            <a:endParaRPr lang="en-US" sz="900" dirty="0"/>
          </a:p>
          <a:p>
            <a:r>
              <a:rPr lang="en-US" sz="3200" dirty="0"/>
              <a:t>Report Clubs past and future activities at Family </a:t>
            </a:r>
            <a:r>
              <a:rPr lang="en-US" sz="3200" dirty="0" smtClean="0"/>
              <a:t>Nights</a:t>
            </a:r>
          </a:p>
          <a:p>
            <a:pPr marL="0" indent="0">
              <a:buNone/>
            </a:pPr>
            <a:endParaRPr lang="en-US" sz="900" dirty="0"/>
          </a:p>
          <a:p>
            <a:r>
              <a:rPr lang="en-US" sz="3200" dirty="0"/>
              <a:t>Have youth present on their club’s activities</a:t>
            </a:r>
          </a:p>
          <a:p>
            <a:pPr marL="0" indent="0" defTabSz="326524">
              <a:lnSpc>
                <a:spcPct val="50000"/>
              </a:lnSpc>
              <a:buNone/>
              <a:defRPr/>
            </a:pP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25</a:t>
            </a:fld>
            <a:endParaRPr lang="en-US" sz="800" dirty="0">
              <a:solidFill>
                <a:schemeClr val="tx1">
                  <a:lumMod val="40000"/>
                  <a:lumOff val="60000"/>
                </a:schemeClr>
              </a:solidFill>
            </a:endParaRPr>
          </a:p>
        </p:txBody>
      </p:sp>
      <p:sp>
        <p:nvSpPr>
          <p:cNvPr id="5" name="Title 4"/>
          <p:cNvSpPr>
            <a:spLocks noGrp="1"/>
          </p:cNvSpPr>
          <p:nvPr>
            <p:ph type="title"/>
          </p:nvPr>
        </p:nvSpPr>
        <p:spPr>
          <a:xfrm>
            <a:off x="838200" y="457342"/>
            <a:ext cx="11834838" cy="972213"/>
          </a:xfrm>
        </p:spPr>
        <p:txBody>
          <a:bodyPr>
            <a:noAutofit/>
          </a:bodyPr>
          <a:lstStyle/>
          <a:p>
            <a:r>
              <a:rPr lang="en-US" sz="4400" dirty="0"/>
              <a:t>Ways to Showcase </a:t>
            </a:r>
            <a:r>
              <a:rPr lang="en-US" sz="4400" dirty="0" smtClean="0"/>
              <a:t>a </a:t>
            </a:r>
            <a:r>
              <a:rPr lang="en-US" sz="4400" dirty="0"/>
              <a:t>Club’s Impact</a:t>
            </a:r>
            <a:endParaRPr lang="en-US" sz="4400" b="0" dirty="0">
              <a:solidFill>
                <a:schemeClr val="tx1"/>
              </a:solidFill>
            </a:endParaRPr>
          </a:p>
        </p:txBody>
      </p:sp>
    </p:spTree>
    <p:extLst>
      <p:ext uri="{BB962C8B-B14F-4D97-AF65-F5344CB8AC3E}">
        <p14:creationId xmlns:p14="http://schemas.microsoft.com/office/powerpoint/2010/main" val="208282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88474"/>
            <a:ext cx="10515600" cy="4169350"/>
          </a:xfrm>
        </p:spPr>
        <p:txBody>
          <a:bodyPr>
            <a:normAutofit/>
          </a:bodyPr>
          <a:lstStyle/>
          <a:p>
            <a:r>
              <a:rPr lang="en-US" sz="3600" dirty="0"/>
              <a:t>Plan for biweekly club meetings but be flexible </a:t>
            </a:r>
          </a:p>
          <a:p>
            <a:pPr marL="0" indent="0">
              <a:buNone/>
            </a:pPr>
            <a:endParaRPr lang="en-US" sz="3600" dirty="0"/>
          </a:p>
          <a:p>
            <a:pPr marL="0" indent="0">
              <a:buNone/>
            </a:pPr>
            <a:endParaRPr lang="en-US" sz="3600" dirty="0"/>
          </a:p>
          <a:p>
            <a:r>
              <a:rPr lang="en-US" sz="3600" dirty="0"/>
              <a:t>Have a plan on how </a:t>
            </a:r>
            <a:r>
              <a:rPr lang="en-US" sz="3600" dirty="0" err="1"/>
              <a:t>Juntos</a:t>
            </a:r>
            <a:r>
              <a:rPr lang="en-US" sz="3600" dirty="0"/>
              <a:t> 4-H youth will have opportunities to participate in local and state 4-H events</a:t>
            </a:r>
          </a:p>
          <a:p>
            <a:pPr marL="0" indent="0" defTabSz="326524">
              <a:lnSpc>
                <a:spcPct val="50000"/>
              </a:lnSpc>
              <a:buNone/>
              <a:defRPr/>
            </a:pP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26</a:t>
            </a:fld>
            <a:endParaRPr lang="en-US" sz="800" dirty="0">
              <a:solidFill>
                <a:schemeClr val="tx1">
                  <a:lumMod val="40000"/>
                  <a:lumOff val="60000"/>
                </a:schemeClr>
              </a:solidFill>
            </a:endParaRPr>
          </a:p>
        </p:txBody>
      </p:sp>
      <p:sp>
        <p:nvSpPr>
          <p:cNvPr id="5" name="Title 4"/>
          <p:cNvSpPr>
            <a:spLocks noGrp="1"/>
          </p:cNvSpPr>
          <p:nvPr>
            <p:ph type="title"/>
          </p:nvPr>
        </p:nvSpPr>
        <p:spPr/>
        <p:txBody>
          <a:bodyPr>
            <a:normAutofit/>
          </a:bodyPr>
          <a:lstStyle/>
          <a:p>
            <a:r>
              <a:rPr lang="en-US" sz="4400" dirty="0"/>
              <a:t>Planning Continues</a:t>
            </a:r>
            <a:endParaRPr lang="en-US" sz="4400" b="0" dirty="0"/>
          </a:p>
        </p:txBody>
      </p:sp>
    </p:spTree>
    <p:extLst>
      <p:ext uri="{BB962C8B-B14F-4D97-AF65-F5344CB8AC3E}">
        <p14:creationId xmlns:p14="http://schemas.microsoft.com/office/powerpoint/2010/main" val="79413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8795" y="483039"/>
            <a:ext cx="10515600" cy="972213"/>
          </a:xfrm>
        </p:spPr>
        <p:txBody>
          <a:bodyPr>
            <a:noAutofit/>
          </a:bodyPr>
          <a:lstStyle/>
          <a:p>
            <a:r>
              <a:rPr lang="en-US" sz="4400" dirty="0" smtClean="0">
                <a:cs typeface="Coolvetica" charset="0"/>
              </a:rPr>
              <a:t>Role Chart</a:t>
            </a:r>
            <a:endParaRPr lang="en-US" sz="4400" dirty="0">
              <a:cs typeface="Coolvetica" charset="0"/>
            </a:endParaRPr>
          </a:p>
        </p:txBody>
      </p:sp>
      <p:sp>
        <p:nvSpPr>
          <p:cNvPr id="2" name="Slide Number Placeholder 1"/>
          <p:cNvSpPr>
            <a:spLocks noGrp="1"/>
          </p:cNvSpPr>
          <p:nvPr>
            <p:ph type="sldNum" sz="quarter" idx="4"/>
          </p:nvPr>
        </p:nvSpPr>
        <p:spPr/>
        <p:txBody>
          <a:bodyPr/>
          <a:lstStyle/>
          <a:p>
            <a:fld id="{C8BFE72D-DEE3-1A40-BBC5-5AA7D885F44F}" type="slidenum">
              <a:rPr lang="en-US" smtClean="0"/>
              <a:pPr/>
              <a:t>27</a:t>
            </a:fld>
            <a:endParaRPr lang="en-US" sz="800" dirty="0">
              <a:solidFill>
                <a:schemeClr val="tx1">
                  <a:lumMod val="40000"/>
                  <a:lumOff val="60000"/>
                </a:schemeClr>
              </a:solidFill>
            </a:endParaRPr>
          </a:p>
        </p:txBody>
      </p:sp>
      <p:sp>
        <p:nvSpPr>
          <p:cNvPr id="3" name="Title 1"/>
          <p:cNvSpPr txBox="1">
            <a:spLocks/>
          </p:cNvSpPr>
          <p:nvPr/>
        </p:nvSpPr>
        <p:spPr>
          <a:xfrm>
            <a:off x="844449" y="444642"/>
            <a:ext cx="10515600" cy="972213"/>
          </a:xfrm>
          <a:prstGeom prst="rect">
            <a:avLst/>
          </a:prstGeom>
        </p:spPr>
        <p:txBody>
          <a:bodyPr/>
          <a:lstStyle>
            <a:lvl1pPr algn="l" defTabSz="914377" rtl="0" eaLnBrk="1" latinLnBrk="0" hangingPunct="1">
              <a:lnSpc>
                <a:spcPct val="90000"/>
              </a:lnSpc>
              <a:spcBef>
                <a:spcPct val="0"/>
              </a:spcBef>
              <a:buNone/>
              <a:defRPr sz="3600" b="1" kern="1200">
                <a:solidFill>
                  <a:schemeClr val="accent1"/>
                </a:solidFill>
                <a:latin typeface="+mj-lt"/>
                <a:ea typeface="+mj-ea"/>
                <a:cs typeface="+mj-cs"/>
              </a:defRPr>
            </a:lvl1pPr>
          </a:lstStyle>
          <a:p>
            <a:endParaRPr lang="en-US" dirty="0"/>
          </a:p>
        </p:txBody>
      </p:sp>
      <p:sp>
        <p:nvSpPr>
          <p:cNvPr id="76" name="Rectangle 75"/>
          <p:cNvSpPr/>
          <p:nvPr/>
        </p:nvSpPr>
        <p:spPr>
          <a:xfrm>
            <a:off x="8282021" y="1615685"/>
            <a:ext cx="3071779" cy="364919"/>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lIns="87069" tIns="43535" rIns="87069" bIns="43535">
            <a:noAutofit/>
          </a:bodyPr>
          <a:lstStyle/>
          <a:p>
            <a:pPr algn="ctr" defTabSz="435349">
              <a:defRPr/>
            </a:pPr>
            <a:r>
              <a:rPr lang="en-US" b="1" dirty="0">
                <a:latin typeface="+mj-lt"/>
              </a:rPr>
              <a:t>Responsibilities</a:t>
            </a:r>
          </a:p>
        </p:txBody>
      </p:sp>
      <p:sp>
        <p:nvSpPr>
          <p:cNvPr id="77" name="Rectangle 76"/>
          <p:cNvSpPr/>
          <p:nvPr/>
        </p:nvSpPr>
        <p:spPr>
          <a:xfrm>
            <a:off x="4566253" y="1590402"/>
            <a:ext cx="3059493" cy="364919"/>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69" tIns="43535" rIns="87069" bIns="43535">
            <a:noAutofit/>
          </a:bodyPr>
          <a:lstStyle/>
          <a:p>
            <a:pPr algn="ctr" defTabSz="435349">
              <a:defRPr/>
            </a:pPr>
            <a:r>
              <a:rPr lang="en-US" b="1" dirty="0" smtClean="0">
                <a:solidFill>
                  <a:schemeClr val="tx1"/>
                </a:solidFill>
                <a:latin typeface="+mj-lt"/>
              </a:rPr>
              <a:t>Lead Person</a:t>
            </a:r>
            <a:endParaRPr lang="en-US" b="1" dirty="0">
              <a:solidFill>
                <a:schemeClr val="tx1"/>
              </a:solidFill>
              <a:latin typeface="+mj-lt"/>
            </a:endParaRPr>
          </a:p>
        </p:txBody>
      </p:sp>
      <p:sp>
        <p:nvSpPr>
          <p:cNvPr id="78" name="Rectangle 77"/>
          <p:cNvSpPr/>
          <p:nvPr/>
        </p:nvSpPr>
        <p:spPr>
          <a:xfrm>
            <a:off x="826125" y="1605041"/>
            <a:ext cx="3059011" cy="360806"/>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7069" tIns="43535" rIns="87069" bIns="43535">
            <a:noAutofit/>
          </a:bodyPr>
          <a:lstStyle/>
          <a:p>
            <a:pPr algn="ctr" defTabSz="435349">
              <a:defRPr/>
            </a:pPr>
            <a:r>
              <a:rPr lang="en-US" b="1" dirty="0" smtClean="0">
                <a:latin typeface="+mj-lt"/>
              </a:rPr>
              <a:t>Task</a:t>
            </a:r>
          </a:p>
        </p:txBody>
      </p:sp>
      <p:sp>
        <p:nvSpPr>
          <p:cNvPr id="80" name="Rectangle 79"/>
          <p:cNvSpPr/>
          <p:nvPr/>
        </p:nvSpPr>
        <p:spPr>
          <a:xfrm>
            <a:off x="746519" y="2139534"/>
            <a:ext cx="3200400" cy="432770"/>
          </a:xfrm>
          <a:prstGeom prst="rect">
            <a:avLst/>
          </a:prstGeom>
          <a:noFill/>
          <a:ln>
            <a:noFill/>
          </a:ln>
          <a:effectLst/>
        </p:spPr>
        <p:txBody>
          <a:bodyPr lIns="87069" tIns="43535" rIns="87069" bIns="43535">
            <a:noAutofit/>
          </a:bodyPr>
          <a:lstStyle/>
          <a:p>
            <a:pPr defTabSz="609488">
              <a:defRPr/>
            </a:pPr>
            <a:r>
              <a:rPr lang="en-US" sz="1400" b="1" dirty="0">
                <a:latin typeface="+mj-lt"/>
              </a:rPr>
              <a:t>1. Build </a:t>
            </a:r>
            <a:r>
              <a:rPr lang="en-US" sz="1400" dirty="0">
                <a:latin typeface="+mj-lt"/>
              </a:rPr>
              <a:t>Partnerships and Volunteers</a:t>
            </a:r>
          </a:p>
        </p:txBody>
      </p:sp>
      <p:sp>
        <p:nvSpPr>
          <p:cNvPr id="81" name="Rectangle 80"/>
          <p:cNvSpPr/>
          <p:nvPr/>
        </p:nvSpPr>
        <p:spPr>
          <a:xfrm>
            <a:off x="4476749" y="2164934"/>
            <a:ext cx="3238500" cy="999165"/>
          </a:xfrm>
          <a:prstGeom prst="rect">
            <a:avLst/>
          </a:prstGeom>
          <a:noFill/>
          <a:ln>
            <a:noFill/>
          </a:ln>
          <a:effectLst/>
        </p:spPr>
        <p:txBody>
          <a:bodyPr wrap="square" lIns="87069" tIns="43535" rIns="87069" bIns="43535">
            <a:noAutofit/>
          </a:bodyPr>
          <a:lstStyle/>
          <a:p>
            <a:pPr defTabSz="609488">
              <a:defRPr/>
            </a:pPr>
            <a:r>
              <a:rPr lang="en-US" sz="1400" dirty="0">
                <a:latin typeface="+mj-lt"/>
              </a:rPr>
              <a:t>4-H </a:t>
            </a:r>
            <a:r>
              <a:rPr lang="en-US" sz="1400" dirty="0" smtClean="0">
                <a:latin typeface="+mj-lt"/>
              </a:rPr>
              <a:t>Agent/educator </a:t>
            </a:r>
            <a:r>
              <a:rPr lang="en-US" sz="1400" dirty="0">
                <a:latin typeface="+mj-lt"/>
              </a:rPr>
              <a:t>(hired </a:t>
            </a:r>
            <a:r>
              <a:rPr lang="en-US" sz="1400" dirty="0" err="1">
                <a:latin typeface="+mj-lt"/>
              </a:rPr>
              <a:t>Juntos</a:t>
            </a:r>
            <a:r>
              <a:rPr lang="en-US" sz="1400" dirty="0">
                <a:latin typeface="+mj-lt"/>
              </a:rPr>
              <a:t> staff/volunteer Club leader) with support from FCS Agent and other partners</a:t>
            </a:r>
          </a:p>
        </p:txBody>
      </p:sp>
      <p:sp>
        <p:nvSpPr>
          <p:cNvPr id="84" name="Rectangle 83"/>
          <p:cNvSpPr/>
          <p:nvPr/>
        </p:nvSpPr>
        <p:spPr>
          <a:xfrm>
            <a:off x="8030706" y="2179434"/>
            <a:ext cx="3500894" cy="984665"/>
          </a:xfrm>
          <a:prstGeom prst="rect">
            <a:avLst/>
          </a:prstGeom>
          <a:noFill/>
          <a:ln>
            <a:noFill/>
          </a:ln>
          <a:effectLst/>
        </p:spPr>
        <p:txBody>
          <a:bodyPr wrap="square" lIns="87069" tIns="43535" rIns="87069" bIns="43535">
            <a:noAutofit/>
          </a:bodyPr>
          <a:lstStyle/>
          <a:p>
            <a:pPr marL="285750" indent="-285750" defTabSz="609488">
              <a:buFont typeface="Arial" charset="0"/>
              <a:buChar char="•"/>
              <a:defRPr/>
            </a:pPr>
            <a:r>
              <a:rPr lang="en-US" sz="1400" dirty="0">
                <a:latin typeface="+mj-lt"/>
              </a:rPr>
              <a:t>Establish the relationship with schools and clear implementation plan</a:t>
            </a:r>
          </a:p>
          <a:p>
            <a:pPr marL="285750" indent="-285750" defTabSz="609488">
              <a:buFont typeface="Arial" charset="0"/>
              <a:buChar char="•"/>
              <a:defRPr/>
            </a:pPr>
            <a:r>
              <a:rPr lang="en-US" sz="1400" dirty="0">
                <a:latin typeface="+mj-lt"/>
              </a:rPr>
              <a:t>Engage and recruit volunteers</a:t>
            </a:r>
          </a:p>
        </p:txBody>
      </p:sp>
      <p:sp>
        <p:nvSpPr>
          <p:cNvPr id="88" name="Rectangle 87"/>
          <p:cNvSpPr/>
          <p:nvPr/>
        </p:nvSpPr>
        <p:spPr>
          <a:xfrm>
            <a:off x="8030707" y="3262902"/>
            <a:ext cx="3323094" cy="1438688"/>
          </a:xfrm>
          <a:prstGeom prst="rect">
            <a:avLst/>
          </a:prstGeom>
          <a:noFill/>
          <a:ln>
            <a:noFill/>
          </a:ln>
          <a:effectLst/>
        </p:spPr>
        <p:txBody>
          <a:bodyPr wrap="square" lIns="87069" tIns="43535" rIns="87069" bIns="43535">
            <a:noAutofit/>
          </a:bodyPr>
          <a:lstStyle/>
          <a:p>
            <a:pPr marL="285750" indent="-285750" defTabSz="609488">
              <a:buFont typeface="Arial" charset="0"/>
              <a:buChar char="•"/>
              <a:defRPr/>
            </a:pPr>
            <a:r>
              <a:rPr lang="en-US" sz="1400" dirty="0">
                <a:latin typeface="+mj-lt"/>
              </a:rPr>
              <a:t>supports by training and mentoring hired bilingual staff or volunteers</a:t>
            </a:r>
          </a:p>
          <a:p>
            <a:pPr marL="285750" indent="-285750" defTabSz="609488">
              <a:buFont typeface="Arial" charset="0"/>
              <a:buChar char="•"/>
              <a:defRPr/>
            </a:pPr>
            <a:r>
              <a:rPr lang="en-US" sz="1400" dirty="0">
                <a:latin typeface="+mj-lt"/>
              </a:rPr>
              <a:t>Provides guidance on 4-H Curriculum and protocol </a:t>
            </a:r>
          </a:p>
          <a:p>
            <a:pPr marL="285750" indent="-285750" defTabSz="609488">
              <a:buFont typeface="Arial" charset="0"/>
              <a:buChar char="•"/>
              <a:defRPr/>
            </a:pPr>
            <a:r>
              <a:rPr lang="en-US" sz="1400" dirty="0">
                <a:latin typeface="+mj-lt"/>
              </a:rPr>
              <a:t>Welcoming </a:t>
            </a:r>
            <a:r>
              <a:rPr lang="en-US" sz="1400" dirty="0" err="1">
                <a:latin typeface="+mj-lt"/>
              </a:rPr>
              <a:t>Juntos</a:t>
            </a:r>
            <a:r>
              <a:rPr lang="en-US" sz="1400" dirty="0">
                <a:latin typeface="+mj-lt"/>
              </a:rPr>
              <a:t> 4-Hers and their parents into </a:t>
            </a:r>
            <a:r>
              <a:rPr lang="en-US" sz="1400" dirty="0" smtClean="0">
                <a:latin typeface="+mj-lt"/>
              </a:rPr>
              <a:t>4-H </a:t>
            </a:r>
            <a:r>
              <a:rPr lang="en-US" sz="1400" dirty="0">
                <a:latin typeface="+mj-lt"/>
              </a:rPr>
              <a:t>and Extension </a:t>
            </a:r>
          </a:p>
        </p:txBody>
      </p:sp>
      <p:sp>
        <p:nvSpPr>
          <p:cNvPr id="26" name="Rectangle 25"/>
          <p:cNvSpPr/>
          <p:nvPr/>
        </p:nvSpPr>
        <p:spPr>
          <a:xfrm>
            <a:off x="8030707" y="4969130"/>
            <a:ext cx="3323093" cy="984665"/>
          </a:xfrm>
          <a:prstGeom prst="rect">
            <a:avLst/>
          </a:prstGeom>
          <a:noFill/>
          <a:ln>
            <a:noFill/>
          </a:ln>
          <a:effectLst/>
        </p:spPr>
        <p:txBody>
          <a:bodyPr wrap="square" lIns="87069" tIns="43535" rIns="87069" bIns="43535">
            <a:noAutofit/>
          </a:bodyPr>
          <a:lstStyle/>
          <a:p>
            <a:pPr marL="285750" indent="-285750" defTabSz="609488">
              <a:buFont typeface="Arial" charset="0"/>
              <a:buChar char="•"/>
              <a:defRPr/>
            </a:pPr>
            <a:r>
              <a:rPr lang="en-US" sz="1400" dirty="0">
                <a:latin typeface="+mj-lt"/>
              </a:rPr>
              <a:t>Manage clubs</a:t>
            </a:r>
          </a:p>
          <a:p>
            <a:pPr marL="285750" indent="-285750" defTabSz="609488">
              <a:buFont typeface="Arial" charset="0"/>
              <a:buChar char="•"/>
              <a:defRPr/>
            </a:pPr>
            <a:r>
              <a:rPr lang="en-US" sz="1400" dirty="0">
                <a:latin typeface="+mj-lt"/>
              </a:rPr>
              <a:t>Communicate with schools</a:t>
            </a:r>
          </a:p>
          <a:p>
            <a:pPr marL="285750" indent="-285750" defTabSz="609488">
              <a:buFont typeface="Arial" charset="0"/>
              <a:buChar char="•"/>
              <a:defRPr/>
            </a:pPr>
            <a:r>
              <a:rPr lang="en-US" sz="1400" dirty="0">
                <a:latin typeface="+mj-lt"/>
              </a:rPr>
              <a:t>Communicate with parents</a:t>
            </a:r>
          </a:p>
          <a:p>
            <a:pPr marL="285750" indent="-285750" defTabSz="609488">
              <a:buFont typeface="Arial" charset="0"/>
              <a:buChar char="•"/>
              <a:defRPr/>
            </a:pPr>
            <a:r>
              <a:rPr lang="en-US" sz="1400" dirty="0">
                <a:latin typeface="+mj-lt"/>
              </a:rPr>
              <a:t>Grow volunteer base </a:t>
            </a:r>
          </a:p>
        </p:txBody>
      </p:sp>
      <p:sp>
        <p:nvSpPr>
          <p:cNvPr id="27" name="Rectangle 26"/>
          <p:cNvSpPr/>
          <p:nvPr/>
        </p:nvSpPr>
        <p:spPr>
          <a:xfrm>
            <a:off x="4546849" y="3625860"/>
            <a:ext cx="3059493" cy="646369"/>
          </a:xfrm>
          <a:prstGeom prst="rect">
            <a:avLst/>
          </a:prstGeom>
          <a:noFill/>
          <a:ln>
            <a:noFill/>
          </a:ln>
          <a:effectLst/>
        </p:spPr>
        <p:txBody>
          <a:bodyPr wrap="square" lIns="87069" tIns="43535" rIns="87069" bIns="43535">
            <a:noAutofit/>
          </a:bodyPr>
          <a:lstStyle/>
          <a:p>
            <a:pPr defTabSz="609488">
              <a:defRPr/>
            </a:pPr>
            <a:r>
              <a:rPr lang="en-US" sz="1400" dirty="0">
                <a:latin typeface="+mj-lt"/>
              </a:rPr>
              <a:t>4-H Agent </a:t>
            </a:r>
            <a:r>
              <a:rPr lang="en-US" sz="1400" dirty="0" smtClean="0">
                <a:latin typeface="+mj-lt"/>
              </a:rPr>
              <a:t>/educator (appointed </a:t>
            </a:r>
            <a:r>
              <a:rPr lang="en-US" sz="1400" dirty="0">
                <a:latin typeface="+mj-lt"/>
              </a:rPr>
              <a:t>person)</a:t>
            </a:r>
          </a:p>
        </p:txBody>
      </p:sp>
      <p:sp>
        <p:nvSpPr>
          <p:cNvPr id="32" name="Rectangle 31"/>
          <p:cNvSpPr/>
          <p:nvPr/>
        </p:nvSpPr>
        <p:spPr>
          <a:xfrm>
            <a:off x="4546850" y="4969130"/>
            <a:ext cx="3059492" cy="999165"/>
          </a:xfrm>
          <a:prstGeom prst="rect">
            <a:avLst/>
          </a:prstGeom>
          <a:noFill/>
          <a:ln>
            <a:noFill/>
          </a:ln>
          <a:effectLst/>
        </p:spPr>
        <p:txBody>
          <a:bodyPr wrap="square" lIns="87069" tIns="43535" rIns="87069" bIns="43535">
            <a:noAutofit/>
          </a:bodyPr>
          <a:lstStyle/>
          <a:p>
            <a:pPr defTabSz="609488">
              <a:defRPr/>
            </a:pPr>
            <a:r>
              <a:rPr lang="en-US" sz="1400" dirty="0">
                <a:latin typeface="+mj-lt"/>
              </a:rPr>
              <a:t>Paid </a:t>
            </a:r>
            <a:r>
              <a:rPr lang="en-US" sz="1400" dirty="0" err="1">
                <a:latin typeface="+mj-lt"/>
              </a:rPr>
              <a:t>Juntos</a:t>
            </a:r>
            <a:r>
              <a:rPr lang="en-US" sz="1400" dirty="0">
                <a:latin typeface="+mj-lt"/>
              </a:rPr>
              <a:t> Staff/volunteer Club leader with support from 4-H Agent, school, Bilingual staff or volunteer, other available extension staff</a:t>
            </a:r>
          </a:p>
        </p:txBody>
      </p:sp>
      <p:sp>
        <p:nvSpPr>
          <p:cNvPr id="33" name="Rectangle 32"/>
          <p:cNvSpPr/>
          <p:nvPr/>
        </p:nvSpPr>
        <p:spPr>
          <a:xfrm>
            <a:off x="746519" y="3595911"/>
            <a:ext cx="3112366" cy="464999"/>
          </a:xfrm>
          <a:prstGeom prst="rect">
            <a:avLst/>
          </a:prstGeom>
          <a:noFill/>
          <a:ln>
            <a:noFill/>
          </a:ln>
          <a:effectLst/>
        </p:spPr>
        <p:txBody>
          <a:bodyPr lIns="87069" tIns="43535" rIns="87069" bIns="43535">
            <a:noAutofit/>
          </a:bodyPr>
          <a:lstStyle/>
          <a:p>
            <a:pPr defTabSz="609488">
              <a:defRPr/>
            </a:pPr>
            <a:r>
              <a:rPr lang="en-US" sz="1400" b="1" dirty="0" smtClean="0">
                <a:latin typeface="+mj-lt"/>
              </a:rPr>
              <a:t>2. Supporting 4-H Clubs </a:t>
            </a:r>
            <a:r>
              <a:rPr lang="en-US" sz="1400" dirty="0" smtClean="0">
                <a:latin typeface="+mj-lt"/>
              </a:rPr>
              <a:t>during </a:t>
            </a:r>
          </a:p>
          <a:p>
            <a:pPr defTabSz="609488">
              <a:defRPr/>
            </a:pPr>
            <a:r>
              <a:rPr lang="en-US" sz="1400" dirty="0">
                <a:latin typeface="+mj-lt"/>
              </a:rPr>
              <a:t> </a:t>
            </a:r>
            <a:r>
              <a:rPr lang="en-US" sz="1400" dirty="0" smtClean="0">
                <a:latin typeface="+mj-lt"/>
              </a:rPr>
              <a:t>   the school year</a:t>
            </a:r>
            <a:endParaRPr lang="en-US" sz="1400" dirty="0">
              <a:latin typeface="+mj-lt"/>
            </a:endParaRPr>
          </a:p>
        </p:txBody>
      </p:sp>
      <p:sp>
        <p:nvSpPr>
          <p:cNvPr id="34" name="Rectangle 33"/>
          <p:cNvSpPr/>
          <p:nvPr/>
        </p:nvSpPr>
        <p:spPr>
          <a:xfrm>
            <a:off x="746519" y="5142744"/>
            <a:ext cx="3112366" cy="464999"/>
          </a:xfrm>
          <a:prstGeom prst="rect">
            <a:avLst/>
          </a:prstGeom>
          <a:noFill/>
          <a:ln>
            <a:noFill/>
          </a:ln>
          <a:effectLst/>
        </p:spPr>
        <p:txBody>
          <a:bodyPr lIns="87069" tIns="43535" rIns="87069" bIns="43535">
            <a:noAutofit/>
          </a:bodyPr>
          <a:lstStyle/>
          <a:p>
            <a:pPr defTabSz="609488">
              <a:defRPr/>
            </a:pPr>
            <a:r>
              <a:rPr lang="en-US" sz="1400" b="1" dirty="0">
                <a:latin typeface="+mj-lt"/>
              </a:rPr>
              <a:t>3. Manage 4-H Clubs </a:t>
            </a:r>
            <a:r>
              <a:rPr lang="en-US" sz="1400" dirty="0" smtClean="0">
                <a:latin typeface="+mj-lt"/>
              </a:rPr>
              <a:t>during the</a:t>
            </a:r>
          </a:p>
          <a:p>
            <a:pPr defTabSz="609488">
              <a:defRPr/>
            </a:pPr>
            <a:r>
              <a:rPr lang="en-US" sz="1400" dirty="0">
                <a:latin typeface="+mj-lt"/>
              </a:rPr>
              <a:t> </a:t>
            </a:r>
            <a:r>
              <a:rPr lang="en-US" sz="1400" dirty="0" smtClean="0">
                <a:latin typeface="+mj-lt"/>
              </a:rPr>
              <a:t>   school </a:t>
            </a:r>
            <a:r>
              <a:rPr lang="en-US" sz="1400" dirty="0">
                <a:latin typeface="+mj-lt"/>
              </a:rPr>
              <a:t>year</a:t>
            </a:r>
          </a:p>
        </p:txBody>
      </p:sp>
      <p:sp>
        <p:nvSpPr>
          <p:cNvPr id="35" name="Rectangle 34"/>
          <p:cNvSpPr/>
          <p:nvPr/>
        </p:nvSpPr>
        <p:spPr>
          <a:xfrm>
            <a:off x="910960" y="3070540"/>
            <a:ext cx="1044284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7" name="Rectangle 36"/>
          <p:cNvSpPr/>
          <p:nvPr/>
        </p:nvSpPr>
        <p:spPr>
          <a:xfrm>
            <a:off x="910960" y="4695249"/>
            <a:ext cx="1044284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p14="http://schemas.microsoft.com/office/powerpoint/2010/main" val="150480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8BFE72D-DEE3-1A40-BBC5-5AA7D885F44F}" type="slidenum">
              <a:rPr lang="en-US" smtClean="0"/>
              <a:pPr/>
              <a:t>28</a:t>
            </a:fld>
            <a:endParaRPr lang="en-US" sz="800" dirty="0">
              <a:solidFill>
                <a:schemeClr val="tx1">
                  <a:lumMod val="40000"/>
                  <a:lumOff val="60000"/>
                </a:schemeClr>
              </a:solidFill>
            </a:endParaRPr>
          </a:p>
        </p:txBody>
      </p:sp>
      <p:sp>
        <p:nvSpPr>
          <p:cNvPr id="8" name="Title 1"/>
          <p:cNvSpPr txBox="1">
            <a:spLocks/>
          </p:cNvSpPr>
          <p:nvPr/>
        </p:nvSpPr>
        <p:spPr>
          <a:xfrm>
            <a:off x="0" y="632992"/>
            <a:ext cx="6200078" cy="3088418"/>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5400" b="1" kern="1200">
                <a:solidFill>
                  <a:schemeClr val="bg1"/>
                </a:solidFill>
                <a:latin typeface="+mj-lt"/>
                <a:ea typeface="+mj-ea"/>
                <a:cs typeface="+mj-cs"/>
              </a:defRPr>
            </a:lvl1pPr>
          </a:lstStyle>
          <a:p>
            <a:pPr algn="ctr">
              <a:lnSpc>
                <a:spcPct val="100000"/>
              </a:lnSpc>
            </a:pPr>
            <a:r>
              <a:rPr lang="en-US" sz="4800" dirty="0">
                <a:ea typeface="Coolvetica"/>
                <a:cs typeface="Coolvetica"/>
              </a:rPr>
              <a:t>Cost for </a:t>
            </a:r>
            <a:r>
              <a:rPr lang="en-US" sz="4800" dirty="0" smtClean="0">
                <a:ea typeface="Coolvetica"/>
                <a:cs typeface="Coolvetica"/>
              </a:rPr>
              <a:t/>
            </a:r>
            <a:br>
              <a:rPr lang="en-US" sz="4800" dirty="0" smtClean="0">
                <a:ea typeface="Coolvetica"/>
                <a:cs typeface="Coolvetica"/>
              </a:rPr>
            </a:br>
            <a:r>
              <a:rPr lang="en-US" sz="4800" dirty="0" err="1" smtClean="0">
                <a:ea typeface="Coolvetica"/>
                <a:cs typeface="Coolvetica"/>
              </a:rPr>
              <a:t>Juntos</a:t>
            </a:r>
            <a:r>
              <a:rPr lang="en-US" sz="4800" dirty="0" smtClean="0">
                <a:ea typeface="Coolvetica"/>
                <a:cs typeface="Coolvetica"/>
              </a:rPr>
              <a:t> </a:t>
            </a:r>
            <a:r>
              <a:rPr lang="en-US" sz="4800" dirty="0">
                <a:ea typeface="Coolvetica"/>
                <a:cs typeface="Coolvetica"/>
              </a:rPr>
              <a:t>4-H Clubs</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45405" y="0"/>
            <a:ext cx="5746595" cy="5715000"/>
          </a:xfrm>
          <a:prstGeom prst="rect">
            <a:avLst/>
          </a:prstGeom>
        </p:spPr>
      </p:pic>
    </p:spTree>
    <p:extLst>
      <p:ext uri="{BB962C8B-B14F-4D97-AF65-F5344CB8AC3E}">
        <p14:creationId xmlns:p14="http://schemas.microsoft.com/office/powerpoint/2010/main" val="19295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8BFE72D-DEE3-1A40-BBC5-5AA7D885F44F}" type="slidenum">
              <a:rPr lang="en-US" smtClean="0"/>
              <a:pPr/>
              <a:t>29</a:t>
            </a:fld>
            <a:endParaRPr lang="en-US" sz="800" dirty="0">
              <a:solidFill>
                <a:schemeClr val="tx1">
                  <a:lumMod val="40000"/>
                  <a:lumOff val="60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462084546"/>
              </p:ext>
            </p:extLst>
          </p:nvPr>
        </p:nvGraphicFramePr>
        <p:xfrm>
          <a:off x="844449" y="462042"/>
          <a:ext cx="10514174" cy="5518310"/>
        </p:xfrm>
        <a:graphic>
          <a:graphicData uri="http://schemas.openxmlformats.org/drawingml/2006/table">
            <a:tbl>
              <a:tblPr firstRow="1" bandRow="1">
                <a:tableStyleId>{5940675A-B579-460E-94D1-54222C63F5DA}</a:tableStyleId>
              </a:tblPr>
              <a:tblGrid>
                <a:gridCol w="4788465"/>
                <a:gridCol w="5725709"/>
              </a:tblGrid>
              <a:tr h="1088598">
                <a:tc>
                  <a:txBody>
                    <a:bodyPr/>
                    <a:lstStyle/>
                    <a:p>
                      <a:pPr algn="ctr">
                        <a:lnSpc>
                          <a:spcPct val="80000"/>
                        </a:lnSpc>
                      </a:pPr>
                      <a:r>
                        <a:rPr lang="en-US" sz="3200" b="1" dirty="0" smtClean="0">
                          <a:solidFill>
                            <a:schemeClr val="accent1"/>
                          </a:solidFill>
                          <a:effectLst/>
                          <a:latin typeface="+mj-lt"/>
                          <a:cs typeface="Coolvetica"/>
                        </a:rPr>
                        <a:t>Without</a:t>
                      </a:r>
                      <a:r>
                        <a:rPr lang="en-US" sz="3200" b="1" baseline="0" dirty="0" smtClean="0">
                          <a:solidFill>
                            <a:schemeClr val="accent1"/>
                          </a:solidFill>
                          <a:effectLst/>
                          <a:latin typeface="+mj-lt"/>
                          <a:cs typeface="Coolvetica"/>
                        </a:rPr>
                        <a:t> </a:t>
                      </a:r>
                      <a:br>
                        <a:rPr lang="en-US" sz="3200" b="1" baseline="0" dirty="0" smtClean="0">
                          <a:solidFill>
                            <a:schemeClr val="accent1"/>
                          </a:solidFill>
                          <a:effectLst/>
                          <a:latin typeface="+mj-lt"/>
                          <a:cs typeface="Coolvetica"/>
                        </a:rPr>
                      </a:br>
                      <a:r>
                        <a:rPr lang="en-US" sz="3200" b="1" baseline="0" dirty="0" smtClean="0">
                          <a:solidFill>
                            <a:schemeClr val="accent1"/>
                          </a:solidFill>
                          <a:effectLst/>
                          <a:latin typeface="+mj-lt"/>
                          <a:cs typeface="Coolvetica"/>
                        </a:rPr>
                        <a:t>Additional Funds</a:t>
                      </a:r>
                      <a:endParaRPr lang="en-US" sz="3200" b="1" dirty="0">
                        <a:solidFill>
                          <a:schemeClr val="accent1"/>
                        </a:solidFill>
                        <a:effectLst/>
                        <a:latin typeface="+mj-lt"/>
                        <a:cs typeface="Coolvetica"/>
                      </a:endParaRPr>
                    </a:p>
                  </a:txBody>
                  <a:tcPr marL="114300" marR="114300" marT="76200" marB="76200" anchor="ctr"/>
                </a:tc>
                <a:tc>
                  <a:txBody>
                    <a:bodyPr/>
                    <a:lstStyle/>
                    <a:p>
                      <a:pPr marL="0" indent="0" algn="ctr">
                        <a:lnSpc>
                          <a:spcPct val="80000"/>
                        </a:lnSpc>
                      </a:pPr>
                      <a:r>
                        <a:rPr lang="en-US" sz="3200" b="1" dirty="0" smtClean="0">
                          <a:solidFill>
                            <a:schemeClr val="accent1"/>
                          </a:solidFill>
                          <a:effectLst/>
                          <a:latin typeface="+mj-lt"/>
                          <a:cs typeface="Coolvetica"/>
                        </a:rPr>
                        <a:t>With</a:t>
                      </a:r>
                      <a:r>
                        <a:rPr lang="en-US" sz="3200" b="1" baseline="0" dirty="0" smtClean="0">
                          <a:solidFill>
                            <a:schemeClr val="accent1"/>
                          </a:solidFill>
                          <a:effectLst/>
                          <a:latin typeface="+mj-lt"/>
                          <a:cs typeface="Coolvetica"/>
                        </a:rPr>
                        <a:t> </a:t>
                      </a:r>
                      <a:r>
                        <a:rPr lang="en-US" sz="3200" b="1" dirty="0" smtClean="0">
                          <a:solidFill>
                            <a:schemeClr val="accent1"/>
                          </a:solidFill>
                          <a:effectLst/>
                          <a:latin typeface="+mj-lt"/>
                          <a:cs typeface="Coolvetica"/>
                        </a:rPr>
                        <a:t>Additional Funds</a:t>
                      </a:r>
                      <a:endParaRPr lang="en-US" sz="3200" b="1" dirty="0">
                        <a:solidFill>
                          <a:schemeClr val="accent1"/>
                        </a:solidFill>
                        <a:effectLst/>
                        <a:latin typeface="+mj-lt"/>
                        <a:cs typeface="Coolvetica"/>
                      </a:endParaRPr>
                    </a:p>
                  </a:txBody>
                  <a:tcPr marL="114300" marR="114300" marT="76200" marB="76200" anchor="ctr"/>
                </a:tc>
              </a:tr>
              <a:tr h="1179167">
                <a:tc>
                  <a:txBody>
                    <a:bodyPr/>
                    <a:lstStyle/>
                    <a:p>
                      <a:pPr marL="0" marR="0" indent="0" algn="ctr" defTabSz="326532" rtl="0" eaLnBrk="1" fontAlgn="auto" latinLnBrk="0" hangingPunct="1">
                        <a:lnSpc>
                          <a:spcPct val="80000"/>
                        </a:lnSpc>
                        <a:spcBef>
                          <a:spcPts val="500"/>
                        </a:spcBef>
                        <a:spcAft>
                          <a:spcPts val="0"/>
                        </a:spcAft>
                        <a:buClrTx/>
                        <a:buSzTx/>
                        <a:buFontTx/>
                        <a:buNone/>
                        <a:tabLst/>
                        <a:defRPr/>
                      </a:pPr>
                      <a:r>
                        <a:rPr lang="en-US" sz="2000" dirty="0" smtClean="0">
                          <a:solidFill>
                            <a:schemeClr val="bg1"/>
                          </a:solidFill>
                          <a:effectLst/>
                          <a:latin typeface="+mj-lt"/>
                          <a:cs typeface="Coolvetica"/>
                        </a:rPr>
                        <a:t>4-H</a:t>
                      </a:r>
                      <a:r>
                        <a:rPr lang="en-US" sz="2000" baseline="0" dirty="0" smtClean="0">
                          <a:solidFill>
                            <a:schemeClr val="bg1"/>
                          </a:solidFill>
                          <a:effectLst/>
                          <a:latin typeface="+mj-lt"/>
                          <a:cs typeface="Coolvetica"/>
                        </a:rPr>
                        <a:t> Agent leads club start-up with </a:t>
                      </a:r>
                    </a:p>
                    <a:p>
                      <a:pPr marL="0" marR="0" indent="0" algn="ctr" defTabSz="326532" rtl="0" eaLnBrk="1" fontAlgn="auto" latinLnBrk="0" hangingPunct="1">
                        <a:lnSpc>
                          <a:spcPct val="80000"/>
                        </a:lnSpc>
                        <a:spcBef>
                          <a:spcPts val="500"/>
                        </a:spcBef>
                        <a:spcAft>
                          <a:spcPts val="0"/>
                        </a:spcAft>
                        <a:buClrTx/>
                        <a:buSzTx/>
                        <a:buFontTx/>
                        <a:buNone/>
                        <a:tabLst/>
                        <a:defRPr/>
                      </a:pPr>
                      <a:r>
                        <a:rPr lang="en-US" sz="2000" baseline="0" dirty="0" smtClean="0">
                          <a:solidFill>
                            <a:schemeClr val="bg1"/>
                          </a:solidFill>
                          <a:effectLst/>
                          <a:latin typeface="+mj-lt"/>
                          <a:cs typeface="Coolvetica"/>
                        </a:rPr>
                        <a:t>support from other extension staff and </a:t>
                      </a:r>
                    </a:p>
                    <a:p>
                      <a:pPr marL="0" marR="0" indent="0" algn="ctr" defTabSz="326532" rtl="0" eaLnBrk="1" fontAlgn="auto" latinLnBrk="0" hangingPunct="1">
                        <a:lnSpc>
                          <a:spcPct val="80000"/>
                        </a:lnSpc>
                        <a:spcBef>
                          <a:spcPts val="500"/>
                        </a:spcBef>
                        <a:spcAft>
                          <a:spcPts val="0"/>
                        </a:spcAft>
                        <a:buClrTx/>
                        <a:buSzTx/>
                        <a:buFontTx/>
                        <a:buNone/>
                        <a:tabLst/>
                        <a:defRPr/>
                      </a:pPr>
                      <a:r>
                        <a:rPr lang="en-US" sz="2000" baseline="0" dirty="0" smtClean="0">
                          <a:solidFill>
                            <a:schemeClr val="bg1"/>
                          </a:solidFill>
                          <a:effectLst/>
                          <a:latin typeface="+mj-lt"/>
                          <a:cs typeface="Coolvetica"/>
                        </a:rPr>
                        <a:t>volunteers</a:t>
                      </a:r>
                      <a:endParaRPr lang="en-US" sz="2000" dirty="0" smtClean="0">
                        <a:solidFill>
                          <a:schemeClr val="bg1"/>
                        </a:solidFill>
                        <a:effectLst/>
                        <a:latin typeface="+mj-lt"/>
                        <a:cs typeface="Coolvetica"/>
                      </a:endParaRPr>
                    </a:p>
                  </a:txBody>
                  <a:tcPr marL="114300" marR="114300" marT="76200" marB="76200" anchor="ctr">
                    <a:solidFill>
                      <a:schemeClr val="accent1"/>
                    </a:solidFill>
                  </a:tcPr>
                </a:tc>
                <a:tc>
                  <a:txBody>
                    <a:bodyPr/>
                    <a:lstStyle/>
                    <a:p>
                      <a:pPr marL="0" marR="0" indent="0" algn="ctr" defTabSz="326532" rtl="0" eaLnBrk="1" fontAlgn="auto" latinLnBrk="0" hangingPunct="1">
                        <a:lnSpc>
                          <a:spcPct val="80000"/>
                        </a:lnSpc>
                        <a:spcBef>
                          <a:spcPts val="500"/>
                        </a:spcBef>
                        <a:spcAft>
                          <a:spcPts val="0"/>
                        </a:spcAft>
                        <a:buClrTx/>
                        <a:buSzTx/>
                        <a:buFontTx/>
                        <a:buNone/>
                        <a:tabLst/>
                        <a:defRPr/>
                      </a:pPr>
                      <a:r>
                        <a:rPr lang="en-US" sz="2000" dirty="0" smtClean="0">
                          <a:solidFill>
                            <a:schemeClr val="bg1"/>
                          </a:solidFill>
                          <a:effectLst/>
                          <a:latin typeface="+mj-lt"/>
                          <a:cs typeface="Coolvetica"/>
                        </a:rPr>
                        <a:t>Hired</a:t>
                      </a:r>
                      <a:r>
                        <a:rPr lang="en-US" sz="2000" baseline="0" dirty="0" smtClean="0">
                          <a:solidFill>
                            <a:schemeClr val="bg1"/>
                          </a:solidFill>
                          <a:effectLst/>
                          <a:latin typeface="+mj-lt"/>
                          <a:cs typeface="Coolvetica"/>
                        </a:rPr>
                        <a:t> bilingual staff to lead all aspects of club  </a:t>
                      </a:r>
                      <a:endParaRPr lang="en-US" sz="2000" dirty="0" smtClean="0">
                        <a:solidFill>
                          <a:schemeClr val="bg1"/>
                        </a:solidFill>
                        <a:effectLst/>
                        <a:latin typeface="+mj-lt"/>
                        <a:cs typeface="Coolvetica"/>
                      </a:endParaRPr>
                    </a:p>
                  </a:txBody>
                  <a:tcPr marL="114300" marR="114300" marT="76200" marB="76200" anchor="ctr">
                    <a:solidFill>
                      <a:schemeClr val="tx2"/>
                    </a:solidFill>
                  </a:tcPr>
                </a:tc>
              </a:tr>
              <a:tr h="1317320">
                <a:tc>
                  <a:txBody>
                    <a:bodyPr/>
                    <a:lstStyle/>
                    <a:p>
                      <a:pPr marL="0" marR="0" indent="0" algn="ctr" defTabSz="457200" rtl="0" eaLnBrk="1" fontAlgn="auto" latinLnBrk="0" hangingPunct="1">
                        <a:lnSpc>
                          <a:spcPct val="80000"/>
                        </a:lnSpc>
                        <a:spcBef>
                          <a:spcPts val="0"/>
                        </a:spcBef>
                        <a:spcAft>
                          <a:spcPts val="0"/>
                        </a:spcAft>
                        <a:buClrTx/>
                        <a:buSzTx/>
                        <a:buFontTx/>
                        <a:buNone/>
                        <a:tabLst/>
                        <a:defRPr/>
                      </a:pPr>
                      <a:r>
                        <a:rPr lang="en-US" sz="2000" baseline="0" dirty="0" smtClean="0">
                          <a:solidFill>
                            <a:schemeClr val="bg1"/>
                          </a:solidFill>
                          <a:effectLst/>
                          <a:latin typeface="+mj-lt"/>
                          <a:cs typeface="Coolvetica"/>
                        </a:rPr>
                        <a:t>Bilingual volunteer(s) to run the club</a:t>
                      </a:r>
                      <a:endParaRPr lang="en-US" sz="2000" dirty="0" smtClean="0">
                        <a:solidFill>
                          <a:schemeClr val="bg1"/>
                        </a:solidFill>
                        <a:effectLst/>
                        <a:latin typeface="+mj-lt"/>
                        <a:cs typeface="Coolvetica"/>
                      </a:endParaRPr>
                    </a:p>
                    <a:p>
                      <a:pPr>
                        <a:lnSpc>
                          <a:spcPct val="80000"/>
                        </a:lnSpc>
                      </a:pPr>
                      <a:endParaRPr lang="en-US" sz="2000" dirty="0">
                        <a:solidFill>
                          <a:schemeClr val="bg1"/>
                        </a:solidFill>
                        <a:effectLst/>
                        <a:latin typeface="+mj-lt"/>
                        <a:cs typeface="Coolvetica"/>
                      </a:endParaRPr>
                    </a:p>
                  </a:txBody>
                  <a:tcPr marL="114300" marR="114300" marT="76200" marB="76200" anchor="ctr">
                    <a:solidFill>
                      <a:schemeClr val="accent1"/>
                    </a:solidFill>
                  </a:tcPr>
                </a:tc>
                <a:tc>
                  <a:txBody>
                    <a:bodyPr/>
                    <a:lstStyle/>
                    <a:p>
                      <a:pPr marL="0" marR="0" indent="0" algn="ctr" defTabSz="457200" rtl="0" eaLnBrk="1" fontAlgn="auto" latinLnBrk="0" hangingPunct="1">
                        <a:lnSpc>
                          <a:spcPct val="80000"/>
                        </a:lnSpc>
                        <a:spcBef>
                          <a:spcPts val="0"/>
                        </a:spcBef>
                        <a:spcAft>
                          <a:spcPts val="0"/>
                        </a:spcAft>
                        <a:buClrTx/>
                        <a:buSzTx/>
                        <a:buFontTx/>
                        <a:buNone/>
                        <a:tabLst/>
                        <a:defRPr/>
                      </a:pPr>
                      <a:r>
                        <a:rPr lang="en-US" sz="2000" dirty="0" smtClean="0">
                          <a:solidFill>
                            <a:schemeClr val="bg1"/>
                          </a:solidFill>
                          <a:effectLst/>
                          <a:latin typeface="+mj-lt"/>
                          <a:cs typeface="Coolvetica"/>
                        </a:rPr>
                        <a:t>Budget to hire or contract bilingual</a:t>
                      </a:r>
                      <a:r>
                        <a:rPr lang="en-US" sz="2000" baseline="0" dirty="0" smtClean="0">
                          <a:solidFill>
                            <a:schemeClr val="bg1"/>
                          </a:solidFill>
                          <a:effectLst/>
                          <a:latin typeface="+mj-lt"/>
                          <a:cs typeface="Coolvetica"/>
                        </a:rPr>
                        <a:t> staff</a:t>
                      </a:r>
                      <a:endParaRPr lang="en-US" sz="2000" dirty="0" smtClean="0">
                        <a:solidFill>
                          <a:schemeClr val="bg1"/>
                        </a:solidFill>
                        <a:effectLst/>
                        <a:latin typeface="+mj-lt"/>
                        <a:cs typeface="Coolvetica"/>
                      </a:endParaRPr>
                    </a:p>
                    <a:p>
                      <a:pPr>
                        <a:lnSpc>
                          <a:spcPct val="80000"/>
                        </a:lnSpc>
                      </a:pPr>
                      <a:endParaRPr lang="en-US" sz="2000" dirty="0">
                        <a:solidFill>
                          <a:schemeClr val="bg1"/>
                        </a:solidFill>
                        <a:effectLst/>
                        <a:latin typeface="+mj-lt"/>
                        <a:cs typeface="Coolvetica"/>
                      </a:endParaRPr>
                    </a:p>
                  </a:txBody>
                  <a:tcPr marL="114300" marR="114300" marT="76200" marB="76200" anchor="ctr">
                    <a:solidFill>
                      <a:schemeClr val="tx2"/>
                    </a:solidFill>
                  </a:tcPr>
                </a:tc>
              </a:tr>
              <a:tr h="1001462">
                <a:tc>
                  <a:txBody>
                    <a:bodyPr/>
                    <a:lstStyle/>
                    <a:p>
                      <a:pPr marL="0" marR="0" indent="0" algn="ctr" defTabSz="326532" rtl="0" eaLnBrk="1" fontAlgn="auto" latinLnBrk="0" hangingPunct="1">
                        <a:lnSpc>
                          <a:spcPct val="80000"/>
                        </a:lnSpc>
                        <a:spcBef>
                          <a:spcPts val="500"/>
                        </a:spcBef>
                        <a:spcAft>
                          <a:spcPts val="0"/>
                        </a:spcAft>
                        <a:buClrTx/>
                        <a:buSzTx/>
                        <a:buFontTx/>
                        <a:buNone/>
                        <a:tabLst/>
                        <a:defRPr/>
                      </a:pPr>
                      <a:r>
                        <a:rPr lang="en-US" sz="2000" dirty="0" smtClean="0">
                          <a:solidFill>
                            <a:schemeClr val="bg1"/>
                          </a:solidFill>
                          <a:effectLst/>
                          <a:latin typeface="+mj-lt"/>
                          <a:cs typeface="Coolvetica"/>
                        </a:rPr>
                        <a:t>Snacks donated by</a:t>
                      </a:r>
                      <a:r>
                        <a:rPr lang="en-US" sz="2000" baseline="0" dirty="0" smtClean="0">
                          <a:solidFill>
                            <a:schemeClr val="bg1"/>
                          </a:solidFill>
                          <a:effectLst/>
                          <a:latin typeface="+mj-lt"/>
                          <a:cs typeface="Coolvetica"/>
                        </a:rPr>
                        <a:t> local businesses </a:t>
                      </a:r>
                      <a:endParaRPr lang="en-US" sz="2000" dirty="0" smtClean="0">
                        <a:solidFill>
                          <a:schemeClr val="bg1"/>
                        </a:solidFill>
                        <a:effectLst/>
                        <a:latin typeface="+mj-lt"/>
                        <a:cs typeface="Coolvetica"/>
                      </a:endParaRPr>
                    </a:p>
                  </a:txBody>
                  <a:tcPr marL="114300" marR="114300" marT="76200" marB="76200" anchor="ctr">
                    <a:solidFill>
                      <a:schemeClr val="accent1"/>
                    </a:solidFill>
                  </a:tcPr>
                </a:tc>
                <a:tc>
                  <a:txBody>
                    <a:bodyPr/>
                    <a:lstStyle/>
                    <a:p>
                      <a:pPr algn="ctr">
                        <a:lnSpc>
                          <a:spcPct val="80000"/>
                        </a:lnSpc>
                      </a:pPr>
                      <a:r>
                        <a:rPr lang="en-US" sz="2000" dirty="0" smtClean="0">
                          <a:solidFill>
                            <a:schemeClr val="bg1"/>
                          </a:solidFill>
                          <a:effectLst/>
                          <a:latin typeface="+mj-lt"/>
                          <a:cs typeface="Coolvetica"/>
                        </a:rPr>
                        <a:t>Budget for snacks</a:t>
                      </a:r>
                      <a:endParaRPr lang="en-US" sz="2000" dirty="0">
                        <a:solidFill>
                          <a:schemeClr val="bg1"/>
                        </a:solidFill>
                        <a:effectLst/>
                        <a:latin typeface="+mj-lt"/>
                        <a:cs typeface="Coolvetica"/>
                      </a:endParaRPr>
                    </a:p>
                  </a:txBody>
                  <a:tcPr marL="114300" marR="114300" marT="76200" marB="76200" anchor="ctr">
                    <a:solidFill>
                      <a:schemeClr val="tx2"/>
                    </a:solidFill>
                  </a:tcPr>
                </a:tc>
              </a:tr>
              <a:tr h="931763">
                <a:tc>
                  <a:txBody>
                    <a:bodyPr/>
                    <a:lstStyle/>
                    <a:p>
                      <a:pPr algn="ctr">
                        <a:lnSpc>
                          <a:spcPct val="80000"/>
                        </a:lnSpc>
                      </a:pPr>
                      <a:r>
                        <a:rPr lang="en-US" sz="2000" dirty="0" smtClean="0">
                          <a:solidFill>
                            <a:schemeClr val="bg1"/>
                          </a:solidFill>
                          <a:effectLst/>
                          <a:latin typeface="+mj-lt"/>
                          <a:cs typeface="Coolvetica"/>
                        </a:rPr>
                        <a:t>Club</a:t>
                      </a:r>
                      <a:r>
                        <a:rPr lang="en-US" sz="2000" baseline="0" dirty="0" smtClean="0">
                          <a:solidFill>
                            <a:schemeClr val="bg1"/>
                          </a:solidFill>
                          <a:effectLst/>
                          <a:latin typeface="+mj-lt"/>
                          <a:cs typeface="Coolvetica"/>
                        </a:rPr>
                        <a:t> </a:t>
                      </a:r>
                      <a:r>
                        <a:rPr lang="en-US" sz="2000" dirty="0" smtClean="0">
                          <a:solidFill>
                            <a:schemeClr val="bg1"/>
                          </a:solidFill>
                          <a:effectLst/>
                          <a:latin typeface="+mj-lt"/>
                          <a:cs typeface="Coolvetica"/>
                        </a:rPr>
                        <a:t>supply and curriculum  needs</a:t>
                      </a:r>
                    </a:p>
                    <a:p>
                      <a:pPr algn="ctr">
                        <a:lnSpc>
                          <a:spcPct val="80000"/>
                        </a:lnSpc>
                      </a:pPr>
                      <a:r>
                        <a:rPr lang="en-US" sz="2000" dirty="0" smtClean="0">
                          <a:solidFill>
                            <a:schemeClr val="bg1"/>
                          </a:solidFill>
                          <a:effectLst/>
                          <a:latin typeface="+mj-lt"/>
                          <a:cs typeface="Coolvetica"/>
                        </a:rPr>
                        <a:t> </a:t>
                      </a:r>
                      <a:r>
                        <a:rPr lang="en-US" sz="2000" baseline="0" dirty="0" smtClean="0">
                          <a:solidFill>
                            <a:schemeClr val="bg1"/>
                          </a:solidFill>
                          <a:effectLst/>
                          <a:latin typeface="+mj-lt"/>
                          <a:cs typeface="Coolvetica"/>
                        </a:rPr>
                        <a:t>provide by </a:t>
                      </a:r>
                      <a:r>
                        <a:rPr lang="en-US" sz="2000" dirty="0" smtClean="0">
                          <a:solidFill>
                            <a:schemeClr val="bg1"/>
                          </a:solidFill>
                          <a:effectLst/>
                          <a:latin typeface="+mj-lt"/>
                          <a:cs typeface="Coolvetica"/>
                        </a:rPr>
                        <a:t>local</a:t>
                      </a:r>
                      <a:r>
                        <a:rPr lang="en-US" sz="2000" baseline="0" dirty="0" smtClean="0">
                          <a:solidFill>
                            <a:schemeClr val="bg1"/>
                          </a:solidFill>
                          <a:effectLst/>
                          <a:latin typeface="+mj-lt"/>
                          <a:cs typeface="Coolvetica"/>
                        </a:rPr>
                        <a:t> Extension</a:t>
                      </a:r>
                      <a:endParaRPr lang="en-US" sz="2000" dirty="0">
                        <a:solidFill>
                          <a:schemeClr val="bg1"/>
                        </a:solidFill>
                        <a:effectLst/>
                        <a:latin typeface="+mj-lt"/>
                        <a:cs typeface="Coolvetica"/>
                      </a:endParaRPr>
                    </a:p>
                  </a:txBody>
                  <a:tcPr marL="114300" marR="114300" marT="76200" marB="76200" anchor="ctr">
                    <a:solidFill>
                      <a:schemeClr val="accent1"/>
                    </a:solidFill>
                  </a:tcPr>
                </a:tc>
                <a:tc>
                  <a:txBody>
                    <a:bodyPr/>
                    <a:lstStyle/>
                    <a:p>
                      <a:pPr algn="ctr">
                        <a:lnSpc>
                          <a:spcPct val="80000"/>
                        </a:lnSpc>
                      </a:pPr>
                      <a:r>
                        <a:rPr lang="en-US" sz="2000" dirty="0" smtClean="0">
                          <a:solidFill>
                            <a:schemeClr val="bg1"/>
                          </a:solidFill>
                          <a:effectLst/>
                          <a:latin typeface="+mj-lt"/>
                          <a:cs typeface="Coolvetica"/>
                        </a:rPr>
                        <a:t>Minimal supply needs</a:t>
                      </a:r>
                      <a:r>
                        <a:rPr lang="en-US" sz="2000" baseline="0" dirty="0" smtClean="0">
                          <a:solidFill>
                            <a:schemeClr val="bg1"/>
                          </a:solidFill>
                          <a:effectLst/>
                          <a:latin typeface="+mj-lt"/>
                          <a:cs typeface="Coolvetica"/>
                        </a:rPr>
                        <a:t>            </a:t>
                      </a:r>
                      <a:br>
                        <a:rPr lang="en-US" sz="2000" baseline="0" dirty="0" smtClean="0">
                          <a:solidFill>
                            <a:schemeClr val="bg1"/>
                          </a:solidFill>
                          <a:effectLst/>
                          <a:latin typeface="+mj-lt"/>
                          <a:cs typeface="Coolvetica"/>
                        </a:rPr>
                      </a:br>
                      <a:r>
                        <a:rPr lang="en-US" sz="2000" baseline="0" dirty="0" smtClean="0">
                          <a:solidFill>
                            <a:schemeClr val="bg1"/>
                          </a:solidFill>
                          <a:effectLst/>
                          <a:latin typeface="+mj-lt"/>
                          <a:cs typeface="Coolvetica"/>
                        </a:rPr>
                        <a:t>(curriculum cost, club supplies) </a:t>
                      </a:r>
                      <a:endParaRPr lang="en-US" sz="2000" dirty="0" smtClean="0">
                        <a:solidFill>
                          <a:schemeClr val="bg1"/>
                        </a:solidFill>
                        <a:effectLst/>
                        <a:latin typeface="+mj-lt"/>
                        <a:cs typeface="Coolvetica"/>
                      </a:endParaRPr>
                    </a:p>
                  </a:txBody>
                  <a:tcPr marL="114300" marR="114300" marT="76200" marB="76200" anchor="ctr">
                    <a:solidFill>
                      <a:schemeClr val="tx2"/>
                    </a:solidFill>
                  </a:tcPr>
                </a:tc>
              </a:tr>
            </a:tbl>
          </a:graphicData>
        </a:graphic>
      </p:graphicFrame>
    </p:spTree>
    <p:extLst>
      <p:ext uri="{BB962C8B-B14F-4D97-AF65-F5344CB8AC3E}">
        <p14:creationId xmlns:p14="http://schemas.microsoft.com/office/powerpoint/2010/main" val="1432477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4-H Clubs: </a:t>
            </a:r>
            <a:r>
              <a:rPr lang="en-US" sz="4000" dirty="0" smtClean="0"/>
              <a:t/>
            </a:r>
            <a:br>
              <a:rPr lang="en-US" sz="4000" dirty="0" smtClean="0"/>
            </a:br>
            <a:r>
              <a:rPr lang="en-US" sz="4000" dirty="0" smtClean="0"/>
              <a:t>A </a:t>
            </a:r>
            <a:r>
              <a:rPr lang="en-US" sz="4000" dirty="0"/>
              <a:t>Core Focus of </a:t>
            </a:r>
            <a:r>
              <a:rPr lang="en-US" sz="4000" dirty="0" err="1" smtClean="0"/>
              <a:t>Juntos</a:t>
            </a:r>
            <a:r>
              <a:rPr lang="en-US" sz="4000" dirty="0" smtClean="0"/>
              <a:t> </a:t>
            </a:r>
            <a:r>
              <a:rPr lang="en-US" sz="4000" dirty="0"/>
              <a:t>4-H</a:t>
            </a:r>
          </a:p>
        </p:txBody>
      </p:sp>
      <p:sp>
        <p:nvSpPr>
          <p:cNvPr id="3" name="Content Placeholder 2"/>
          <p:cNvSpPr>
            <a:spLocks noGrp="1"/>
          </p:cNvSpPr>
          <p:nvPr>
            <p:ph idx="1"/>
          </p:nvPr>
        </p:nvSpPr>
        <p:spPr>
          <a:xfrm>
            <a:off x="838200" y="1586874"/>
            <a:ext cx="10769600" cy="4169350"/>
          </a:xfrm>
        </p:spPr>
        <p:txBody>
          <a:bodyPr>
            <a:normAutofit/>
          </a:bodyPr>
          <a:lstStyle/>
          <a:p>
            <a:pPr marL="0" indent="0" defTabSz="326532">
              <a:lnSpc>
                <a:spcPct val="80000"/>
              </a:lnSpc>
              <a:buNone/>
              <a:defRPr/>
            </a:pPr>
            <a:endParaRPr lang="en-US" sz="2800" dirty="0">
              <a:sym typeface="Rockwell"/>
            </a:endParaRPr>
          </a:p>
          <a:p>
            <a:r>
              <a:rPr lang="en-US" sz="2800" dirty="0" smtClean="0">
                <a:ln w="18415" cmpd="sng">
                  <a:noFill/>
                  <a:prstDash val="solid"/>
                </a:ln>
              </a:rPr>
              <a:t> Implementing </a:t>
            </a:r>
            <a:r>
              <a:rPr lang="en-US" sz="2800" dirty="0">
                <a:ln w="18415" cmpd="sng">
                  <a:noFill/>
                  <a:prstDash val="solid"/>
                </a:ln>
              </a:rPr>
              <a:t>4-H clubs is a required component of </a:t>
            </a:r>
            <a:r>
              <a:rPr lang="en-US" sz="2800" dirty="0" err="1">
                <a:ln w="18415" cmpd="sng">
                  <a:noFill/>
                  <a:prstDash val="solid"/>
                </a:ln>
              </a:rPr>
              <a:t>Juntos</a:t>
            </a:r>
            <a:r>
              <a:rPr lang="en-US" sz="2800" dirty="0">
                <a:ln w="18415" cmpd="sng">
                  <a:noFill/>
                  <a:prstDash val="solid"/>
                </a:ln>
              </a:rPr>
              <a:t> 4-H</a:t>
            </a:r>
          </a:p>
          <a:p>
            <a:endParaRPr lang="en-US" sz="2800" dirty="0" smtClean="0">
              <a:ln w="18415" cmpd="sng">
                <a:noFill/>
                <a:prstDash val="solid"/>
              </a:ln>
            </a:endParaRPr>
          </a:p>
          <a:p>
            <a:endParaRPr lang="en-US" sz="2800" dirty="0">
              <a:ln w="18415" cmpd="sng">
                <a:noFill/>
                <a:prstDash val="solid"/>
              </a:ln>
            </a:endParaRPr>
          </a:p>
          <a:p>
            <a:r>
              <a:rPr lang="en-US" sz="2800" dirty="0" smtClean="0">
                <a:ln w="18415" cmpd="sng">
                  <a:noFill/>
                  <a:prstDash val="solid"/>
                </a:ln>
              </a:rPr>
              <a:t> None </a:t>
            </a:r>
            <a:r>
              <a:rPr lang="en-US" sz="2800" dirty="0">
                <a:ln w="18415" cmpd="sng">
                  <a:noFill/>
                  <a:prstDash val="solid"/>
                </a:ln>
              </a:rPr>
              <a:t>of the other components may be implemented </a:t>
            </a:r>
            <a:r>
              <a:rPr lang="en-US" sz="2800" dirty="0" smtClean="0">
                <a:ln w="18415" cmpd="sng">
                  <a:noFill/>
                  <a:prstDash val="solid"/>
                </a:ln>
              </a:rPr>
              <a:t>without</a:t>
            </a:r>
            <a:br>
              <a:rPr lang="en-US" sz="2800" dirty="0" smtClean="0">
                <a:ln w="18415" cmpd="sng">
                  <a:noFill/>
                  <a:prstDash val="solid"/>
                </a:ln>
              </a:rPr>
            </a:br>
            <a:r>
              <a:rPr lang="en-US" sz="2800" dirty="0" smtClean="0">
                <a:ln w="18415" cmpd="sng">
                  <a:noFill/>
                  <a:prstDash val="solid"/>
                </a:ln>
              </a:rPr>
              <a:t> implementing </a:t>
            </a:r>
            <a:r>
              <a:rPr lang="en-US" sz="2800" dirty="0">
                <a:ln w="18415" cmpd="sng">
                  <a:noFill/>
                  <a:prstDash val="solid"/>
                </a:ln>
              </a:rPr>
              <a:t>the Family Engagement and 4-H Club component </a:t>
            </a:r>
          </a:p>
          <a:p>
            <a:endParaRPr lang="en-US" sz="2800"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3</a:t>
            </a:fld>
            <a:endParaRPr lang="en-US" sz="800" dirty="0">
              <a:solidFill>
                <a:schemeClr val="tx1">
                  <a:lumMod val="40000"/>
                  <a:lumOff val="60000"/>
                </a:schemeClr>
              </a:solidFill>
            </a:endParaRPr>
          </a:p>
        </p:txBody>
      </p:sp>
    </p:spTree>
    <p:extLst>
      <p:ext uri="{BB962C8B-B14F-4D97-AF65-F5344CB8AC3E}">
        <p14:creationId xmlns:p14="http://schemas.microsoft.com/office/powerpoint/2010/main" val="1521370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8BFE72D-DEE3-1A40-BBC5-5AA7D885F44F}" type="slidenum">
              <a:rPr lang="en-US" smtClean="0"/>
              <a:pPr/>
              <a:t>30</a:t>
            </a:fld>
            <a:endParaRPr lang="en-US" sz="800" dirty="0">
              <a:solidFill>
                <a:schemeClr val="tx1">
                  <a:lumMod val="40000"/>
                  <a:lumOff val="60000"/>
                </a:schemeClr>
              </a:solidFill>
            </a:endParaRPr>
          </a:p>
        </p:txBody>
      </p:sp>
      <p:sp>
        <p:nvSpPr>
          <p:cNvPr id="5" name="Title 1"/>
          <p:cNvSpPr txBox="1">
            <a:spLocks/>
          </p:cNvSpPr>
          <p:nvPr/>
        </p:nvSpPr>
        <p:spPr>
          <a:xfrm>
            <a:off x="0" y="2344299"/>
            <a:ext cx="12191999" cy="1201789"/>
          </a:xfrm>
          <a:prstGeom prst="rect">
            <a:avLst/>
          </a:prstGeom>
        </p:spPr>
        <p:txBody>
          <a:bodyPr vert="horz" lIns="91440" tIns="45720" rIns="91440" bIns="45720" rtlCol="0" anchor="b">
            <a:noAutofit/>
          </a:bodyPr>
          <a:lstStyle>
            <a:lvl1pPr algn="l" defTabSz="914377" rtl="0" eaLnBrk="1" latinLnBrk="0" hangingPunct="1">
              <a:lnSpc>
                <a:spcPct val="90000"/>
              </a:lnSpc>
              <a:spcBef>
                <a:spcPct val="0"/>
              </a:spcBef>
              <a:buNone/>
              <a:defRPr sz="5400" b="1" kern="1200">
                <a:solidFill>
                  <a:schemeClr val="bg1"/>
                </a:solidFill>
                <a:latin typeface="+mj-lt"/>
                <a:ea typeface="+mj-ea"/>
                <a:cs typeface="+mj-cs"/>
              </a:defRPr>
            </a:lvl1pPr>
          </a:lstStyle>
          <a:p>
            <a:pPr algn="ctr"/>
            <a:r>
              <a:rPr lang="en-US" sz="4400" dirty="0">
                <a:ea typeface="Coolvetica"/>
                <a:cs typeface="Coolvetica"/>
              </a:rPr>
              <a:t>Sample budget from North Carolina when implementing with grant funds</a:t>
            </a:r>
          </a:p>
        </p:txBody>
      </p:sp>
      <p:sp>
        <p:nvSpPr>
          <p:cNvPr id="6" name="Rectangle 5"/>
          <p:cNvSpPr/>
          <p:nvPr/>
        </p:nvSpPr>
        <p:spPr>
          <a:xfrm>
            <a:off x="844449" y="3798927"/>
            <a:ext cx="10685912" cy="830997"/>
          </a:xfrm>
          <a:prstGeom prst="rect">
            <a:avLst/>
          </a:prstGeom>
        </p:spPr>
        <p:txBody>
          <a:bodyPr wrap="square">
            <a:spAutoFit/>
          </a:bodyPr>
          <a:lstStyle/>
          <a:p>
            <a:pPr algn="ctr"/>
            <a:r>
              <a:rPr lang="en-US" sz="2400" dirty="0">
                <a:solidFill>
                  <a:schemeClr val="bg1"/>
                </a:solidFill>
              </a:rPr>
              <a:t>Note: Budget based per student served</a:t>
            </a:r>
            <a:r>
              <a:rPr lang="en-US" sz="2400" dirty="0" smtClean="0">
                <a:solidFill>
                  <a:schemeClr val="bg1"/>
                </a:solidFill>
              </a:rPr>
              <a:t>.</a:t>
            </a:r>
            <a:br>
              <a:rPr lang="en-US" sz="2400" dirty="0" smtClean="0">
                <a:solidFill>
                  <a:schemeClr val="bg1"/>
                </a:solidFill>
              </a:rPr>
            </a:br>
            <a:r>
              <a:rPr lang="en-US" sz="2400" dirty="0" smtClean="0">
                <a:solidFill>
                  <a:schemeClr val="bg1"/>
                </a:solidFill>
              </a:rPr>
              <a:t> </a:t>
            </a:r>
            <a:r>
              <a:rPr lang="en-US" sz="2400" dirty="0">
                <a:solidFill>
                  <a:schemeClr val="bg1"/>
                </a:solidFill>
              </a:rPr>
              <a:t>Average students shared per school 30 to 60 youth</a:t>
            </a:r>
          </a:p>
        </p:txBody>
      </p:sp>
    </p:spTree>
    <p:extLst>
      <p:ext uri="{BB962C8B-B14F-4D97-AF65-F5344CB8AC3E}">
        <p14:creationId xmlns:p14="http://schemas.microsoft.com/office/powerpoint/2010/main" val="12548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8BFE72D-DEE3-1A40-BBC5-5AA7D885F44F}" type="slidenum">
              <a:rPr lang="en-US" smtClean="0"/>
              <a:pPr/>
              <a:t>31</a:t>
            </a:fld>
            <a:endParaRPr lang="en-US" sz="800" dirty="0">
              <a:solidFill>
                <a:schemeClr val="tx1">
                  <a:lumMod val="40000"/>
                  <a:lumOff val="60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866336065"/>
              </p:ext>
            </p:extLst>
          </p:nvPr>
        </p:nvGraphicFramePr>
        <p:xfrm>
          <a:off x="529128" y="564490"/>
          <a:ext cx="11152241" cy="4252479"/>
        </p:xfrm>
        <a:graphic>
          <a:graphicData uri="http://schemas.openxmlformats.org/drawingml/2006/table">
            <a:tbl>
              <a:tblPr firstRow="1" bandRow="1">
                <a:tableStyleId>{5940675A-B579-460E-94D1-54222C63F5DA}</a:tableStyleId>
              </a:tblPr>
              <a:tblGrid>
                <a:gridCol w="5017220"/>
                <a:gridCol w="6135021"/>
              </a:tblGrid>
              <a:tr h="1747037">
                <a:tc>
                  <a:txBody>
                    <a:bodyPr/>
                    <a:lstStyle/>
                    <a:p>
                      <a:pPr algn="ctr"/>
                      <a:r>
                        <a:rPr lang="en-US" sz="3200" kern="1200" dirty="0" smtClean="0">
                          <a:solidFill>
                            <a:schemeClr val="bg1"/>
                          </a:solidFill>
                          <a:effectLst/>
                          <a:latin typeface="+mj-lt"/>
                          <a:ea typeface="+mn-ea"/>
                          <a:cs typeface="+mn-cs"/>
                        </a:rPr>
                        <a:t>WHAT TO SAY: </a:t>
                      </a:r>
                      <a:endParaRPr lang="en-US" sz="3200" dirty="0">
                        <a:solidFill>
                          <a:schemeClr val="bg1"/>
                        </a:solidFill>
                        <a:effectLst/>
                        <a:latin typeface="+mj-lt"/>
                        <a:cs typeface="Coolvetica"/>
                      </a:endParaRPr>
                    </a:p>
                  </a:txBody>
                  <a:tcPr marL="114300" marR="114300" marT="76200" marB="76200" anchor="ctr">
                    <a:solidFill>
                      <a:schemeClr val="accent1"/>
                    </a:solidFill>
                  </a:tcPr>
                </a:tc>
                <a:tc>
                  <a:txBody>
                    <a:bodyPr/>
                    <a:lstStyle/>
                    <a:p>
                      <a:pPr algn="ctr"/>
                      <a:r>
                        <a:rPr lang="en-US" sz="3300" dirty="0" smtClean="0">
                          <a:solidFill>
                            <a:schemeClr val="accent1"/>
                          </a:solidFill>
                          <a:effectLst/>
                          <a:latin typeface="+mj-lt"/>
                          <a:cs typeface="Coolvetica"/>
                        </a:rPr>
                        <a:t>Full</a:t>
                      </a:r>
                      <a:r>
                        <a:rPr lang="en-US" sz="3300" baseline="0" dirty="0" smtClean="0">
                          <a:solidFill>
                            <a:schemeClr val="accent1"/>
                          </a:solidFill>
                          <a:effectLst/>
                          <a:latin typeface="+mj-lt"/>
                          <a:cs typeface="Coolvetica"/>
                        </a:rPr>
                        <a:t> or part time </a:t>
                      </a:r>
                      <a:br>
                        <a:rPr lang="en-US" sz="3300" baseline="0" dirty="0" smtClean="0">
                          <a:solidFill>
                            <a:schemeClr val="accent1"/>
                          </a:solidFill>
                          <a:effectLst/>
                          <a:latin typeface="+mj-lt"/>
                          <a:cs typeface="Coolvetica"/>
                        </a:rPr>
                      </a:br>
                      <a:r>
                        <a:rPr lang="en-US" sz="3300" baseline="0" dirty="0" smtClean="0">
                          <a:solidFill>
                            <a:schemeClr val="accent1"/>
                          </a:solidFill>
                          <a:effectLst/>
                          <a:latin typeface="+mj-lt"/>
                          <a:cs typeface="Coolvetica"/>
                        </a:rPr>
                        <a:t>bilingual staff based on </a:t>
                      </a:r>
                      <a:br>
                        <a:rPr lang="en-US" sz="3300" baseline="0" dirty="0" smtClean="0">
                          <a:solidFill>
                            <a:schemeClr val="accent1"/>
                          </a:solidFill>
                          <a:effectLst/>
                          <a:latin typeface="+mj-lt"/>
                          <a:cs typeface="Coolvetica"/>
                        </a:rPr>
                      </a:br>
                      <a:r>
                        <a:rPr lang="en-US" sz="3300" baseline="0" dirty="0" smtClean="0">
                          <a:solidFill>
                            <a:schemeClr val="accent1"/>
                          </a:solidFill>
                          <a:effectLst/>
                          <a:latin typeface="+mj-lt"/>
                          <a:cs typeface="Coolvetica"/>
                        </a:rPr>
                        <a:t>students served</a:t>
                      </a:r>
                      <a:endParaRPr lang="en-US" sz="3300" dirty="0">
                        <a:solidFill>
                          <a:schemeClr val="accent1"/>
                        </a:solidFill>
                        <a:effectLst/>
                        <a:latin typeface="+mj-lt"/>
                        <a:cs typeface="Coolvetica"/>
                      </a:endParaRPr>
                    </a:p>
                  </a:txBody>
                  <a:tcPr marL="114300" marR="114300" marT="76200" marB="76200" anchor="ctr"/>
                </a:tc>
              </a:tr>
              <a:tr h="1164692">
                <a:tc>
                  <a:txBody>
                    <a:bodyPr/>
                    <a:lstStyle/>
                    <a:p>
                      <a:pPr algn="ctr"/>
                      <a:r>
                        <a:rPr lang="en-US" sz="3300" baseline="0" dirty="0" smtClean="0">
                          <a:solidFill>
                            <a:schemeClr val="bg1"/>
                          </a:solidFill>
                          <a:effectLst/>
                          <a:latin typeface="+mj-lt"/>
                          <a:cs typeface="Coolvetica"/>
                        </a:rPr>
                        <a:t>Supplies &amp; Snacks </a:t>
                      </a:r>
                      <a:endParaRPr lang="en-US" sz="3300" dirty="0">
                        <a:solidFill>
                          <a:schemeClr val="bg1"/>
                        </a:solidFill>
                        <a:effectLst/>
                        <a:latin typeface="+mj-lt"/>
                        <a:cs typeface="Coolvetica"/>
                      </a:endParaRPr>
                    </a:p>
                  </a:txBody>
                  <a:tcPr marL="114300" marR="114300" marT="76200" marB="76200" anchor="ctr">
                    <a:solidFill>
                      <a:schemeClr val="accent1"/>
                    </a:solidFill>
                  </a:tcPr>
                </a:tc>
                <a:tc>
                  <a:txBody>
                    <a:bodyPr/>
                    <a:lstStyle/>
                    <a:p>
                      <a:pPr algn="ctr"/>
                      <a:r>
                        <a:rPr lang="en-US" sz="3300" dirty="0" smtClean="0">
                          <a:solidFill>
                            <a:schemeClr val="accent1"/>
                          </a:solidFill>
                          <a:effectLst/>
                          <a:latin typeface="+mj-lt"/>
                          <a:cs typeface="Coolvetica"/>
                        </a:rPr>
                        <a:t>$40 per student per year</a:t>
                      </a:r>
                      <a:endParaRPr lang="en-US" sz="3300" dirty="0">
                        <a:solidFill>
                          <a:schemeClr val="accent1"/>
                        </a:solidFill>
                        <a:effectLst/>
                        <a:latin typeface="+mj-lt"/>
                        <a:cs typeface="Coolvetica"/>
                      </a:endParaRPr>
                    </a:p>
                  </a:txBody>
                  <a:tcPr marL="114300" marR="114300" marT="76200" marB="76200" anchor="ctr"/>
                </a:tc>
              </a:tr>
              <a:tr h="1340750">
                <a:tc>
                  <a:txBody>
                    <a:bodyPr/>
                    <a:lstStyle/>
                    <a:p>
                      <a:pPr algn="ctr"/>
                      <a:r>
                        <a:rPr lang="en-US" sz="3300" dirty="0" smtClean="0">
                          <a:solidFill>
                            <a:schemeClr val="bg1"/>
                          </a:solidFill>
                          <a:effectLst/>
                          <a:latin typeface="+mj-lt"/>
                          <a:cs typeface="Coolvetica"/>
                        </a:rPr>
                        <a:t>Transportation</a:t>
                      </a:r>
                      <a:endParaRPr lang="en-US" sz="3300" dirty="0">
                        <a:solidFill>
                          <a:schemeClr val="bg1"/>
                        </a:solidFill>
                        <a:effectLst/>
                        <a:latin typeface="+mj-lt"/>
                        <a:cs typeface="Coolvetica"/>
                      </a:endParaRPr>
                    </a:p>
                  </a:txBody>
                  <a:tcPr marL="114300" marR="114300" marT="76200" marB="76200" anchor="ctr">
                    <a:solidFill>
                      <a:schemeClr val="accent1"/>
                    </a:solidFill>
                  </a:tcPr>
                </a:tc>
                <a:tc>
                  <a:txBody>
                    <a:bodyPr/>
                    <a:lstStyle/>
                    <a:p>
                      <a:pPr algn="ctr"/>
                      <a:r>
                        <a:rPr lang="en-US" sz="3300" dirty="0" smtClean="0">
                          <a:solidFill>
                            <a:schemeClr val="accent1"/>
                          </a:solidFill>
                          <a:effectLst/>
                          <a:latin typeface="+mj-lt"/>
                          <a:cs typeface="Coolvetica"/>
                        </a:rPr>
                        <a:t>$20 per student per year</a:t>
                      </a:r>
                    </a:p>
                    <a:p>
                      <a:pPr algn="ctr"/>
                      <a:endParaRPr lang="en-US" sz="3300" dirty="0" smtClean="0">
                        <a:solidFill>
                          <a:schemeClr val="accent1"/>
                        </a:solidFill>
                        <a:effectLst/>
                        <a:latin typeface="+mj-lt"/>
                        <a:cs typeface="Coolvetica"/>
                      </a:endParaRPr>
                    </a:p>
                  </a:txBody>
                  <a:tcPr marL="114300" marR="114300" marT="76200" marB="76200" anchor="ctr"/>
                </a:tc>
              </a:tr>
            </a:tbl>
          </a:graphicData>
        </a:graphic>
      </p:graphicFrame>
      <p:sp>
        <p:nvSpPr>
          <p:cNvPr id="2" name="TextBox 1"/>
          <p:cNvSpPr txBox="1"/>
          <p:nvPr/>
        </p:nvSpPr>
        <p:spPr>
          <a:xfrm>
            <a:off x="1479223" y="5084956"/>
            <a:ext cx="9820850" cy="923330"/>
          </a:xfrm>
          <a:prstGeom prst="rect">
            <a:avLst/>
          </a:prstGeom>
          <a:noFill/>
        </p:spPr>
        <p:txBody>
          <a:bodyPr wrap="square" rtlCol="0">
            <a:spAutoFit/>
          </a:bodyPr>
          <a:lstStyle/>
          <a:p>
            <a:r>
              <a:rPr lang="en-US" b="1" dirty="0"/>
              <a:t>* Additional budget items can include funds for youth to attend local, state, and National 4-H events or other educational opportunities.</a:t>
            </a:r>
          </a:p>
          <a:p>
            <a:endParaRPr lang="en-US" dirty="0"/>
          </a:p>
        </p:txBody>
      </p:sp>
    </p:spTree>
    <p:extLst>
      <p:ext uri="{BB962C8B-B14F-4D97-AF65-F5344CB8AC3E}">
        <p14:creationId xmlns:p14="http://schemas.microsoft.com/office/powerpoint/2010/main" val="10319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8BFE72D-DEE3-1A40-BBC5-5AA7D885F44F}" type="slidenum">
              <a:rPr lang="en-US" smtClean="0"/>
              <a:pPr/>
              <a:t>32</a:t>
            </a:fld>
            <a:endParaRPr lang="en-US" sz="800" dirty="0">
              <a:solidFill>
                <a:schemeClr val="tx1">
                  <a:lumMod val="40000"/>
                  <a:lumOff val="60000"/>
                </a:schemeClr>
              </a:solidFill>
            </a:endParaRPr>
          </a:p>
        </p:txBody>
      </p:sp>
      <p:sp>
        <p:nvSpPr>
          <p:cNvPr id="5" name="Title 1"/>
          <p:cNvSpPr txBox="1">
            <a:spLocks/>
          </p:cNvSpPr>
          <p:nvPr/>
        </p:nvSpPr>
        <p:spPr>
          <a:xfrm>
            <a:off x="43931" y="1663821"/>
            <a:ext cx="6455690" cy="1201789"/>
          </a:xfrm>
          <a:prstGeom prst="rect">
            <a:avLst/>
          </a:prstGeom>
        </p:spPr>
        <p:txBody>
          <a:bodyPr vert="horz" lIns="91440" tIns="45720" rIns="91440" bIns="45720" rtlCol="0" anchor="b">
            <a:noAutofit/>
          </a:bodyPr>
          <a:lstStyle>
            <a:lvl1pPr algn="l" defTabSz="914377" rtl="0" eaLnBrk="1" latinLnBrk="0" hangingPunct="1">
              <a:lnSpc>
                <a:spcPct val="90000"/>
              </a:lnSpc>
              <a:spcBef>
                <a:spcPct val="0"/>
              </a:spcBef>
              <a:buNone/>
              <a:defRPr sz="5400" b="1" kern="1200">
                <a:solidFill>
                  <a:schemeClr val="bg1"/>
                </a:solidFill>
                <a:latin typeface="+mj-lt"/>
                <a:ea typeface="+mj-ea"/>
                <a:cs typeface="+mj-cs"/>
              </a:defRPr>
            </a:lvl1pPr>
          </a:lstStyle>
          <a:p>
            <a:pPr algn="ctr" fontAlgn="base">
              <a:lnSpc>
                <a:spcPct val="80000"/>
              </a:lnSpc>
            </a:pPr>
            <a:r>
              <a:rPr lang="en-US" sz="4800" dirty="0" err="1"/>
              <a:t>Juntos</a:t>
            </a:r>
            <a:r>
              <a:rPr lang="en-US" sz="4800" dirty="0"/>
              <a:t> 4-H Clubs</a:t>
            </a:r>
            <a:endParaRPr lang="en-US" sz="4800" dirty="0">
              <a:ln w="11430"/>
            </a:endParaRPr>
          </a:p>
        </p:txBody>
      </p:sp>
      <p:sp>
        <p:nvSpPr>
          <p:cNvPr id="6" name="Rectangle 5"/>
          <p:cNvSpPr/>
          <p:nvPr/>
        </p:nvSpPr>
        <p:spPr>
          <a:xfrm>
            <a:off x="458576" y="2865610"/>
            <a:ext cx="5626399" cy="995144"/>
          </a:xfrm>
          <a:prstGeom prst="rect">
            <a:avLst/>
          </a:prstGeom>
        </p:spPr>
        <p:txBody>
          <a:bodyPr wrap="square">
            <a:spAutoFit/>
          </a:bodyPr>
          <a:lstStyle/>
          <a:p>
            <a:pPr algn="ctr">
              <a:lnSpc>
                <a:spcPct val="80000"/>
              </a:lnSpc>
            </a:pPr>
            <a:r>
              <a:rPr lang="en-US" sz="3200" b="1" dirty="0">
                <a:solidFill>
                  <a:schemeClr val="bg1"/>
                </a:solidFill>
              </a:rPr>
              <a:t>Implementing </a:t>
            </a:r>
            <a:r>
              <a:rPr lang="en-US" sz="3200" b="1" dirty="0" smtClean="0">
                <a:solidFill>
                  <a:schemeClr val="bg1"/>
                </a:solidFill>
              </a:rPr>
              <a:t>successful </a:t>
            </a:r>
          </a:p>
          <a:p>
            <a:pPr algn="ctr">
              <a:lnSpc>
                <a:spcPct val="80000"/>
              </a:lnSpc>
            </a:pPr>
            <a:endParaRPr lang="en-US" sz="800" b="1" dirty="0">
              <a:solidFill>
                <a:schemeClr val="bg1"/>
              </a:solidFill>
            </a:endParaRPr>
          </a:p>
          <a:p>
            <a:pPr algn="ctr">
              <a:lnSpc>
                <a:spcPct val="80000"/>
              </a:lnSpc>
            </a:pPr>
            <a:r>
              <a:rPr lang="en-US" sz="3200" b="1" dirty="0" smtClean="0">
                <a:solidFill>
                  <a:schemeClr val="bg1"/>
                </a:solidFill>
              </a:rPr>
              <a:t>Clubs</a:t>
            </a:r>
            <a:endParaRPr lang="en-US" sz="3200" b="1" dirty="0">
              <a:solidFill>
                <a:schemeClr val="bg1"/>
              </a:solidFill>
            </a:endParaRPr>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b="-44"/>
          <a:stretch/>
        </p:blipFill>
        <p:spPr>
          <a:xfrm>
            <a:off x="6455690" y="2543"/>
            <a:ext cx="5736310" cy="5726135"/>
          </a:xfrm>
          <a:prstGeom prst="rect">
            <a:avLst/>
          </a:prstGeom>
        </p:spPr>
      </p:pic>
    </p:spTree>
    <p:extLst>
      <p:ext uri="{BB962C8B-B14F-4D97-AF65-F5344CB8AC3E}">
        <p14:creationId xmlns:p14="http://schemas.microsoft.com/office/powerpoint/2010/main" val="43418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4400" dirty="0" err="1">
                <a:ea typeface="ＭＳ Ｐゴシック" charset="-128"/>
              </a:rPr>
              <a:t>Juntos</a:t>
            </a:r>
            <a:r>
              <a:rPr lang="en-US" altLang="en-US" sz="4400" dirty="0">
                <a:ea typeface="ＭＳ Ｐゴシック" charset="-128"/>
              </a:rPr>
              <a:t> 4-H is a Community Club</a:t>
            </a:r>
            <a:endParaRPr lang="en-US" sz="4400" dirty="0"/>
          </a:p>
        </p:txBody>
      </p:sp>
      <p:sp>
        <p:nvSpPr>
          <p:cNvPr id="3" name="Content Placeholder 2"/>
          <p:cNvSpPr>
            <a:spLocks noGrp="1"/>
          </p:cNvSpPr>
          <p:nvPr>
            <p:ph sz="half" idx="1"/>
          </p:nvPr>
        </p:nvSpPr>
        <p:spPr/>
        <p:txBody>
          <a:bodyPr>
            <a:normAutofit/>
          </a:bodyPr>
          <a:lstStyle/>
          <a:p>
            <a:pPr>
              <a:lnSpc>
                <a:spcPct val="80000"/>
              </a:lnSpc>
            </a:pPr>
            <a:r>
              <a:rPr lang="en-US" altLang="en-US" sz="3200" dirty="0" smtClean="0">
                <a:ea typeface="ＭＳ Ｐゴシック" charset="-128"/>
              </a:rPr>
              <a:t> Meets regularly</a:t>
            </a:r>
          </a:p>
          <a:p>
            <a:pPr>
              <a:lnSpc>
                <a:spcPct val="80000"/>
              </a:lnSpc>
            </a:pPr>
            <a:endParaRPr lang="en-US" altLang="en-US" sz="3200" dirty="0">
              <a:ea typeface="ＭＳ Ｐゴシック" charset="-128"/>
            </a:endParaRPr>
          </a:p>
          <a:p>
            <a:pPr>
              <a:lnSpc>
                <a:spcPct val="80000"/>
              </a:lnSpc>
            </a:pPr>
            <a:r>
              <a:rPr lang="en-US" altLang="en-US" sz="3200" dirty="0" smtClean="0">
                <a:ea typeface="ＭＳ Ｐゴシック" charset="-128"/>
              </a:rPr>
              <a:t> Addresses </a:t>
            </a:r>
            <a:r>
              <a:rPr lang="en-US" altLang="en-US" sz="3200" dirty="0">
                <a:ea typeface="ＭＳ Ｐゴシック" charset="-128"/>
              </a:rPr>
              <a:t>county </a:t>
            </a:r>
            <a:r>
              <a:rPr lang="en-US" altLang="en-US" sz="3200" dirty="0" smtClean="0">
                <a:ea typeface="ＭＳ Ｐゴシック" charset="-128"/>
              </a:rPr>
              <a:t/>
            </a:r>
            <a:br>
              <a:rPr lang="en-US" altLang="en-US" sz="3200" dirty="0" smtClean="0">
                <a:ea typeface="ＭＳ Ｐゴシック" charset="-128"/>
              </a:rPr>
            </a:br>
            <a:r>
              <a:rPr lang="en-US" altLang="en-US" sz="3200" dirty="0" smtClean="0">
                <a:ea typeface="ＭＳ Ｐゴシック" charset="-128"/>
              </a:rPr>
              <a:t>4-H </a:t>
            </a:r>
            <a:r>
              <a:rPr lang="en-US" altLang="en-US" sz="3200" dirty="0">
                <a:ea typeface="ＭＳ Ｐゴシック" charset="-128"/>
              </a:rPr>
              <a:t>requests and community </a:t>
            </a:r>
            <a:r>
              <a:rPr lang="en-US" altLang="en-US" sz="3200" dirty="0" smtClean="0">
                <a:ea typeface="ＭＳ Ｐゴシック" charset="-128"/>
              </a:rPr>
              <a:t>issues</a:t>
            </a:r>
          </a:p>
          <a:p>
            <a:pPr>
              <a:lnSpc>
                <a:spcPct val="80000"/>
              </a:lnSpc>
            </a:pPr>
            <a:endParaRPr lang="en-US" altLang="en-US" sz="3200" dirty="0">
              <a:ea typeface="ＭＳ Ｐゴシック" charset="-128"/>
            </a:endParaRPr>
          </a:p>
          <a:p>
            <a:pPr>
              <a:lnSpc>
                <a:spcPct val="80000"/>
              </a:lnSpc>
            </a:pPr>
            <a:r>
              <a:rPr lang="en-US" altLang="en-US" sz="3200" dirty="0" smtClean="0">
                <a:ea typeface="ＭＳ Ｐゴシック" charset="-128"/>
              </a:rPr>
              <a:t> Usually </a:t>
            </a:r>
            <a:r>
              <a:rPr lang="en-US" altLang="en-US" sz="3200" dirty="0">
                <a:ea typeface="ＭＳ Ｐゴシック" charset="-128"/>
              </a:rPr>
              <a:t>multi-project</a:t>
            </a:r>
          </a:p>
          <a:p>
            <a:pPr>
              <a:lnSpc>
                <a:spcPct val="80000"/>
              </a:lnSpc>
            </a:pPr>
            <a:endParaRPr lang="en-US" dirty="0"/>
          </a:p>
        </p:txBody>
      </p:sp>
      <p:sp>
        <p:nvSpPr>
          <p:cNvPr id="5" name="Content Placeholder 4"/>
          <p:cNvSpPr>
            <a:spLocks noGrp="1"/>
          </p:cNvSpPr>
          <p:nvPr>
            <p:ph sz="half" idx="2"/>
          </p:nvPr>
        </p:nvSpPr>
        <p:spPr/>
        <p:txBody>
          <a:bodyPr>
            <a:normAutofit/>
          </a:bodyPr>
          <a:lstStyle/>
          <a:p>
            <a:pPr>
              <a:lnSpc>
                <a:spcPct val="80000"/>
              </a:lnSpc>
            </a:pPr>
            <a:r>
              <a:rPr lang="en-US" altLang="en-US" sz="3200" dirty="0">
                <a:ea typeface="ＭＳ Ｐゴシック" charset="-128"/>
              </a:rPr>
              <a:t> Provides educational program or </a:t>
            </a:r>
            <a:r>
              <a:rPr lang="en-US" altLang="en-US" sz="3200" dirty="0" smtClean="0">
                <a:ea typeface="ＭＳ Ｐゴシック" charset="-128"/>
              </a:rPr>
              <a:t>activities</a:t>
            </a:r>
          </a:p>
          <a:p>
            <a:pPr>
              <a:lnSpc>
                <a:spcPct val="80000"/>
              </a:lnSpc>
            </a:pPr>
            <a:endParaRPr lang="en-US" altLang="en-US" sz="3200" dirty="0">
              <a:ea typeface="ＭＳ Ｐゴシック" charset="-128"/>
            </a:endParaRPr>
          </a:p>
          <a:p>
            <a:pPr>
              <a:lnSpc>
                <a:spcPct val="80000"/>
              </a:lnSpc>
            </a:pPr>
            <a:r>
              <a:rPr lang="en-US" altLang="en-US" sz="3200" dirty="0">
                <a:ea typeface="ＭＳ Ｐゴシック" charset="-128"/>
              </a:rPr>
              <a:t> 3-5 different </a:t>
            </a:r>
            <a:r>
              <a:rPr lang="en-US" altLang="en-US" sz="3200" dirty="0" smtClean="0">
                <a:ea typeface="ＭＳ Ｐゴシック" charset="-128"/>
              </a:rPr>
              <a:t>families</a:t>
            </a:r>
          </a:p>
          <a:p>
            <a:pPr>
              <a:lnSpc>
                <a:spcPct val="80000"/>
              </a:lnSpc>
            </a:pPr>
            <a:endParaRPr lang="en-US" altLang="en-US" sz="3200" dirty="0">
              <a:ea typeface="ＭＳ Ｐゴシック" charset="-128"/>
            </a:endParaRPr>
          </a:p>
          <a:p>
            <a:pPr>
              <a:lnSpc>
                <a:spcPct val="80000"/>
              </a:lnSpc>
            </a:pPr>
            <a:r>
              <a:rPr lang="en-US" altLang="en-US" sz="3200" dirty="0">
                <a:ea typeface="ＭＳ Ｐゴシック" charset="-128"/>
              </a:rPr>
              <a:t> Offices/leader roles identified </a:t>
            </a:r>
          </a:p>
          <a:p>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33</a:t>
            </a:fld>
            <a:endParaRPr lang="en-US" sz="800" dirty="0">
              <a:solidFill>
                <a:schemeClr val="tx1">
                  <a:lumMod val="40000"/>
                  <a:lumOff val="60000"/>
                </a:schemeClr>
              </a:solidFill>
            </a:endParaRPr>
          </a:p>
        </p:txBody>
      </p:sp>
    </p:spTree>
    <p:extLst>
      <p:ext uri="{BB962C8B-B14F-4D97-AF65-F5344CB8AC3E}">
        <p14:creationId xmlns:p14="http://schemas.microsoft.com/office/powerpoint/2010/main" val="163923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Starting </a:t>
            </a:r>
            <a:r>
              <a:rPr lang="en-US" sz="4400" dirty="0" err="1"/>
              <a:t>Juntos</a:t>
            </a:r>
            <a:r>
              <a:rPr lang="en-US" sz="4400" dirty="0"/>
              <a:t> 4-H Clubs</a:t>
            </a:r>
          </a:p>
        </p:txBody>
      </p:sp>
      <p:sp>
        <p:nvSpPr>
          <p:cNvPr id="3" name="Content Placeholder 2"/>
          <p:cNvSpPr>
            <a:spLocks noGrp="1"/>
          </p:cNvSpPr>
          <p:nvPr>
            <p:ph idx="1"/>
          </p:nvPr>
        </p:nvSpPr>
        <p:spPr>
          <a:xfrm>
            <a:off x="838200" y="1676399"/>
            <a:ext cx="10515600" cy="4039335"/>
          </a:xfrm>
        </p:spPr>
        <p:txBody>
          <a:bodyPr>
            <a:normAutofit/>
          </a:bodyPr>
          <a:lstStyle/>
          <a:p>
            <a:pPr marL="0" indent="0">
              <a:buNone/>
            </a:pPr>
            <a:r>
              <a:rPr lang="en-US" sz="3500" dirty="0"/>
              <a:t>The first year is about building identity and propose as a club. This means members are committing to their individual academic success as much as they are to seeing each other succeed. </a:t>
            </a:r>
          </a:p>
          <a:p>
            <a:pPr marL="0" indent="0">
              <a:buNone/>
            </a:pPr>
            <a:endParaRPr lang="en-US" sz="3500" dirty="0"/>
          </a:p>
          <a:p>
            <a:pPr marL="0" indent="0">
              <a:buNone/>
            </a:pPr>
            <a:r>
              <a:rPr lang="en-US" sz="3500" dirty="0"/>
              <a:t>This </a:t>
            </a:r>
            <a:r>
              <a:rPr lang="en-US" sz="3500" dirty="0" smtClean="0"/>
              <a:t>identity </a:t>
            </a:r>
            <a:r>
              <a:rPr lang="en-US" sz="3500" dirty="0"/>
              <a:t>and propose will drive the growth and success of the club!</a:t>
            </a:r>
          </a:p>
          <a:p>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34</a:t>
            </a:fld>
            <a:endParaRPr lang="en-US" sz="800" dirty="0">
              <a:solidFill>
                <a:schemeClr val="tx1">
                  <a:lumMod val="40000"/>
                  <a:lumOff val="60000"/>
                </a:schemeClr>
              </a:solidFill>
            </a:endParaRPr>
          </a:p>
        </p:txBody>
      </p:sp>
    </p:spTree>
    <p:extLst>
      <p:ext uri="{BB962C8B-B14F-4D97-AF65-F5344CB8AC3E}">
        <p14:creationId xmlns:p14="http://schemas.microsoft.com/office/powerpoint/2010/main" val="1885099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Starting </a:t>
            </a:r>
            <a:r>
              <a:rPr lang="en-US" sz="4400" dirty="0" err="1"/>
              <a:t>Juntos</a:t>
            </a:r>
            <a:r>
              <a:rPr lang="en-US" sz="4400" dirty="0"/>
              <a:t> 4-H Clubs</a:t>
            </a:r>
          </a:p>
        </p:txBody>
      </p:sp>
      <p:sp>
        <p:nvSpPr>
          <p:cNvPr id="3" name="Content Placeholder 2"/>
          <p:cNvSpPr>
            <a:spLocks noGrp="1"/>
          </p:cNvSpPr>
          <p:nvPr>
            <p:ph idx="1"/>
          </p:nvPr>
        </p:nvSpPr>
        <p:spPr>
          <a:xfrm>
            <a:off x="838200" y="1676400"/>
            <a:ext cx="10515600" cy="4109900"/>
          </a:xfrm>
        </p:spPr>
        <p:txBody>
          <a:bodyPr>
            <a:normAutofit/>
          </a:bodyPr>
          <a:lstStyle/>
          <a:p>
            <a:pPr marL="0" indent="0">
              <a:buNone/>
            </a:pPr>
            <a:r>
              <a:rPr lang="en-US" sz="3200" b="1" dirty="0" smtClean="0">
                <a:solidFill>
                  <a:schemeClr val="accent1"/>
                </a:solidFill>
              </a:rPr>
              <a:t>REMEMBER</a:t>
            </a:r>
          </a:p>
          <a:p>
            <a:pPr marL="0" indent="0">
              <a:buNone/>
            </a:pPr>
            <a:r>
              <a:rPr lang="en-US" sz="3200" i="1" dirty="0" smtClean="0"/>
              <a:t> </a:t>
            </a:r>
            <a:endParaRPr lang="en-US" sz="3200" i="1" dirty="0"/>
          </a:p>
          <a:p>
            <a:r>
              <a:rPr lang="en-US" sz="3200" dirty="0" smtClean="0"/>
              <a:t> Focus </a:t>
            </a:r>
            <a:r>
              <a:rPr lang="en-US" sz="3200" dirty="0"/>
              <a:t>on developing trust and unity</a:t>
            </a:r>
          </a:p>
          <a:p>
            <a:pPr marL="0" indent="0">
              <a:buNone/>
            </a:pPr>
            <a:endParaRPr lang="en-US" sz="3200" dirty="0"/>
          </a:p>
          <a:p>
            <a:r>
              <a:rPr lang="en-US" sz="3200" dirty="0" smtClean="0"/>
              <a:t> Less </a:t>
            </a:r>
            <a:r>
              <a:rPr lang="en-US" sz="3200" dirty="0"/>
              <a:t>4-H structure at the beginning and more relationship building</a:t>
            </a:r>
          </a:p>
          <a:p>
            <a:pPr marL="0" indent="0">
              <a:buNone/>
            </a:pP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35</a:t>
            </a:fld>
            <a:endParaRPr lang="en-US" sz="800" dirty="0">
              <a:solidFill>
                <a:schemeClr val="tx1">
                  <a:lumMod val="40000"/>
                  <a:lumOff val="60000"/>
                </a:schemeClr>
              </a:solidFill>
            </a:endParaRPr>
          </a:p>
        </p:txBody>
      </p:sp>
    </p:spTree>
    <p:extLst>
      <p:ext uri="{BB962C8B-B14F-4D97-AF65-F5344CB8AC3E}">
        <p14:creationId xmlns:p14="http://schemas.microsoft.com/office/powerpoint/2010/main" val="48065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Subject Matter Interests</a:t>
            </a:r>
          </a:p>
        </p:txBody>
      </p:sp>
      <p:sp>
        <p:nvSpPr>
          <p:cNvPr id="4" name="Slide Number Placeholder 3"/>
          <p:cNvSpPr>
            <a:spLocks noGrp="1"/>
          </p:cNvSpPr>
          <p:nvPr>
            <p:ph type="sldNum" sz="quarter" idx="4"/>
          </p:nvPr>
        </p:nvSpPr>
        <p:spPr/>
        <p:txBody>
          <a:bodyPr/>
          <a:lstStyle/>
          <a:p>
            <a:fld id="{C8BFE72D-DEE3-1A40-BBC5-5AA7D885F44F}" type="slidenum">
              <a:rPr lang="en-US" smtClean="0"/>
              <a:pPr/>
              <a:t>36</a:t>
            </a:fld>
            <a:endParaRPr lang="en-US" sz="800" dirty="0">
              <a:solidFill>
                <a:schemeClr val="tx1">
                  <a:lumMod val="40000"/>
                  <a:lumOff val="60000"/>
                </a:schemeClr>
              </a:solidFill>
            </a:endParaRPr>
          </a:p>
        </p:txBody>
      </p:sp>
      <p:sp>
        <p:nvSpPr>
          <p:cNvPr id="6" name="Text Placeholder 2"/>
          <p:cNvSpPr txBox="1">
            <a:spLocks/>
          </p:cNvSpPr>
          <p:nvPr/>
        </p:nvSpPr>
        <p:spPr>
          <a:xfrm>
            <a:off x="838200" y="1709414"/>
            <a:ext cx="5499101" cy="4108612"/>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Clr>
                <a:schemeClr val="accent1"/>
              </a:buClr>
              <a:buFont typeface="LucidaGrande"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chemeClr val="accent2"/>
              </a:buClr>
              <a:buSzPct val="95000"/>
              <a:buFont typeface="LucidaGrande"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chemeClr val="accent3"/>
              </a:buClr>
              <a:buSzPct val="90000"/>
              <a:buFont typeface="Arial"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chemeClr val="tx1"/>
              </a:buClr>
              <a:buSzPct val="90000"/>
              <a:buFont typeface="Arial"/>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chemeClr val="tx1"/>
              </a:buClr>
              <a:buSzPct val="90000"/>
              <a:buFont typeface="Arial"/>
              <a:buChar char="•"/>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3600" dirty="0" smtClean="0">
                <a:latin typeface="Arial" charset="0"/>
                <a:ea typeface="Arial" charset="0"/>
                <a:cs typeface="Arial" charset="0"/>
              </a:rPr>
              <a:t>Areas of interest for clubs</a:t>
            </a:r>
          </a:p>
          <a:p>
            <a:pPr marL="400050" indent="-400050">
              <a:buFont typeface="Arial"/>
              <a:buChar char="•"/>
            </a:pPr>
            <a:r>
              <a:rPr lang="en-US" dirty="0" smtClean="0">
                <a:latin typeface="Arial" charset="0"/>
                <a:ea typeface="Arial" charset="0"/>
                <a:cs typeface="Arial" charset="0"/>
              </a:rPr>
              <a:t>Life skills</a:t>
            </a:r>
          </a:p>
          <a:p>
            <a:pPr marL="400050" indent="-400050">
              <a:buFont typeface="Arial"/>
              <a:buChar char="•"/>
            </a:pPr>
            <a:r>
              <a:rPr lang="en-US" dirty="0" smtClean="0">
                <a:latin typeface="Arial" charset="0"/>
                <a:ea typeface="Arial" charset="0"/>
                <a:cs typeface="Arial" charset="0"/>
              </a:rPr>
              <a:t>Leadership development</a:t>
            </a:r>
          </a:p>
          <a:p>
            <a:pPr marL="400050" indent="-400050">
              <a:buFont typeface="Arial"/>
              <a:buChar char="•"/>
            </a:pPr>
            <a:r>
              <a:rPr lang="en-US" dirty="0" smtClean="0">
                <a:latin typeface="Arial" charset="0"/>
                <a:ea typeface="Arial" charset="0"/>
                <a:cs typeface="Arial" charset="0"/>
              </a:rPr>
              <a:t>Public speaking</a:t>
            </a:r>
          </a:p>
          <a:p>
            <a:pPr marL="400050" indent="-400050">
              <a:buFont typeface="Arial"/>
              <a:buChar char="•"/>
            </a:pPr>
            <a:r>
              <a:rPr lang="en-US" dirty="0" smtClean="0">
                <a:latin typeface="Arial" charset="0"/>
                <a:ea typeface="Arial" charset="0"/>
                <a:cs typeface="Arial" charset="0"/>
              </a:rPr>
              <a:t>Community Service</a:t>
            </a:r>
          </a:p>
          <a:p>
            <a:pPr marL="400050" indent="-400050">
              <a:buFont typeface="Arial"/>
              <a:buChar char="•"/>
            </a:pPr>
            <a:r>
              <a:rPr lang="en-US" dirty="0" smtClean="0">
                <a:latin typeface="Arial" charset="0"/>
                <a:ea typeface="Arial" charset="0"/>
                <a:cs typeface="Arial" charset="0"/>
              </a:rPr>
              <a:t>Healthy living (physical activity, emotional mental, and social health)  </a:t>
            </a:r>
          </a:p>
          <a:p>
            <a:pPr marL="400050" indent="-400050">
              <a:buFont typeface="Arial"/>
              <a:buChar char="•"/>
            </a:pPr>
            <a:r>
              <a:rPr lang="en-US" dirty="0" smtClean="0">
                <a:latin typeface="Arial" charset="0"/>
                <a:ea typeface="Arial" charset="0"/>
                <a:cs typeface="Arial" charset="0"/>
              </a:rPr>
              <a:t>Career focus introduction and development</a:t>
            </a:r>
            <a:endParaRPr lang="en-US" dirty="0">
              <a:latin typeface="Arial" charset="0"/>
              <a:ea typeface="Arial" charset="0"/>
              <a:cs typeface="Arial" charset="0"/>
            </a:endParaRPr>
          </a:p>
        </p:txBody>
      </p:sp>
      <p:sp>
        <p:nvSpPr>
          <p:cNvPr id="7" name="Text Placeholder 3"/>
          <p:cNvSpPr txBox="1">
            <a:spLocks/>
          </p:cNvSpPr>
          <p:nvPr/>
        </p:nvSpPr>
        <p:spPr>
          <a:xfrm>
            <a:off x="6642100" y="1709414"/>
            <a:ext cx="4711700" cy="3160883"/>
          </a:xfrm>
          <a:prstGeom prst="rect">
            <a:avLst/>
          </a:prstGeom>
        </p:spPr>
        <p:txBody>
          <a:bodyPr>
            <a:normAutofit/>
          </a:bodyPr>
          <a:lstStyle>
            <a:lvl1pPr marL="228594" indent="-228594" algn="l" defTabSz="914377" rtl="0" eaLnBrk="1" latinLnBrk="0" hangingPunct="1">
              <a:lnSpc>
                <a:spcPct val="90000"/>
              </a:lnSpc>
              <a:spcBef>
                <a:spcPts val="1000"/>
              </a:spcBef>
              <a:buClr>
                <a:schemeClr val="accent1"/>
              </a:buClr>
              <a:buFont typeface="LucidaGrande"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chemeClr val="accent2"/>
              </a:buClr>
              <a:buSzPct val="95000"/>
              <a:buFont typeface="LucidaGrande"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chemeClr val="accent3"/>
              </a:buClr>
              <a:buSzPct val="90000"/>
              <a:buFont typeface="Arial"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chemeClr val="tx1"/>
              </a:buClr>
              <a:buSzPct val="90000"/>
              <a:buFont typeface="Arial"/>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chemeClr val="tx1"/>
              </a:buClr>
              <a:buSzPct val="90000"/>
              <a:buFont typeface="Arial"/>
              <a:buChar char="•"/>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3600" dirty="0" smtClean="0">
                <a:latin typeface="Arial" charset="0"/>
                <a:ea typeface="Arial" charset="0"/>
                <a:cs typeface="Arial" charset="0"/>
              </a:rPr>
              <a:t>Services within Club</a:t>
            </a:r>
          </a:p>
          <a:p>
            <a:r>
              <a:rPr lang="en-US" dirty="0" smtClean="0">
                <a:latin typeface="Arial" charset="0"/>
                <a:ea typeface="Arial" charset="0"/>
                <a:cs typeface="Arial" charset="0"/>
              </a:rPr>
              <a:t>Mentoring</a:t>
            </a:r>
          </a:p>
          <a:p>
            <a:r>
              <a:rPr lang="en-US" dirty="0" smtClean="0">
                <a:latin typeface="Arial" charset="0"/>
                <a:ea typeface="Arial" charset="0"/>
                <a:cs typeface="Arial" charset="0"/>
              </a:rPr>
              <a:t>Homework help/tutoring</a:t>
            </a:r>
          </a:p>
          <a:p>
            <a:r>
              <a:rPr lang="en-US" dirty="0" smtClean="0">
                <a:latin typeface="Arial" charset="0"/>
                <a:ea typeface="Arial" charset="0"/>
                <a:cs typeface="Arial" charset="0"/>
              </a:rPr>
              <a:t>Career and professional shadowing</a:t>
            </a:r>
          </a:p>
          <a:p>
            <a:r>
              <a:rPr lang="en-US" dirty="0" smtClean="0">
                <a:latin typeface="Arial" charset="0"/>
                <a:ea typeface="Arial" charset="0"/>
                <a:cs typeface="Arial" charset="0"/>
              </a:rPr>
              <a:t>Cultural identity focus</a:t>
            </a:r>
            <a:endParaRPr lang="en-US" dirty="0">
              <a:latin typeface="Arial" charset="0"/>
              <a:ea typeface="Arial" charset="0"/>
              <a:cs typeface="Arial" charset="0"/>
            </a:endParaRPr>
          </a:p>
        </p:txBody>
      </p:sp>
    </p:spTree>
    <p:extLst>
      <p:ext uri="{BB962C8B-B14F-4D97-AF65-F5344CB8AC3E}">
        <p14:creationId xmlns:p14="http://schemas.microsoft.com/office/powerpoint/2010/main" val="1014172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0042"/>
            <a:ext cx="10515600" cy="972213"/>
          </a:xfrm>
        </p:spPr>
        <p:txBody>
          <a:bodyPr>
            <a:normAutofit/>
          </a:bodyPr>
          <a:lstStyle/>
          <a:p>
            <a:r>
              <a:rPr lang="en-US" sz="4400" dirty="0" err="1"/>
              <a:t>Juntos</a:t>
            </a:r>
            <a:r>
              <a:rPr lang="en-US" sz="4400" dirty="0"/>
              <a:t> 4-H Clubs</a:t>
            </a:r>
          </a:p>
        </p:txBody>
      </p:sp>
      <p:sp>
        <p:nvSpPr>
          <p:cNvPr id="4" name="Slide Number Placeholder 3"/>
          <p:cNvSpPr>
            <a:spLocks noGrp="1"/>
          </p:cNvSpPr>
          <p:nvPr>
            <p:ph type="sldNum" sz="quarter" idx="4"/>
          </p:nvPr>
        </p:nvSpPr>
        <p:spPr/>
        <p:txBody>
          <a:bodyPr/>
          <a:lstStyle/>
          <a:p>
            <a:fld id="{C8BFE72D-DEE3-1A40-BBC5-5AA7D885F44F}" type="slidenum">
              <a:rPr lang="en-US" smtClean="0"/>
              <a:pPr/>
              <a:t>37</a:t>
            </a:fld>
            <a:endParaRPr lang="en-US" sz="800" dirty="0">
              <a:solidFill>
                <a:schemeClr val="tx1">
                  <a:lumMod val="40000"/>
                  <a:lumOff val="60000"/>
                </a:schemeClr>
              </a:solidFill>
            </a:endParaRPr>
          </a:p>
        </p:txBody>
      </p:sp>
      <p:sp>
        <p:nvSpPr>
          <p:cNvPr id="6" name="Text Placeholder 2"/>
          <p:cNvSpPr txBox="1">
            <a:spLocks/>
          </p:cNvSpPr>
          <p:nvPr/>
        </p:nvSpPr>
        <p:spPr>
          <a:xfrm>
            <a:off x="838200" y="1709413"/>
            <a:ext cx="10515600" cy="4584679"/>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Clr>
                <a:schemeClr val="accent1"/>
              </a:buClr>
              <a:buFont typeface="LucidaGrande"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chemeClr val="accent2"/>
              </a:buClr>
              <a:buSzPct val="95000"/>
              <a:buFont typeface="LucidaGrande"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chemeClr val="accent3"/>
              </a:buClr>
              <a:buSzPct val="90000"/>
              <a:buFont typeface="Arial"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chemeClr val="tx1"/>
              </a:buClr>
              <a:buSzPct val="90000"/>
              <a:buFont typeface="Arial"/>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chemeClr val="tx1"/>
              </a:buClr>
              <a:buSzPct val="90000"/>
              <a:buFont typeface="Arial"/>
              <a:buChar char="•"/>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Be open to culturally relevant projects and activities </a:t>
            </a:r>
          </a:p>
          <a:p>
            <a:pPr lvl="1"/>
            <a:r>
              <a:rPr lang="en-US" sz="2400" dirty="0"/>
              <a:t>Examples: creating a soccer team and leading soccer tournaments, folkloric dance groups with a healthy-living approach</a:t>
            </a:r>
            <a:br>
              <a:rPr lang="en-US" sz="2400" dirty="0"/>
            </a:br>
            <a:endParaRPr lang="en-US" sz="2400" dirty="0"/>
          </a:p>
          <a:p>
            <a:pPr marL="0" indent="0">
              <a:buNone/>
            </a:pPr>
            <a:r>
              <a:rPr lang="en-US" sz="2800" b="1" dirty="0" smtClean="0"/>
              <a:t>“These </a:t>
            </a:r>
            <a:r>
              <a:rPr lang="en-US" sz="2800" b="1" dirty="0"/>
              <a:t>projects can lead to public speaking </a:t>
            </a:r>
            <a:r>
              <a:rPr lang="en-US" sz="2800" b="1" dirty="0" smtClean="0"/>
              <a:t>presentations</a:t>
            </a:r>
            <a:r>
              <a:rPr lang="en-US" sz="2800" b="1" dirty="0"/>
              <a:t>, leadership development, </a:t>
            </a:r>
            <a:r>
              <a:rPr lang="en-US" sz="2800" b="1" dirty="0" smtClean="0"/>
              <a:t>learning healthy </a:t>
            </a:r>
            <a:r>
              <a:rPr lang="en-US" sz="2800" b="1" dirty="0"/>
              <a:t>habits and organizational skills, </a:t>
            </a:r>
            <a:r>
              <a:rPr lang="en-US" sz="2800" b="1" dirty="0" smtClean="0"/>
              <a:t>and recruitment </a:t>
            </a:r>
            <a:r>
              <a:rPr lang="en-US" sz="2800" b="1" dirty="0"/>
              <a:t>of more </a:t>
            </a:r>
            <a:r>
              <a:rPr lang="en-US" sz="2800" b="1" dirty="0" smtClean="0"/>
              <a:t>youth”.  </a:t>
            </a:r>
            <a:endParaRPr lang="en-US" sz="2800" b="1"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2608" y="4979924"/>
            <a:ext cx="926784" cy="942848"/>
          </a:xfrm>
          <a:prstGeom prst="rect">
            <a:avLst/>
          </a:prstGeom>
        </p:spPr>
      </p:pic>
    </p:spTree>
    <p:extLst>
      <p:ext uri="{BB962C8B-B14F-4D97-AF65-F5344CB8AC3E}">
        <p14:creationId xmlns:p14="http://schemas.microsoft.com/office/powerpoint/2010/main" val="63639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8BFE72D-DEE3-1A40-BBC5-5AA7D885F44F}" type="slidenum">
              <a:rPr lang="en-US" smtClean="0"/>
              <a:pPr/>
              <a:t>38</a:t>
            </a:fld>
            <a:endParaRPr lang="en-US" sz="800" dirty="0">
              <a:solidFill>
                <a:schemeClr val="tx1">
                  <a:lumMod val="40000"/>
                  <a:lumOff val="60000"/>
                </a:schemeClr>
              </a:solidFill>
            </a:endParaRPr>
          </a:p>
        </p:txBody>
      </p:sp>
      <p:sp>
        <p:nvSpPr>
          <p:cNvPr id="6" name="Title 1"/>
          <p:cNvSpPr txBox="1">
            <a:spLocks/>
          </p:cNvSpPr>
          <p:nvPr/>
        </p:nvSpPr>
        <p:spPr>
          <a:xfrm>
            <a:off x="0" y="2020390"/>
            <a:ext cx="6556917" cy="1286597"/>
          </a:xfrm>
          <a:prstGeom prst="rect">
            <a:avLst/>
          </a:prstGeom>
        </p:spPr>
        <p:txBody>
          <a:bodyPr vert="horz" lIns="91440" tIns="45720" rIns="91440" bIns="45720" rtlCol="0" anchor="b">
            <a:noAutofit/>
          </a:bodyPr>
          <a:lstStyle>
            <a:lvl1pPr algn="l" defTabSz="914377" rtl="0" eaLnBrk="1" latinLnBrk="0" hangingPunct="1">
              <a:lnSpc>
                <a:spcPct val="90000"/>
              </a:lnSpc>
              <a:spcBef>
                <a:spcPct val="0"/>
              </a:spcBef>
              <a:buNone/>
              <a:defRPr sz="5400" b="1" kern="1200">
                <a:solidFill>
                  <a:schemeClr val="bg1"/>
                </a:solidFill>
                <a:latin typeface="+mj-lt"/>
                <a:ea typeface="+mj-ea"/>
                <a:cs typeface="+mj-cs"/>
              </a:defRPr>
            </a:lvl1pPr>
          </a:lstStyle>
          <a:p>
            <a:pPr algn="ctr">
              <a:lnSpc>
                <a:spcPct val="100000"/>
              </a:lnSpc>
            </a:pPr>
            <a:r>
              <a:rPr lang="en-US" sz="4400" dirty="0"/>
              <a:t>Sample of </a:t>
            </a:r>
            <a:r>
              <a:rPr lang="en-US" sz="4400" dirty="0" smtClean="0"/>
              <a:t>Club </a:t>
            </a:r>
          </a:p>
          <a:p>
            <a:pPr algn="ctr">
              <a:lnSpc>
                <a:spcPct val="100000"/>
              </a:lnSpc>
            </a:pPr>
            <a:r>
              <a:rPr lang="en-US" sz="4400" dirty="0" smtClean="0"/>
              <a:t>Meeting Agendas</a:t>
            </a:r>
            <a:endParaRPr lang="en-US" sz="4400"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56917" y="0"/>
            <a:ext cx="5635083" cy="5742878"/>
          </a:xfrm>
          <a:prstGeom prst="rect">
            <a:avLst/>
          </a:prstGeom>
        </p:spPr>
      </p:pic>
      <p:sp>
        <p:nvSpPr>
          <p:cNvPr id="2" name="TextBox 1"/>
          <p:cNvSpPr txBox="1"/>
          <p:nvPr/>
        </p:nvSpPr>
        <p:spPr>
          <a:xfrm>
            <a:off x="10247453" y="629789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4748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a:t>
            </a:r>
            <a:r>
              <a:rPr lang="en-US" sz="4000" baseline="30000" dirty="0"/>
              <a:t>st</a:t>
            </a:r>
            <a:r>
              <a:rPr lang="en-US" sz="4000" dirty="0"/>
              <a:t> Club Meeting Agenda </a:t>
            </a:r>
          </a:p>
        </p:txBody>
      </p:sp>
      <p:sp>
        <p:nvSpPr>
          <p:cNvPr id="3" name="Content Placeholder 2"/>
          <p:cNvSpPr>
            <a:spLocks noGrp="1"/>
          </p:cNvSpPr>
          <p:nvPr>
            <p:ph idx="1"/>
          </p:nvPr>
        </p:nvSpPr>
        <p:spPr>
          <a:xfrm>
            <a:off x="844449" y="1612899"/>
            <a:ext cx="10972752" cy="4681193"/>
          </a:xfrm>
        </p:spPr>
        <p:txBody>
          <a:bodyPr>
            <a:noAutofit/>
          </a:bodyPr>
          <a:lstStyle/>
          <a:p>
            <a:r>
              <a:rPr lang="en-US" sz="1800" b="1" dirty="0"/>
              <a:t>10 min</a:t>
            </a:r>
            <a:r>
              <a:rPr lang="en-US" sz="1800" dirty="0"/>
              <a:t>- Welcome members &amp; introductions   </a:t>
            </a:r>
          </a:p>
          <a:p>
            <a:pPr marL="0" indent="0">
              <a:buNone/>
            </a:pPr>
            <a:endParaRPr lang="en-US" sz="800" dirty="0"/>
          </a:p>
          <a:p>
            <a:r>
              <a:rPr lang="en-US" sz="1800" b="1" dirty="0"/>
              <a:t>20 min</a:t>
            </a:r>
            <a:r>
              <a:rPr lang="en-US" sz="1800" dirty="0"/>
              <a:t>- Fun and creative icebreaker </a:t>
            </a:r>
          </a:p>
          <a:p>
            <a:pPr marL="0" indent="0">
              <a:buNone/>
            </a:pPr>
            <a:endParaRPr lang="en-US" sz="800" dirty="0"/>
          </a:p>
          <a:p>
            <a:r>
              <a:rPr lang="en-US" sz="1800" b="1" dirty="0"/>
              <a:t>30 min</a:t>
            </a:r>
            <a:r>
              <a:rPr lang="en-US" sz="1800" dirty="0"/>
              <a:t>- Discuss purpose of </a:t>
            </a:r>
            <a:r>
              <a:rPr lang="en-US" sz="1800" dirty="0" err="1"/>
              <a:t>Juntos</a:t>
            </a:r>
            <a:r>
              <a:rPr lang="en-US" sz="1800" dirty="0"/>
              <a:t> 4-H, 4-H basics including meaning of 4-H pledge, and importance of </a:t>
            </a:r>
            <a:r>
              <a:rPr lang="en-US" sz="1800" i="1" dirty="0" err="1"/>
              <a:t>Juntos</a:t>
            </a:r>
            <a:r>
              <a:rPr lang="en-US" sz="1800" i="1" dirty="0"/>
              <a:t> </a:t>
            </a:r>
            <a:r>
              <a:rPr lang="en-US" sz="1800" i="1" dirty="0" smtClean="0"/>
              <a:t>4-H </a:t>
            </a:r>
            <a:r>
              <a:rPr lang="en-US" sz="1800" i="1" dirty="0"/>
              <a:t>clubs = coming together to achieve academic success</a:t>
            </a:r>
            <a:endParaRPr lang="en-US" sz="1800" dirty="0"/>
          </a:p>
          <a:p>
            <a:pPr marL="0" indent="0">
              <a:buNone/>
            </a:pPr>
            <a:endParaRPr lang="en-US" sz="800" dirty="0"/>
          </a:p>
          <a:p>
            <a:r>
              <a:rPr lang="en-US" sz="1800" b="1" dirty="0"/>
              <a:t>15 min</a:t>
            </a:r>
            <a:r>
              <a:rPr lang="en-US" sz="1800" dirty="0"/>
              <a:t>- What do you want from your </a:t>
            </a:r>
            <a:r>
              <a:rPr lang="en-US" sz="1800" dirty="0" err="1"/>
              <a:t>Juntos</a:t>
            </a:r>
            <a:r>
              <a:rPr lang="en-US" sz="1800" dirty="0"/>
              <a:t> 4-H club? Think of a fun and creative way to get students’ feedback </a:t>
            </a:r>
          </a:p>
          <a:p>
            <a:pPr marL="0" indent="0">
              <a:buNone/>
            </a:pPr>
            <a:endParaRPr lang="en-US" sz="800" dirty="0"/>
          </a:p>
          <a:p>
            <a:r>
              <a:rPr lang="en-US" sz="1800" b="1" dirty="0"/>
              <a:t>15 min</a:t>
            </a:r>
            <a:r>
              <a:rPr lang="en-US" sz="1800" dirty="0"/>
              <a:t>- Discuss and complete 4-H form (if needed) or end with a fun recreational/social-focus </a:t>
            </a:r>
            <a:r>
              <a:rPr lang="en-US" sz="1800" dirty="0" smtClean="0"/>
              <a:t>activity</a:t>
            </a:r>
          </a:p>
          <a:p>
            <a:endParaRPr lang="en-US" sz="800" dirty="0" smtClean="0"/>
          </a:p>
          <a:p>
            <a:r>
              <a:rPr lang="en-US" sz="1800" dirty="0" smtClean="0"/>
              <a:t>Meeting </a:t>
            </a:r>
            <a:r>
              <a:rPr lang="en-US" sz="1800" dirty="0"/>
              <a:t>Adjourned</a:t>
            </a:r>
          </a:p>
        </p:txBody>
      </p:sp>
      <p:sp>
        <p:nvSpPr>
          <p:cNvPr id="4" name="Slide Number Placeholder 3"/>
          <p:cNvSpPr>
            <a:spLocks noGrp="1"/>
          </p:cNvSpPr>
          <p:nvPr>
            <p:ph type="sldNum" sz="quarter" idx="4"/>
          </p:nvPr>
        </p:nvSpPr>
        <p:spPr/>
        <p:txBody>
          <a:bodyPr/>
          <a:lstStyle/>
          <a:p>
            <a:fld id="{C8BFE72D-DEE3-1A40-BBC5-5AA7D885F44F}" type="slidenum">
              <a:rPr lang="en-US" smtClean="0"/>
              <a:pPr/>
              <a:t>39</a:t>
            </a:fld>
            <a:endParaRPr lang="en-US" sz="800" dirty="0">
              <a:solidFill>
                <a:schemeClr val="tx1">
                  <a:lumMod val="40000"/>
                  <a:lumOff val="60000"/>
                </a:schemeClr>
              </a:solidFill>
            </a:endParaRPr>
          </a:p>
        </p:txBody>
      </p:sp>
    </p:spTree>
    <p:extLst>
      <p:ext uri="{BB962C8B-B14F-4D97-AF65-F5344CB8AC3E}">
        <p14:creationId xmlns:p14="http://schemas.microsoft.com/office/powerpoint/2010/main" val="201982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86874"/>
            <a:ext cx="10769600" cy="4169350"/>
          </a:xfrm>
        </p:spPr>
        <p:txBody>
          <a:bodyPr>
            <a:normAutofit/>
          </a:bodyPr>
          <a:lstStyle/>
          <a:p>
            <a:pPr marL="514350" indent="-514350">
              <a:buFont typeface="+mj-lt"/>
              <a:buAutoNum type="arabicPeriod"/>
            </a:pPr>
            <a:r>
              <a:rPr lang="en-US" sz="2800" dirty="0"/>
              <a:t>Understanding Cultural Considerations of </a:t>
            </a:r>
            <a:r>
              <a:rPr lang="en-US" sz="2800" dirty="0" err="1"/>
              <a:t>Juntos</a:t>
            </a:r>
            <a:r>
              <a:rPr lang="en-US" sz="2800" dirty="0"/>
              <a:t> 4-H </a:t>
            </a:r>
            <a:r>
              <a:rPr lang="en-US" sz="2800" dirty="0" smtClean="0"/>
              <a:t>clubs</a:t>
            </a:r>
          </a:p>
          <a:p>
            <a:pPr marL="514350" indent="-514350">
              <a:buFont typeface="+mj-lt"/>
              <a:buAutoNum type="arabicPeriod"/>
            </a:pPr>
            <a:endParaRPr lang="en-US" sz="2800" dirty="0"/>
          </a:p>
          <a:p>
            <a:pPr marL="514350" indent="-514350">
              <a:buFont typeface="+mj-lt"/>
              <a:buAutoNum type="arabicPeriod"/>
            </a:pPr>
            <a:r>
              <a:rPr lang="en-US" sz="2800" dirty="0"/>
              <a:t>Planning for </a:t>
            </a:r>
            <a:r>
              <a:rPr lang="en-US" sz="2800" dirty="0" err="1"/>
              <a:t>Juntos</a:t>
            </a:r>
            <a:r>
              <a:rPr lang="en-US" sz="2800" dirty="0"/>
              <a:t> 4-H </a:t>
            </a:r>
            <a:r>
              <a:rPr lang="en-US" sz="2800" dirty="0" smtClean="0"/>
              <a:t>Clubs</a:t>
            </a:r>
          </a:p>
          <a:p>
            <a:pPr marL="514350" indent="-514350">
              <a:buFont typeface="+mj-lt"/>
              <a:buAutoNum type="arabicPeriod"/>
            </a:pPr>
            <a:endParaRPr lang="en-US" sz="2800" dirty="0"/>
          </a:p>
          <a:p>
            <a:pPr marL="514350" indent="-514350">
              <a:buFont typeface="+mj-lt"/>
              <a:buAutoNum type="arabicPeriod"/>
            </a:pPr>
            <a:r>
              <a:rPr lang="en-US" sz="2800" dirty="0"/>
              <a:t>Implementing </a:t>
            </a:r>
            <a:r>
              <a:rPr lang="en-US" sz="2800" dirty="0" err="1"/>
              <a:t>Juntos</a:t>
            </a:r>
            <a:r>
              <a:rPr lang="en-US" sz="2800" dirty="0"/>
              <a:t> 4-H </a:t>
            </a:r>
            <a:r>
              <a:rPr lang="en-US" sz="2800" dirty="0" smtClean="0"/>
              <a:t>Clubs</a:t>
            </a:r>
          </a:p>
          <a:p>
            <a:pPr marL="514350" indent="-514350">
              <a:buFont typeface="+mj-lt"/>
              <a:buAutoNum type="arabicPeriod"/>
            </a:pPr>
            <a:endParaRPr lang="en-US" sz="2800" dirty="0"/>
          </a:p>
          <a:p>
            <a:pPr marL="514350" indent="-514350">
              <a:buFont typeface="+mj-lt"/>
              <a:buAutoNum type="arabicPeriod"/>
            </a:pPr>
            <a:r>
              <a:rPr lang="en-US" sz="2800" dirty="0"/>
              <a:t>Retaining Engaged </a:t>
            </a:r>
            <a:r>
              <a:rPr lang="en-US" sz="2800" dirty="0" err="1"/>
              <a:t>Juntos</a:t>
            </a:r>
            <a:r>
              <a:rPr lang="en-US" sz="2800" dirty="0"/>
              <a:t> 4-H’ers</a:t>
            </a:r>
          </a:p>
          <a:p>
            <a:endParaRPr lang="en-US" sz="2800"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4</a:t>
            </a:fld>
            <a:endParaRPr lang="en-US" sz="800" dirty="0">
              <a:solidFill>
                <a:schemeClr val="tx1">
                  <a:lumMod val="40000"/>
                  <a:lumOff val="60000"/>
                </a:schemeClr>
              </a:solidFill>
            </a:endParaRPr>
          </a:p>
        </p:txBody>
      </p:sp>
      <p:sp>
        <p:nvSpPr>
          <p:cNvPr id="5" name="Title 1"/>
          <p:cNvSpPr>
            <a:spLocks noGrp="1"/>
          </p:cNvSpPr>
          <p:nvPr>
            <p:ph type="title"/>
          </p:nvPr>
        </p:nvSpPr>
        <p:spPr>
          <a:xfrm>
            <a:off x="838200" y="444642"/>
            <a:ext cx="10515600" cy="972213"/>
          </a:xfrm>
        </p:spPr>
        <p:txBody>
          <a:bodyPr>
            <a:normAutofit/>
          </a:bodyPr>
          <a:lstStyle/>
          <a:p>
            <a:r>
              <a:rPr lang="en-US" sz="4000" dirty="0"/>
              <a:t>Module 3: </a:t>
            </a:r>
            <a:r>
              <a:rPr lang="en-US" sz="4000" dirty="0" err="1"/>
              <a:t>Juntos</a:t>
            </a:r>
            <a:r>
              <a:rPr lang="en-US" sz="4000" dirty="0"/>
              <a:t> 4-H Clubs</a:t>
            </a:r>
          </a:p>
        </p:txBody>
      </p:sp>
    </p:spTree>
    <p:extLst>
      <p:ext uri="{BB962C8B-B14F-4D97-AF65-F5344CB8AC3E}">
        <p14:creationId xmlns:p14="http://schemas.microsoft.com/office/powerpoint/2010/main" val="38889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Established Club Meeting Agenda</a:t>
            </a:r>
          </a:p>
        </p:txBody>
      </p:sp>
      <p:sp>
        <p:nvSpPr>
          <p:cNvPr id="3" name="Content Placeholder 2"/>
          <p:cNvSpPr>
            <a:spLocks noGrp="1"/>
          </p:cNvSpPr>
          <p:nvPr>
            <p:ph idx="1"/>
          </p:nvPr>
        </p:nvSpPr>
        <p:spPr>
          <a:xfrm>
            <a:off x="838200" y="1706179"/>
            <a:ext cx="8426523" cy="3643645"/>
          </a:xfrm>
        </p:spPr>
        <p:txBody>
          <a:bodyPr>
            <a:noAutofit/>
          </a:bodyPr>
          <a:lstStyle/>
          <a:p>
            <a:r>
              <a:rPr lang="en-US" sz="2300" b="1" dirty="0"/>
              <a:t>30 min</a:t>
            </a:r>
            <a:r>
              <a:rPr lang="en-US" sz="2300" dirty="0"/>
              <a:t>- Snack and tutoring/homework </a:t>
            </a:r>
            <a:r>
              <a:rPr lang="en-US" sz="2300" dirty="0" smtClean="0"/>
              <a:t>help </a:t>
            </a:r>
            <a:r>
              <a:rPr lang="en-US" sz="2300" dirty="0"/>
              <a:t>with mentors or </a:t>
            </a:r>
            <a:r>
              <a:rPr lang="en-US" sz="2300" dirty="0" smtClean="0"/>
              <a:t>volunteers</a:t>
            </a:r>
          </a:p>
          <a:p>
            <a:endParaRPr lang="en-US" sz="800" dirty="0"/>
          </a:p>
          <a:p>
            <a:r>
              <a:rPr lang="en-US" sz="2300" b="1" dirty="0"/>
              <a:t>10- 15 min </a:t>
            </a:r>
            <a:r>
              <a:rPr lang="en-US" sz="2300" dirty="0"/>
              <a:t>– Welcome and official business </a:t>
            </a:r>
            <a:endParaRPr lang="en-US" sz="2300" dirty="0" smtClean="0"/>
          </a:p>
          <a:p>
            <a:endParaRPr lang="en-US" sz="800" dirty="0"/>
          </a:p>
          <a:p>
            <a:r>
              <a:rPr lang="en-US" sz="2300" b="1" dirty="0"/>
              <a:t>20-30 min </a:t>
            </a:r>
            <a:r>
              <a:rPr lang="en-US" sz="2300" dirty="0"/>
              <a:t>-  Educational interactive time </a:t>
            </a:r>
            <a:r>
              <a:rPr lang="en-US" sz="2300" dirty="0" smtClean="0"/>
              <a:t>(</a:t>
            </a:r>
            <a:r>
              <a:rPr lang="en-US" sz="2300" dirty="0"/>
              <a:t>4-H curriculum or project</a:t>
            </a:r>
            <a:r>
              <a:rPr lang="en-US" sz="2300" dirty="0" smtClean="0"/>
              <a:t>)</a:t>
            </a:r>
          </a:p>
          <a:p>
            <a:endParaRPr lang="en-US" sz="800" dirty="0"/>
          </a:p>
          <a:p>
            <a:r>
              <a:rPr lang="en-US" sz="2300" b="1" dirty="0"/>
              <a:t>15-20 min </a:t>
            </a:r>
            <a:r>
              <a:rPr lang="en-US" sz="2300" dirty="0"/>
              <a:t>– Recreational/social </a:t>
            </a:r>
            <a:r>
              <a:rPr lang="en-US" sz="2300" dirty="0" smtClean="0"/>
              <a:t>time</a:t>
            </a:r>
          </a:p>
          <a:p>
            <a:endParaRPr lang="en-US" sz="800" dirty="0"/>
          </a:p>
          <a:p>
            <a:r>
              <a:rPr lang="en-US" sz="2300" dirty="0"/>
              <a:t>Meeting Adjourned</a:t>
            </a:r>
          </a:p>
        </p:txBody>
      </p:sp>
      <p:sp>
        <p:nvSpPr>
          <p:cNvPr id="4" name="Slide Number Placeholder 3"/>
          <p:cNvSpPr>
            <a:spLocks noGrp="1"/>
          </p:cNvSpPr>
          <p:nvPr>
            <p:ph type="sldNum" sz="quarter" idx="4"/>
          </p:nvPr>
        </p:nvSpPr>
        <p:spPr/>
        <p:txBody>
          <a:bodyPr/>
          <a:lstStyle/>
          <a:p>
            <a:fld id="{C8BFE72D-DEE3-1A40-BBC5-5AA7D885F44F}" type="slidenum">
              <a:rPr lang="en-US" smtClean="0"/>
              <a:pPr/>
              <a:t>40</a:t>
            </a:fld>
            <a:endParaRPr lang="en-US" sz="800" dirty="0">
              <a:solidFill>
                <a:schemeClr val="tx1">
                  <a:lumMod val="40000"/>
                  <a:lumOff val="60000"/>
                </a:schemeClr>
              </a:solidFill>
            </a:endParaRPr>
          </a:p>
        </p:txBody>
      </p:sp>
      <p:sp>
        <p:nvSpPr>
          <p:cNvPr id="5" name="Text Box 28"/>
          <p:cNvSpPr txBox="1">
            <a:spLocks noChangeArrowheads="1"/>
          </p:cNvSpPr>
          <p:nvPr/>
        </p:nvSpPr>
        <p:spPr bwMode="auto">
          <a:xfrm>
            <a:off x="9074223" y="1706179"/>
            <a:ext cx="2463800" cy="2343150"/>
          </a:xfrm>
          <a:prstGeom prst="rect">
            <a:avLst/>
          </a:prstGeom>
          <a:solidFill>
            <a:schemeClr val="tx2"/>
          </a:solidFill>
          <a:ln>
            <a:noFill/>
          </a:ln>
        </p:spPr>
        <p:txBody>
          <a:bodyPr rot="0" vert="horz" wrap="square" lIns="91440" tIns="91440" rIns="91440" bIns="91440" anchor="t" anchorCtr="0" upright="1">
            <a:noAutofit/>
          </a:bodyPr>
          <a:lstStyle/>
          <a:p>
            <a:pPr marL="0" marR="0">
              <a:lnSpc>
                <a:spcPct val="115000"/>
              </a:lnSpc>
              <a:spcBef>
                <a:spcPts val="0"/>
              </a:spcBef>
              <a:spcAft>
                <a:spcPts val="0"/>
              </a:spcAft>
            </a:pPr>
            <a:r>
              <a:rPr lang="en-US" sz="1100" b="1" dirty="0">
                <a:solidFill>
                  <a:srgbClr val="FFFFFF"/>
                </a:solidFill>
                <a:effectLst/>
                <a:latin typeface="Tahoma"/>
                <a:ea typeface="Arial"/>
                <a:cs typeface="Arial"/>
              </a:rPr>
              <a:t>Officers:</a:t>
            </a:r>
            <a:br>
              <a:rPr lang="en-US" sz="1100" b="1" dirty="0">
                <a:solidFill>
                  <a:srgbClr val="FFFFFF"/>
                </a:solidFill>
                <a:effectLst/>
                <a:latin typeface="Tahoma"/>
                <a:ea typeface="Arial"/>
                <a:cs typeface="Arial"/>
              </a:rPr>
            </a:br>
            <a:r>
              <a:rPr lang="en-US" sz="1100" dirty="0">
                <a:solidFill>
                  <a:srgbClr val="FFFFFF"/>
                </a:solidFill>
                <a:effectLst/>
                <a:latin typeface="Tahoma"/>
                <a:ea typeface="Arial"/>
                <a:cs typeface="Arial"/>
              </a:rPr>
              <a:t>______________, President</a:t>
            </a:r>
            <a:br>
              <a:rPr lang="en-US" sz="1100" dirty="0">
                <a:solidFill>
                  <a:srgbClr val="FFFFFF"/>
                </a:solidFill>
                <a:effectLst/>
                <a:latin typeface="Tahoma"/>
                <a:ea typeface="Arial"/>
                <a:cs typeface="Arial"/>
              </a:rPr>
            </a:br>
            <a:r>
              <a:rPr lang="en-US" sz="1100" dirty="0">
                <a:solidFill>
                  <a:srgbClr val="FFFFFF"/>
                </a:solidFill>
                <a:effectLst/>
                <a:latin typeface="Tahoma"/>
                <a:ea typeface="Arial"/>
                <a:cs typeface="Arial"/>
              </a:rPr>
              <a:t>______________, Vice President </a:t>
            </a:r>
            <a:br>
              <a:rPr lang="en-US" sz="1100" dirty="0">
                <a:solidFill>
                  <a:srgbClr val="FFFFFF"/>
                </a:solidFill>
                <a:effectLst/>
                <a:latin typeface="Tahoma"/>
                <a:ea typeface="Arial"/>
                <a:cs typeface="Arial"/>
              </a:rPr>
            </a:br>
            <a:r>
              <a:rPr lang="en-US" sz="1100" dirty="0">
                <a:solidFill>
                  <a:srgbClr val="FFFFFF"/>
                </a:solidFill>
                <a:effectLst/>
                <a:latin typeface="Tahoma"/>
                <a:ea typeface="Arial"/>
                <a:cs typeface="Arial"/>
              </a:rPr>
              <a:t>______________, Secretary</a:t>
            </a:r>
            <a:endParaRPr lang="en-US" sz="1100" dirty="0">
              <a:solidFill>
                <a:srgbClr val="000000"/>
              </a:solidFill>
              <a:effectLst/>
              <a:latin typeface="Arial"/>
              <a:ea typeface="Arial"/>
              <a:cs typeface="Arial"/>
            </a:endParaRPr>
          </a:p>
          <a:p>
            <a:pPr marL="0" marR="0">
              <a:lnSpc>
                <a:spcPct val="115000"/>
              </a:lnSpc>
              <a:spcBef>
                <a:spcPts val="0"/>
              </a:spcBef>
              <a:spcAft>
                <a:spcPts val="0"/>
              </a:spcAft>
            </a:pPr>
            <a:r>
              <a:rPr lang="en-US" sz="1100" dirty="0">
                <a:solidFill>
                  <a:srgbClr val="FFFFFF"/>
                </a:solidFill>
                <a:effectLst/>
                <a:latin typeface="Tahoma"/>
                <a:ea typeface="Arial"/>
                <a:cs typeface="Arial"/>
              </a:rPr>
              <a:t>______________, Videographer</a:t>
            </a:r>
            <a:endParaRPr lang="en-US" sz="1100" dirty="0">
              <a:solidFill>
                <a:srgbClr val="000000"/>
              </a:solidFill>
              <a:effectLst/>
              <a:latin typeface="Arial"/>
              <a:ea typeface="Arial"/>
              <a:cs typeface="Arial"/>
            </a:endParaRPr>
          </a:p>
          <a:p>
            <a:pPr marL="0" marR="0">
              <a:lnSpc>
                <a:spcPct val="115000"/>
              </a:lnSpc>
              <a:spcBef>
                <a:spcPts val="0"/>
              </a:spcBef>
              <a:spcAft>
                <a:spcPts val="0"/>
              </a:spcAft>
            </a:pPr>
            <a:r>
              <a:rPr lang="en-US" sz="1100" b="1" dirty="0">
                <a:solidFill>
                  <a:srgbClr val="FFFFFF"/>
                </a:solidFill>
                <a:effectLst/>
                <a:latin typeface="Tahoma"/>
                <a:ea typeface="Arial"/>
                <a:cs typeface="Arial"/>
              </a:rPr>
              <a:t> </a:t>
            </a:r>
            <a:endParaRPr lang="en-US" sz="1100" dirty="0">
              <a:solidFill>
                <a:srgbClr val="000000"/>
              </a:solidFill>
              <a:effectLst/>
              <a:latin typeface="Arial"/>
              <a:ea typeface="Arial"/>
              <a:cs typeface="Arial"/>
            </a:endParaRPr>
          </a:p>
          <a:p>
            <a:pPr marL="0" marR="0">
              <a:lnSpc>
                <a:spcPct val="115000"/>
              </a:lnSpc>
              <a:spcBef>
                <a:spcPts val="0"/>
              </a:spcBef>
              <a:spcAft>
                <a:spcPts val="0"/>
              </a:spcAft>
            </a:pPr>
            <a:r>
              <a:rPr lang="en-US" sz="1100" b="1" dirty="0">
                <a:solidFill>
                  <a:srgbClr val="FFFFFF"/>
                </a:solidFill>
                <a:effectLst/>
                <a:latin typeface="Tahoma"/>
                <a:ea typeface="Arial"/>
                <a:cs typeface="Arial"/>
              </a:rPr>
              <a:t>Adult Leaders:  </a:t>
            </a:r>
            <a:r>
              <a:rPr lang="en-US" sz="1100" dirty="0">
                <a:solidFill>
                  <a:srgbClr val="FFFFFF"/>
                </a:solidFill>
                <a:effectLst/>
                <a:latin typeface="Tahoma"/>
                <a:ea typeface="Arial"/>
                <a:cs typeface="Arial"/>
              </a:rPr>
              <a:t/>
            </a:r>
            <a:br>
              <a:rPr lang="en-US" sz="1100" dirty="0">
                <a:solidFill>
                  <a:srgbClr val="FFFFFF"/>
                </a:solidFill>
                <a:effectLst/>
                <a:latin typeface="Tahoma"/>
                <a:ea typeface="Arial"/>
                <a:cs typeface="Arial"/>
              </a:rPr>
            </a:br>
            <a:r>
              <a:rPr lang="en-US" sz="1100" dirty="0">
                <a:solidFill>
                  <a:srgbClr val="FFFFFF"/>
                </a:solidFill>
                <a:effectLst/>
                <a:latin typeface="Tahoma"/>
                <a:ea typeface="Arial"/>
                <a:cs typeface="Arial"/>
              </a:rPr>
              <a:t>______________, Site Coordinator</a:t>
            </a:r>
            <a:br>
              <a:rPr lang="en-US" sz="1100" dirty="0">
                <a:solidFill>
                  <a:srgbClr val="FFFFFF"/>
                </a:solidFill>
                <a:effectLst/>
                <a:latin typeface="Tahoma"/>
                <a:ea typeface="Arial"/>
                <a:cs typeface="Arial"/>
              </a:rPr>
            </a:br>
            <a:r>
              <a:rPr lang="en-US" sz="1100" dirty="0">
                <a:solidFill>
                  <a:srgbClr val="FFFFFF"/>
                </a:solidFill>
                <a:effectLst/>
                <a:latin typeface="Tahoma"/>
                <a:ea typeface="Arial"/>
                <a:cs typeface="Arial"/>
              </a:rPr>
              <a:t>______________, School Liaison             ______________, Parent Liaison</a:t>
            </a:r>
            <a:endParaRPr lang="en-US" sz="1100" dirty="0">
              <a:solidFill>
                <a:srgbClr val="000000"/>
              </a:solidFill>
              <a:effectLst/>
              <a:latin typeface="Arial"/>
              <a:ea typeface="Arial"/>
              <a:cs typeface="Arial"/>
            </a:endParaRPr>
          </a:p>
          <a:p>
            <a:pPr marL="0" marR="0">
              <a:lnSpc>
                <a:spcPct val="115000"/>
              </a:lnSpc>
              <a:spcBef>
                <a:spcPts val="0"/>
              </a:spcBef>
              <a:spcAft>
                <a:spcPts val="0"/>
              </a:spcAft>
            </a:pPr>
            <a:r>
              <a:rPr lang="en-US" sz="1100" dirty="0">
                <a:solidFill>
                  <a:srgbClr val="FFFFFF"/>
                </a:solidFill>
                <a:effectLst/>
                <a:latin typeface="Tahoma"/>
                <a:ea typeface="Arial"/>
                <a:cs typeface="Arial"/>
              </a:rPr>
              <a:t>______________, Extension Agent</a:t>
            </a:r>
            <a:endParaRPr lang="en-US" sz="1100" dirty="0">
              <a:solidFill>
                <a:srgbClr val="000000"/>
              </a:solidFill>
              <a:effectLst/>
              <a:latin typeface="Arial"/>
              <a:ea typeface="Arial"/>
              <a:cs typeface="Arial"/>
            </a:endParaRPr>
          </a:p>
        </p:txBody>
      </p:sp>
    </p:spTree>
    <p:extLst>
      <p:ext uri="{BB962C8B-B14F-4D97-AF65-F5344CB8AC3E}">
        <p14:creationId xmlns:p14="http://schemas.microsoft.com/office/powerpoint/2010/main" val="1373814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Why Homework Time?</a:t>
            </a:r>
          </a:p>
        </p:txBody>
      </p:sp>
      <p:sp>
        <p:nvSpPr>
          <p:cNvPr id="3" name="Content Placeholder 2"/>
          <p:cNvSpPr>
            <a:spLocks noGrp="1"/>
          </p:cNvSpPr>
          <p:nvPr>
            <p:ph idx="1"/>
          </p:nvPr>
        </p:nvSpPr>
        <p:spPr>
          <a:xfrm>
            <a:off x="838200" y="1706179"/>
            <a:ext cx="8426523" cy="3643645"/>
          </a:xfrm>
        </p:spPr>
        <p:txBody>
          <a:bodyPr>
            <a:normAutofit/>
          </a:bodyPr>
          <a:lstStyle/>
          <a:p>
            <a:r>
              <a:rPr lang="en-US" sz="2800" dirty="0"/>
              <a:t>Youth asked for it</a:t>
            </a:r>
          </a:p>
          <a:p>
            <a:endParaRPr lang="en-US" sz="2800" dirty="0"/>
          </a:p>
          <a:p>
            <a:r>
              <a:rPr lang="en-US" sz="2800" dirty="0"/>
              <a:t>Parents want it</a:t>
            </a:r>
          </a:p>
          <a:p>
            <a:endParaRPr lang="en-US" sz="2800" dirty="0"/>
          </a:p>
          <a:p>
            <a:r>
              <a:rPr lang="en-US" sz="2800" dirty="0"/>
              <a:t>Supports academic success</a:t>
            </a:r>
          </a:p>
          <a:p>
            <a:endParaRPr lang="en-US" sz="2800" dirty="0"/>
          </a:p>
          <a:p>
            <a:r>
              <a:rPr lang="en-US" sz="2800" dirty="0"/>
              <a:t>Provides opportunity to partner with school</a:t>
            </a:r>
          </a:p>
        </p:txBody>
      </p:sp>
      <p:sp>
        <p:nvSpPr>
          <p:cNvPr id="4" name="Slide Number Placeholder 3"/>
          <p:cNvSpPr>
            <a:spLocks noGrp="1"/>
          </p:cNvSpPr>
          <p:nvPr>
            <p:ph type="sldNum" sz="quarter" idx="4"/>
          </p:nvPr>
        </p:nvSpPr>
        <p:spPr/>
        <p:txBody>
          <a:bodyPr/>
          <a:lstStyle/>
          <a:p>
            <a:fld id="{C8BFE72D-DEE3-1A40-BBC5-5AA7D885F44F}" type="slidenum">
              <a:rPr lang="en-US" smtClean="0"/>
              <a:pPr/>
              <a:t>41</a:t>
            </a:fld>
            <a:endParaRPr lang="en-US" sz="800" dirty="0">
              <a:solidFill>
                <a:schemeClr val="tx1">
                  <a:lumMod val="40000"/>
                  <a:lumOff val="60000"/>
                </a:schemeClr>
              </a:solidFill>
            </a:endParaRPr>
          </a:p>
        </p:txBody>
      </p:sp>
    </p:spTree>
    <p:extLst>
      <p:ext uri="{BB962C8B-B14F-4D97-AF65-F5344CB8AC3E}">
        <p14:creationId xmlns:p14="http://schemas.microsoft.com/office/powerpoint/2010/main" val="23299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3451" y="296864"/>
            <a:ext cx="6673951" cy="2852737"/>
          </a:xfrm>
        </p:spPr>
        <p:txBody>
          <a:bodyPr>
            <a:normAutofit/>
          </a:bodyPr>
          <a:lstStyle/>
          <a:p>
            <a:pPr algn="ctr"/>
            <a:r>
              <a:rPr lang="en-US" sz="4800" dirty="0" err="1" smtClean="0"/>
              <a:t>Juntos</a:t>
            </a:r>
            <a:r>
              <a:rPr lang="en-US" sz="4800" dirty="0" smtClean="0"/>
              <a:t> </a:t>
            </a:r>
            <a:r>
              <a:rPr lang="en-US" sz="4800" dirty="0"/>
              <a:t>4-H Clubs</a:t>
            </a:r>
          </a:p>
        </p:txBody>
      </p:sp>
      <p:sp>
        <p:nvSpPr>
          <p:cNvPr id="4" name="Slide Number Placeholder 3"/>
          <p:cNvSpPr>
            <a:spLocks noGrp="1"/>
          </p:cNvSpPr>
          <p:nvPr>
            <p:ph type="sldNum" sz="quarter" idx="4"/>
          </p:nvPr>
        </p:nvSpPr>
        <p:spPr/>
        <p:txBody>
          <a:bodyPr/>
          <a:lstStyle/>
          <a:p>
            <a:fld id="{C8BFE72D-DEE3-1A40-BBC5-5AA7D885F44F}" type="slidenum">
              <a:rPr lang="en-US" smtClean="0"/>
              <a:pPr/>
              <a:t>42</a:t>
            </a:fld>
            <a:endParaRPr lang="en-US" sz="800" dirty="0">
              <a:solidFill>
                <a:schemeClr val="tx1">
                  <a:lumMod val="40000"/>
                  <a:lumOff val="60000"/>
                </a:schemeClr>
              </a:solidFill>
            </a:endParaRPr>
          </a:p>
        </p:txBody>
      </p:sp>
      <p:sp>
        <p:nvSpPr>
          <p:cNvPr id="8" name="Rectangle 7"/>
          <p:cNvSpPr/>
          <p:nvPr/>
        </p:nvSpPr>
        <p:spPr>
          <a:xfrm>
            <a:off x="1321803" y="3159167"/>
            <a:ext cx="3763442" cy="553998"/>
          </a:xfrm>
          <a:prstGeom prst="rect">
            <a:avLst/>
          </a:prstGeom>
        </p:spPr>
        <p:txBody>
          <a:bodyPr wrap="square">
            <a:spAutoFit/>
          </a:bodyPr>
          <a:lstStyle/>
          <a:p>
            <a:pPr>
              <a:lnSpc>
                <a:spcPct val="80000"/>
              </a:lnSpc>
            </a:pPr>
            <a:r>
              <a:rPr lang="en-US" sz="3600" dirty="0">
                <a:solidFill>
                  <a:schemeClr val="bg1"/>
                </a:solidFill>
              </a:rPr>
              <a:t>Retaining Youth </a:t>
            </a:r>
          </a:p>
        </p:txBody>
      </p:sp>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b="-14"/>
          <a:stretch/>
        </p:blipFill>
        <p:spPr>
          <a:xfrm>
            <a:off x="6362701" y="0"/>
            <a:ext cx="5829299" cy="5708960"/>
          </a:xfrm>
          <a:prstGeom prst="rect">
            <a:avLst/>
          </a:prstGeom>
        </p:spPr>
      </p:pic>
    </p:spTree>
    <p:extLst>
      <p:ext uri="{BB962C8B-B14F-4D97-AF65-F5344CB8AC3E}">
        <p14:creationId xmlns:p14="http://schemas.microsoft.com/office/powerpoint/2010/main" val="81901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What Keeps Students Engaged in Club </a:t>
            </a:r>
          </a:p>
        </p:txBody>
      </p:sp>
      <p:sp>
        <p:nvSpPr>
          <p:cNvPr id="3" name="Content Placeholder 2"/>
          <p:cNvSpPr>
            <a:spLocks noGrp="1"/>
          </p:cNvSpPr>
          <p:nvPr>
            <p:ph idx="1"/>
          </p:nvPr>
        </p:nvSpPr>
        <p:spPr>
          <a:xfrm>
            <a:off x="838200" y="1416855"/>
            <a:ext cx="10515600" cy="3788251"/>
          </a:xfrm>
        </p:spPr>
        <p:txBody>
          <a:bodyPr>
            <a:normAutofit lnSpcReduction="10000"/>
          </a:bodyPr>
          <a:lstStyle/>
          <a:p>
            <a:pPr marL="0" indent="0" defTabSz="914400">
              <a:lnSpc>
                <a:spcPct val="100000"/>
              </a:lnSpc>
              <a:spcBef>
                <a:spcPts val="0"/>
              </a:spcBef>
              <a:buClrTx/>
              <a:buNone/>
            </a:pPr>
            <a:endParaRPr lang="en-US" sz="3200" dirty="0" smtClean="0"/>
          </a:p>
          <a:p>
            <a:pPr marL="457200" indent="-457200">
              <a:buFont typeface="+mj-lt"/>
              <a:buAutoNum type="arabicPeriod"/>
            </a:pPr>
            <a:r>
              <a:rPr lang="en-US" sz="3200" dirty="0"/>
              <a:t>The value of 4-H is practiced </a:t>
            </a:r>
          </a:p>
          <a:p>
            <a:pPr marL="457200" indent="-457200">
              <a:buFont typeface="+mj-lt"/>
              <a:buAutoNum type="arabicPeriod"/>
            </a:pPr>
            <a:endParaRPr lang="en-US" sz="3200" dirty="0"/>
          </a:p>
          <a:p>
            <a:pPr marL="457200" indent="-457200">
              <a:buFont typeface="+mj-lt"/>
              <a:buAutoNum type="arabicPeriod"/>
            </a:pPr>
            <a:r>
              <a:rPr lang="en-US" sz="3200" dirty="0" smtClean="0"/>
              <a:t>Respect</a:t>
            </a:r>
            <a:r>
              <a:rPr lang="en-US" sz="3200" dirty="0"/>
              <a:t>, acknowledgment, achieving </a:t>
            </a:r>
            <a:r>
              <a:rPr lang="en-US" sz="3200" dirty="0" smtClean="0"/>
              <a:t>academic </a:t>
            </a:r>
          </a:p>
          <a:p>
            <a:pPr marL="0" indent="0">
              <a:buNone/>
            </a:pPr>
            <a:r>
              <a:rPr lang="en-US" sz="3200" dirty="0"/>
              <a:t> </a:t>
            </a:r>
            <a:r>
              <a:rPr lang="en-US" sz="3200" dirty="0" smtClean="0"/>
              <a:t>   success</a:t>
            </a:r>
            <a:r>
              <a:rPr lang="en-US" sz="3200" dirty="0"/>
              <a:t>, and </a:t>
            </a:r>
            <a:r>
              <a:rPr lang="en-US" sz="3200" dirty="0" smtClean="0"/>
              <a:t>empower</a:t>
            </a:r>
            <a:endParaRPr lang="en-US" sz="3200" dirty="0"/>
          </a:p>
          <a:p>
            <a:pPr marL="457200" indent="-457200">
              <a:buFont typeface="+mj-lt"/>
              <a:buAutoNum type="arabicPeriod"/>
            </a:pPr>
            <a:endParaRPr lang="en-US" sz="3200" dirty="0"/>
          </a:p>
          <a:p>
            <a:pPr marL="0" indent="0">
              <a:buNone/>
            </a:pPr>
            <a:r>
              <a:rPr lang="en-US" sz="3200" dirty="0" smtClean="0">
                <a:solidFill>
                  <a:schemeClr val="accent1"/>
                </a:solidFill>
              </a:rPr>
              <a:t>3. </a:t>
            </a:r>
            <a:r>
              <a:rPr lang="en-US" sz="3200" dirty="0" smtClean="0"/>
              <a:t>Have </a:t>
            </a:r>
            <a:r>
              <a:rPr lang="en-US" sz="3200" dirty="0"/>
              <a:t>fun and create unity </a:t>
            </a:r>
          </a:p>
          <a:p>
            <a:pPr marL="0" indent="0" defTabSz="914400">
              <a:lnSpc>
                <a:spcPct val="100000"/>
              </a:lnSpc>
              <a:spcBef>
                <a:spcPts val="0"/>
              </a:spcBef>
              <a:buClrTx/>
              <a:buNone/>
            </a:pP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43</a:t>
            </a:fld>
            <a:endParaRPr lang="en-US" sz="800" dirty="0">
              <a:solidFill>
                <a:schemeClr val="tx1">
                  <a:lumMod val="40000"/>
                  <a:lumOff val="60000"/>
                </a:schemeClr>
              </a:solidFill>
            </a:endParaRPr>
          </a:p>
        </p:txBody>
      </p:sp>
    </p:spTree>
    <p:extLst>
      <p:ext uri="{BB962C8B-B14F-4D97-AF65-F5344CB8AC3E}">
        <p14:creationId xmlns:p14="http://schemas.microsoft.com/office/powerpoint/2010/main" val="208196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A Special Thank You To:</a:t>
            </a:r>
            <a:endParaRPr lang="en-US" sz="4800"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44</a:t>
            </a:fld>
            <a:endParaRPr lang="en-US" sz="800" dirty="0">
              <a:solidFill>
                <a:schemeClr val="tx1">
                  <a:lumMod val="40000"/>
                  <a:lumOff val="60000"/>
                </a:schemeClr>
              </a:solidFill>
            </a:endParaRPr>
          </a:p>
        </p:txBody>
      </p:sp>
      <p:sp>
        <p:nvSpPr>
          <p:cNvPr id="3" name="Content Placeholder 2"/>
          <p:cNvSpPr>
            <a:spLocks noGrp="1"/>
          </p:cNvSpPr>
          <p:nvPr>
            <p:ph idx="1"/>
          </p:nvPr>
        </p:nvSpPr>
        <p:spPr/>
        <p:txBody>
          <a:bodyPr>
            <a:noAutofit/>
          </a:bodyPr>
          <a:lstStyle/>
          <a:p>
            <a:r>
              <a:rPr lang="en-US" sz="3000" dirty="0" smtClean="0">
                <a:latin typeface="+mj-lt"/>
                <a:ea typeface="Coolvetica"/>
                <a:cs typeface="Coolvetica"/>
              </a:rPr>
              <a:t> National </a:t>
            </a:r>
            <a:r>
              <a:rPr lang="en-US" sz="3000" dirty="0">
                <a:latin typeface="+mj-lt"/>
                <a:ea typeface="Coolvetica"/>
                <a:cs typeface="Coolvetica"/>
              </a:rPr>
              <a:t>4-H and New York Life Foundation for supporting </a:t>
            </a:r>
            <a:r>
              <a:rPr lang="en-US" sz="3000" dirty="0" smtClean="0">
                <a:latin typeface="+mj-lt"/>
                <a:ea typeface="Coolvetica"/>
                <a:cs typeface="Coolvetica"/>
              </a:rPr>
              <a:t>the growth </a:t>
            </a:r>
            <a:r>
              <a:rPr lang="en-US" sz="3000" dirty="0">
                <a:latin typeface="+mj-lt"/>
                <a:ea typeface="Coolvetica"/>
                <a:cs typeface="Coolvetica"/>
              </a:rPr>
              <a:t>of </a:t>
            </a:r>
            <a:r>
              <a:rPr lang="en-US" sz="3000" dirty="0" err="1">
                <a:latin typeface="+mj-lt"/>
                <a:ea typeface="Coolvetica"/>
                <a:cs typeface="Coolvetica"/>
              </a:rPr>
              <a:t>Juntos</a:t>
            </a:r>
            <a:r>
              <a:rPr lang="en-US" sz="3000" dirty="0">
                <a:latin typeface="+mj-lt"/>
                <a:ea typeface="Coolvetica"/>
                <a:cs typeface="Coolvetica"/>
              </a:rPr>
              <a:t> 4-H </a:t>
            </a:r>
          </a:p>
          <a:p>
            <a:endParaRPr lang="en-US" sz="3000" dirty="0">
              <a:latin typeface="+mj-lt"/>
              <a:ea typeface="Coolvetica"/>
              <a:cs typeface="Coolvetica"/>
            </a:endParaRPr>
          </a:p>
          <a:p>
            <a:r>
              <a:rPr lang="en-US" sz="3000" dirty="0" smtClean="0">
                <a:latin typeface="+mj-lt"/>
                <a:ea typeface="Coolvetica"/>
                <a:cs typeface="Coolvetica"/>
              </a:rPr>
              <a:t> NC </a:t>
            </a:r>
            <a:r>
              <a:rPr lang="en-US" sz="3000" dirty="0">
                <a:latin typeface="+mj-lt"/>
                <a:ea typeface="Coolvetica"/>
                <a:cs typeface="Coolvetica"/>
              </a:rPr>
              <a:t>State 4-H for their feedback during  the development of </a:t>
            </a:r>
            <a:r>
              <a:rPr lang="en-US" sz="3000" dirty="0" smtClean="0">
                <a:latin typeface="+mj-lt"/>
                <a:ea typeface="Coolvetica"/>
                <a:cs typeface="Coolvetica"/>
              </a:rPr>
              <a:t/>
            </a:r>
            <a:br>
              <a:rPr lang="en-US" sz="3000" dirty="0" smtClean="0">
                <a:latin typeface="+mj-lt"/>
                <a:ea typeface="Coolvetica"/>
                <a:cs typeface="Coolvetica"/>
              </a:rPr>
            </a:br>
            <a:r>
              <a:rPr lang="en-US" sz="3000" dirty="0" smtClean="0">
                <a:latin typeface="+mj-lt"/>
                <a:ea typeface="Coolvetica"/>
                <a:cs typeface="Coolvetica"/>
              </a:rPr>
              <a:t> this module</a:t>
            </a:r>
            <a:endParaRPr lang="en-US" sz="3000" dirty="0">
              <a:latin typeface="+mj-lt"/>
              <a:ea typeface="Coolvetica"/>
              <a:cs typeface="Coolvetica"/>
            </a:endParaRPr>
          </a:p>
          <a:p>
            <a:endParaRPr lang="en-US" sz="3000" dirty="0">
              <a:latin typeface="+mj-lt"/>
              <a:ea typeface="Coolvetica"/>
              <a:cs typeface="Coolvetica"/>
            </a:endParaRPr>
          </a:p>
          <a:p>
            <a:r>
              <a:rPr lang="en-US" sz="3000" dirty="0" smtClean="0">
                <a:latin typeface="+mj-lt"/>
                <a:ea typeface="Coolvetica"/>
                <a:cs typeface="Coolvetica"/>
              </a:rPr>
              <a:t> The </a:t>
            </a:r>
            <a:r>
              <a:rPr lang="en-US" sz="3000" dirty="0">
                <a:latin typeface="+mj-lt"/>
                <a:ea typeface="Coolvetica"/>
                <a:cs typeface="Coolvetica"/>
              </a:rPr>
              <a:t>families and youth that make up </a:t>
            </a:r>
            <a:r>
              <a:rPr lang="en-US" sz="3000" dirty="0" err="1">
                <a:latin typeface="+mj-lt"/>
                <a:ea typeface="Coolvetica"/>
                <a:cs typeface="Coolvetica"/>
              </a:rPr>
              <a:t>Juntos</a:t>
            </a:r>
            <a:r>
              <a:rPr lang="en-US" sz="3000" dirty="0">
                <a:latin typeface="+mj-lt"/>
                <a:ea typeface="Coolvetica"/>
                <a:cs typeface="Coolvetica"/>
              </a:rPr>
              <a:t> 4-H</a:t>
            </a:r>
          </a:p>
        </p:txBody>
      </p:sp>
    </p:spTree>
    <p:extLst>
      <p:ext uri="{BB962C8B-B14F-4D97-AF65-F5344CB8AC3E}">
        <p14:creationId xmlns:p14="http://schemas.microsoft.com/office/powerpoint/2010/main" val="47788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8BFE72D-DEE3-1A40-BBC5-5AA7D885F44F}" type="slidenum">
              <a:rPr lang="en-US" smtClean="0"/>
              <a:pPr/>
              <a:t>45</a:t>
            </a:fld>
            <a:endParaRPr lang="en-US" sz="800" dirty="0">
              <a:solidFill>
                <a:schemeClr val="tx1">
                  <a:lumMod val="40000"/>
                  <a:lumOff val="60000"/>
                </a:schemeClr>
              </a:solidFill>
            </a:endParaRPr>
          </a:p>
        </p:txBody>
      </p:sp>
    </p:spTree>
    <p:extLst>
      <p:ext uri="{BB962C8B-B14F-4D97-AF65-F5344CB8AC3E}">
        <p14:creationId xmlns:p14="http://schemas.microsoft.com/office/powerpoint/2010/main" val="825625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8BFE72D-DEE3-1A40-BBC5-5AA7D885F44F}" type="slidenum">
              <a:rPr lang="en-US" smtClean="0"/>
              <a:pPr/>
              <a:t>5</a:t>
            </a:fld>
            <a:endParaRPr lang="en-US" sz="800" dirty="0">
              <a:solidFill>
                <a:schemeClr val="tx1">
                  <a:lumMod val="40000"/>
                  <a:lumOff val="60000"/>
                </a:schemeClr>
              </a:solidFill>
            </a:endParaRPr>
          </a:p>
        </p:txBody>
      </p:sp>
      <p:sp>
        <p:nvSpPr>
          <p:cNvPr id="5" name="Title 1"/>
          <p:cNvSpPr>
            <a:spLocks noGrp="1"/>
          </p:cNvSpPr>
          <p:nvPr>
            <p:ph type="title"/>
          </p:nvPr>
        </p:nvSpPr>
        <p:spPr>
          <a:xfrm>
            <a:off x="838200" y="444642"/>
            <a:ext cx="10515600" cy="972213"/>
          </a:xfrm>
        </p:spPr>
        <p:txBody>
          <a:bodyPr>
            <a:normAutofit/>
          </a:bodyPr>
          <a:lstStyle/>
          <a:p>
            <a:r>
              <a:rPr lang="en-US" sz="4400" dirty="0" smtClean="0"/>
              <a:t>4-H Pledge</a:t>
            </a:r>
            <a:endParaRPr lang="en-US" sz="44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1539595"/>
            <a:ext cx="5778500" cy="4639760"/>
          </a:xfrm>
          <a:prstGeom prst="rect">
            <a:avLst/>
          </a:prstGeom>
        </p:spPr>
      </p:pic>
    </p:spTree>
    <p:extLst>
      <p:ext uri="{BB962C8B-B14F-4D97-AF65-F5344CB8AC3E}">
        <p14:creationId xmlns:p14="http://schemas.microsoft.com/office/powerpoint/2010/main" val="181897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8BFE72D-DEE3-1A40-BBC5-5AA7D885F44F}" type="slidenum">
              <a:rPr lang="en-US" smtClean="0"/>
              <a:pPr/>
              <a:t>6</a:t>
            </a:fld>
            <a:endParaRPr lang="en-US" sz="800" dirty="0">
              <a:solidFill>
                <a:schemeClr val="tx1">
                  <a:lumMod val="40000"/>
                  <a:lumOff val="60000"/>
                </a:schemeClr>
              </a:solidFill>
            </a:endParaRPr>
          </a:p>
        </p:txBody>
      </p:sp>
      <p:sp>
        <p:nvSpPr>
          <p:cNvPr id="5" name="Title 1"/>
          <p:cNvSpPr>
            <a:spLocks noGrp="1"/>
          </p:cNvSpPr>
          <p:nvPr>
            <p:ph type="title"/>
          </p:nvPr>
        </p:nvSpPr>
        <p:spPr>
          <a:xfrm>
            <a:off x="838200" y="444642"/>
            <a:ext cx="10515600" cy="972213"/>
          </a:xfrm>
        </p:spPr>
        <p:txBody>
          <a:bodyPr>
            <a:normAutofit/>
          </a:bodyPr>
          <a:lstStyle/>
          <a:p>
            <a:r>
              <a:rPr lang="en-US" sz="4400" dirty="0" smtClean="0"/>
              <a:t>4-H Pledge in Spanish</a:t>
            </a:r>
            <a:endParaRPr lang="en-US" sz="4400"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1657350"/>
            <a:ext cx="7472992" cy="4396248"/>
          </a:xfrm>
          <a:prstGeom prst="rect">
            <a:avLst/>
          </a:prstGeom>
        </p:spPr>
      </p:pic>
    </p:spTree>
    <p:extLst>
      <p:ext uri="{BB962C8B-B14F-4D97-AF65-F5344CB8AC3E}">
        <p14:creationId xmlns:p14="http://schemas.microsoft.com/office/powerpoint/2010/main" val="610583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8BFE72D-DEE3-1A40-BBC5-5AA7D885F44F}" type="slidenum">
              <a:rPr lang="en-US" smtClean="0"/>
              <a:pPr/>
              <a:t>7</a:t>
            </a:fld>
            <a:endParaRPr lang="en-US" sz="800" dirty="0">
              <a:solidFill>
                <a:schemeClr val="tx1">
                  <a:lumMod val="40000"/>
                  <a:lumOff val="60000"/>
                </a:schemeClr>
              </a:solidFill>
            </a:endParaRPr>
          </a:p>
        </p:txBody>
      </p:sp>
      <p:sp>
        <p:nvSpPr>
          <p:cNvPr id="5" name="Title 1"/>
          <p:cNvSpPr txBox="1">
            <a:spLocks/>
          </p:cNvSpPr>
          <p:nvPr/>
        </p:nvSpPr>
        <p:spPr>
          <a:xfrm>
            <a:off x="238179" y="994045"/>
            <a:ext cx="5367130" cy="1286597"/>
          </a:xfrm>
          <a:prstGeom prst="rect">
            <a:avLst/>
          </a:prstGeom>
        </p:spPr>
        <p:txBody>
          <a:bodyPr vert="horz" lIns="91440" tIns="45720" rIns="91440" bIns="45720" rtlCol="0" anchor="b">
            <a:noAutofit/>
          </a:bodyPr>
          <a:lstStyle>
            <a:lvl1pPr algn="l" defTabSz="914377" rtl="0" eaLnBrk="1" latinLnBrk="0" hangingPunct="1">
              <a:lnSpc>
                <a:spcPct val="90000"/>
              </a:lnSpc>
              <a:spcBef>
                <a:spcPct val="0"/>
              </a:spcBef>
              <a:buNone/>
              <a:defRPr sz="5400" b="1" kern="1200">
                <a:solidFill>
                  <a:schemeClr val="bg1"/>
                </a:solidFill>
                <a:latin typeface="+mj-lt"/>
                <a:ea typeface="+mj-ea"/>
                <a:cs typeface="+mj-cs"/>
              </a:defRPr>
            </a:lvl1pPr>
          </a:lstStyle>
          <a:p>
            <a:pPr algn="ctr">
              <a:lnSpc>
                <a:spcPct val="100000"/>
              </a:lnSpc>
            </a:pPr>
            <a:r>
              <a:rPr lang="en-US" sz="4800" dirty="0" smtClean="0"/>
              <a:t>Activity</a:t>
            </a:r>
            <a:endParaRPr lang="en-US" sz="4800" dirty="0"/>
          </a:p>
        </p:txBody>
      </p:sp>
      <p:sp>
        <p:nvSpPr>
          <p:cNvPr id="7" name="TextBox 6"/>
          <p:cNvSpPr txBox="1"/>
          <p:nvPr/>
        </p:nvSpPr>
        <p:spPr>
          <a:xfrm>
            <a:off x="655227" y="2350074"/>
            <a:ext cx="4492487" cy="1200329"/>
          </a:xfrm>
          <a:prstGeom prst="rect">
            <a:avLst/>
          </a:prstGeom>
          <a:noFill/>
        </p:spPr>
        <p:txBody>
          <a:bodyPr wrap="square" rtlCol="0">
            <a:spAutoFit/>
          </a:bodyPr>
          <a:lstStyle/>
          <a:p>
            <a:pPr algn="ctr"/>
            <a:r>
              <a:rPr lang="en-US" sz="3600" dirty="0" smtClean="0">
                <a:solidFill>
                  <a:schemeClr val="bg1"/>
                </a:solidFill>
              </a:rPr>
              <a:t>Share the meaning of the 4-H Pledge</a:t>
            </a:r>
            <a:endParaRPr lang="en-US" sz="3600" dirty="0">
              <a:solidFill>
                <a:schemeClr val="bg1"/>
              </a:solidFill>
            </a:endParaRP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b="-120"/>
          <a:stretch/>
        </p:blipFill>
        <p:spPr>
          <a:xfrm>
            <a:off x="6070600" y="12700"/>
            <a:ext cx="6121400" cy="5696401"/>
          </a:xfrm>
          <a:prstGeom prst="rect">
            <a:avLst/>
          </a:prstGeom>
        </p:spPr>
      </p:pic>
    </p:spTree>
    <p:extLst>
      <p:ext uri="{BB962C8B-B14F-4D97-AF65-F5344CB8AC3E}">
        <p14:creationId xmlns:p14="http://schemas.microsoft.com/office/powerpoint/2010/main" val="42899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Samples from a 4-Her</a:t>
            </a:r>
            <a:endParaRPr lang="en-US" sz="4000" dirty="0"/>
          </a:p>
        </p:txBody>
      </p:sp>
      <p:sp>
        <p:nvSpPr>
          <p:cNvPr id="3" name="Content Placeholder 2"/>
          <p:cNvSpPr>
            <a:spLocks noGrp="1"/>
          </p:cNvSpPr>
          <p:nvPr>
            <p:ph idx="1"/>
          </p:nvPr>
        </p:nvSpPr>
        <p:spPr/>
        <p:txBody>
          <a:bodyPr/>
          <a:lstStyle/>
          <a:p>
            <a:pPr marL="457200" indent="-457200" hangingPunct="0">
              <a:buFont typeface="Arial"/>
              <a:buChar char="•"/>
              <a:defRPr/>
            </a:pPr>
            <a:endParaRPr lang="en-US" kern="0" dirty="0" smtClean="0">
              <a:solidFill>
                <a:srgbClr val="3792CF"/>
              </a:solidFill>
            </a:endParaRPr>
          </a:p>
          <a:p>
            <a:pPr marL="0" indent="0" defTabSz="914400">
              <a:lnSpc>
                <a:spcPct val="100000"/>
              </a:lnSpc>
              <a:spcBef>
                <a:spcPts val="0"/>
              </a:spcBef>
              <a:buClrTx/>
              <a:buNone/>
            </a:pP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8</a:t>
            </a:fld>
            <a:endParaRPr lang="en-US" sz="800" dirty="0">
              <a:solidFill>
                <a:schemeClr val="tx1">
                  <a:lumMod val="40000"/>
                  <a:lumOff val="60000"/>
                </a:schemeClr>
              </a:solidFill>
            </a:endParaRPr>
          </a:p>
        </p:txBody>
      </p:sp>
      <p:pic>
        <p:nvPicPr>
          <p:cNvPr id="6" name="Picture Placeholder 9" descr="IMG_1034.jpg"/>
          <p:cNvPicPr>
            <a:picLocks noChangeAspect="1"/>
          </p:cNvPicPr>
          <p:nvPr/>
        </p:nvPicPr>
        <p:blipFill rotWithShape="1">
          <a:blip r:embed="rId3" cstate="screen">
            <a:extLst>
              <a:ext uri="{28A0092B-C50C-407E-A947-70E740481C1C}">
                <a14:useLocalDpi xmlns:a14="http://schemas.microsoft.com/office/drawing/2010/main"/>
              </a:ext>
            </a:extLst>
          </a:blip>
          <a:srcRect r="-391"/>
          <a:stretch/>
        </p:blipFill>
        <p:spPr>
          <a:xfrm>
            <a:off x="5657850" y="3910636"/>
            <a:ext cx="4584700" cy="1949360"/>
          </a:xfrm>
          <a:prstGeom prst="rect">
            <a:avLst/>
          </a:prstGeom>
        </p:spPr>
      </p:pic>
      <p:pic>
        <p:nvPicPr>
          <p:cNvPr id="8" name="Content Placeholder 8" descr="IMG_1036.jpg"/>
          <p:cNvPicPr>
            <a:picLocks noChangeAspect="1"/>
          </p:cNvPicPr>
          <p:nvPr/>
        </p:nvPicPr>
        <p:blipFill rotWithShape="1">
          <a:blip r:embed="rId4" cstate="screen">
            <a:extLst>
              <a:ext uri="{28A0092B-C50C-407E-A947-70E740481C1C}">
                <a14:useLocalDpi xmlns:a14="http://schemas.microsoft.com/office/drawing/2010/main"/>
              </a:ext>
            </a:extLst>
          </a:blip>
          <a:srcRect l="-701" r="-1" b="-1070"/>
          <a:stretch/>
        </p:blipFill>
        <p:spPr>
          <a:xfrm>
            <a:off x="2248552" y="1681663"/>
            <a:ext cx="3174348" cy="1822505"/>
          </a:xfrm>
          <a:prstGeom prst="rect">
            <a:avLst/>
          </a:prstGeom>
        </p:spPr>
      </p:pic>
      <p:pic>
        <p:nvPicPr>
          <p:cNvPr id="9" name="Picture Placeholder 10" descr="IMG_1033.jpg"/>
          <p:cNvPicPr>
            <a:picLocks noChangeAspect="1"/>
          </p:cNvPicPr>
          <p:nvPr/>
        </p:nvPicPr>
        <p:blipFill rotWithShape="1">
          <a:blip r:embed="rId5" cstate="screen">
            <a:extLst>
              <a:ext uri="{28A0092B-C50C-407E-A947-70E740481C1C}">
                <a14:useLocalDpi xmlns:a14="http://schemas.microsoft.com/office/drawing/2010/main"/>
              </a:ext>
            </a:extLst>
          </a:blip>
          <a:srcRect l="-15142"/>
          <a:stretch/>
        </p:blipFill>
        <p:spPr>
          <a:xfrm>
            <a:off x="5143500" y="1703912"/>
            <a:ext cx="4089400" cy="1800256"/>
          </a:xfrm>
          <a:prstGeom prst="rect">
            <a:avLst/>
          </a:prstGeom>
        </p:spPr>
      </p:pic>
      <p:pic>
        <p:nvPicPr>
          <p:cNvPr id="10" name="Picture Placeholder 12" descr="IMG_1032.jpg"/>
          <p:cNvPicPr>
            <a:picLocks noChangeAspect="1"/>
          </p:cNvPicPr>
          <p:nvPr/>
        </p:nvPicPr>
        <p:blipFill rotWithShape="1">
          <a:blip r:embed="rId6" cstate="screen">
            <a:extLst>
              <a:ext uri="{28A0092B-C50C-407E-A947-70E740481C1C}">
                <a14:useLocalDpi xmlns:a14="http://schemas.microsoft.com/office/drawing/2010/main"/>
              </a:ext>
            </a:extLst>
          </a:blip>
          <a:srcRect l="-268"/>
          <a:stretch/>
        </p:blipFill>
        <p:spPr>
          <a:xfrm>
            <a:off x="838200" y="3874697"/>
            <a:ext cx="4584700" cy="2021239"/>
          </a:xfrm>
          <a:prstGeom prst="rect">
            <a:avLst/>
          </a:prstGeom>
        </p:spPr>
      </p:pic>
    </p:spTree>
    <p:extLst>
      <p:ext uri="{BB962C8B-B14F-4D97-AF65-F5344CB8AC3E}">
        <p14:creationId xmlns:p14="http://schemas.microsoft.com/office/powerpoint/2010/main" val="32297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8BFE72D-DEE3-1A40-BBC5-5AA7D885F44F}" type="slidenum">
              <a:rPr lang="en-US" smtClean="0"/>
              <a:pPr/>
              <a:t>9</a:t>
            </a:fld>
            <a:endParaRPr lang="en-US" sz="800" dirty="0">
              <a:solidFill>
                <a:schemeClr val="tx1">
                  <a:lumMod val="40000"/>
                  <a:lumOff val="60000"/>
                </a:schemeClr>
              </a:solidFill>
            </a:endParaRPr>
          </a:p>
        </p:txBody>
      </p:sp>
      <p:sp>
        <p:nvSpPr>
          <p:cNvPr id="6" name="Title 1"/>
          <p:cNvSpPr txBox="1">
            <a:spLocks/>
          </p:cNvSpPr>
          <p:nvPr/>
        </p:nvSpPr>
        <p:spPr>
          <a:xfrm>
            <a:off x="0" y="1662695"/>
            <a:ext cx="6378498" cy="1286597"/>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5400" b="1" kern="1200">
                <a:solidFill>
                  <a:schemeClr val="bg1"/>
                </a:solidFill>
                <a:latin typeface="+mj-lt"/>
                <a:ea typeface="+mj-ea"/>
                <a:cs typeface="+mj-cs"/>
              </a:defRPr>
            </a:lvl1pPr>
          </a:lstStyle>
          <a:p>
            <a:pPr algn="ctr"/>
            <a:r>
              <a:rPr lang="en-US" sz="4800" dirty="0" err="1" smtClean="0"/>
              <a:t>Juntos</a:t>
            </a:r>
            <a:r>
              <a:rPr lang="en-US" sz="4800" dirty="0" smtClean="0"/>
              <a:t> 4-H Clubs</a:t>
            </a:r>
            <a:endParaRPr lang="en-US" sz="4800" dirty="0"/>
          </a:p>
        </p:txBody>
      </p:sp>
      <p:sp>
        <p:nvSpPr>
          <p:cNvPr id="5" name="TextBox 4"/>
          <p:cNvSpPr txBox="1"/>
          <p:nvPr/>
        </p:nvSpPr>
        <p:spPr>
          <a:xfrm>
            <a:off x="-1" y="2949292"/>
            <a:ext cx="6378499" cy="978729"/>
          </a:xfrm>
          <a:prstGeom prst="rect">
            <a:avLst/>
          </a:prstGeom>
          <a:noFill/>
        </p:spPr>
        <p:txBody>
          <a:bodyPr wrap="square" rtlCol="0">
            <a:spAutoFit/>
          </a:bodyPr>
          <a:lstStyle/>
          <a:p>
            <a:pPr algn="ctr">
              <a:lnSpc>
                <a:spcPct val="80000"/>
              </a:lnSpc>
            </a:pPr>
            <a:r>
              <a:rPr lang="en-US" sz="3600" dirty="0">
                <a:solidFill>
                  <a:schemeClr val="bg1"/>
                </a:solidFill>
              </a:rPr>
              <a:t>Cultural Considerations for </a:t>
            </a:r>
          </a:p>
          <a:p>
            <a:pPr algn="ctr">
              <a:lnSpc>
                <a:spcPct val="80000"/>
              </a:lnSpc>
            </a:pPr>
            <a:r>
              <a:rPr lang="en-US" sz="3600" dirty="0" err="1">
                <a:solidFill>
                  <a:schemeClr val="bg1"/>
                </a:solidFill>
              </a:rPr>
              <a:t>Juntos</a:t>
            </a:r>
            <a:r>
              <a:rPr lang="en-US" sz="3600" dirty="0">
                <a:solidFill>
                  <a:schemeClr val="bg1"/>
                </a:solidFill>
              </a:rPr>
              <a:t> 4-H clubs</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b="-88"/>
          <a:stretch/>
        </p:blipFill>
        <p:spPr>
          <a:xfrm>
            <a:off x="6378498" y="0"/>
            <a:ext cx="5813501" cy="5709424"/>
          </a:xfrm>
          <a:prstGeom prst="rect">
            <a:avLst/>
          </a:prstGeom>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b="-105"/>
          <a:stretch/>
        </p:blipFill>
        <p:spPr>
          <a:xfrm>
            <a:off x="6378499" y="10963"/>
            <a:ext cx="5813501" cy="5704468"/>
          </a:xfrm>
          <a:prstGeom prst="rect">
            <a:avLst/>
          </a:prstGeom>
        </p:spPr>
      </p:pic>
    </p:spTree>
    <p:extLst>
      <p:ext uri="{BB962C8B-B14F-4D97-AF65-F5344CB8AC3E}">
        <p14:creationId xmlns:p14="http://schemas.microsoft.com/office/powerpoint/2010/main" val="109731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4-H Theme">
  <a:themeElements>
    <a:clrScheme name="TEST">
      <a:dk1>
        <a:srgbClr val="37424A"/>
      </a:dk1>
      <a:lt1>
        <a:srgbClr val="FFFFFF"/>
      </a:lt1>
      <a:dk2>
        <a:srgbClr val="8996A0"/>
      </a:dk2>
      <a:lt2>
        <a:srgbClr val="E0DED8"/>
      </a:lt2>
      <a:accent1>
        <a:srgbClr val="339966"/>
      </a:accent1>
      <a:accent2>
        <a:srgbClr val="61C250"/>
      </a:accent2>
      <a:accent3>
        <a:srgbClr val="BED600"/>
      </a:accent3>
      <a:accent4>
        <a:srgbClr val="47D5CD"/>
      </a:accent4>
      <a:accent5>
        <a:srgbClr val="CAE3E9"/>
      </a:accent5>
      <a:accent6>
        <a:srgbClr val="FFCB4F"/>
      </a:accent6>
      <a:hlink>
        <a:srgbClr val="61C250"/>
      </a:hlink>
      <a:folHlink>
        <a:srgbClr val="8996A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H PPT Template" id="{EE4B1E58-251D-1344-BF84-1814798F2DF0}" vid="{A1506B9C-F493-3D41-8D11-FF84AC738C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78309</TotalTime>
  <Words>3497</Words>
  <Application>Microsoft Macintosh PowerPoint</Application>
  <PresentationFormat>Widescreen</PresentationFormat>
  <Paragraphs>776</Paragraphs>
  <Slides>45</Slides>
  <Notes>45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Calibri</vt:lpstr>
      <vt:lpstr>Coolvetica</vt:lpstr>
      <vt:lpstr>Helvetica Neue</vt:lpstr>
      <vt:lpstr>LucidaGrande</vt:lpstr>
      <vt:lpstr>ＭＳ Ｐゴシック</vt:lpstr>
      <vt:lpstr>Rockwell</vt:lpstr>
      <vt:lpstr>Tahoma</vt:lpstr>
      <vt:lpstr>Arial</vt:lpstr>
      <vt:lpstr>4-H Theme</vt:lpstr>
      <vt:lpstr>Module 3: 4-H Clubs</vt:lpstr>
      <vt:lpstr>Recap from  Family Engagement module 2</vt:lpstr>
      <vt:lpstr>4-H Clubs:  A Core Focus of Juntos 4-H</vt:lpstr>
      <vt:lpstr>Module 3: Juntos 4-H Clubs</vt:lpstr>
      <vt:lpstr>4-H Pledge</vt:lpstr>
      <vt:lpstr>4-H Pledge in Spanish</vt:lpstr>
      <vt:lpstr>PowerPoint Presentation</vt:lpstr>
      <vt:lpstr>Samples from a 4-Her</vt:lpstr>
      <vt:lpstr>PowerPoint Presentation</vt:lpstr>
      <vt:lpstr>Three Cultural Considerations</vt:lpstr>
      <vt:lpstr>PowerPoint Presentation</vt:lpstr>
      <vt:lpstr>Telling the 4-H Story </vt:lpstr>
      <vt:lpstr>Tell the 4-H Story Example</vt:lpstr>
      <vt:lpstr> The Meaning of 4-H Clubs </vt:lpstr>
      <vt:lpstr>The Meaning of 4-H Clubs</vt:lpstr>
      <vt:lpstr>The Meaning of 4-H Clubs</vt:lpstr>
      <vt:lpstr>Show Your Interest</vt:lpstr>
      <vt:lpstr>Resources for families</vt:lpstr>
      <vt:lpstr>Familismo &amp; Juntos 4-H Club </vt:lpstr>
      <vt:lpstr>Getting Parents Involved </vt:lpstr>
      <vt:lpstr>PowerPoint Presentation</vt:lpstr>
      <vt:lpstr>Juntos 4-H Clubs Timeline Note: Biweekly club meetings refers to having two club meetings a month throughout the school year.    </vt:lpstr>
      <vt:lpstr>A look at Club’s Project Areas</vt:lpstr>
      <vt:lpstr>Planning Continues</vt:lpstr>
      <vt:lpstr>Ways to Showcase a Club’s Impact</vt:lpstr>
      <vt:lpstr>Planning Continues</vt:lpstr>
      <vt:lpstr>Role Chart</vt:lpstr>
      <vt:lpstr>PowerPoint Presentation</vt:lpstr>
      <vt:lpstr>PowerPoint Presentation</vt:lpstr>
      <vt:lpstr>PowerPoint Presentation</vt:lpstr>
      <vt:lpstr>PowerPoint Presentation</vt:lpstr>
      <vt:lpstr>PowerPoint Presentation</vt:lpstr>
      <vt:lpstr>Juntos 4-H is a Community Club</vt:lpstr>
      <vt:lpstr>Starting Juntos 4-H Clubs</vt:lpstr>
      <vt:lpstr>Starting Juntos 4-H Clubs</vt:lpstr>
      <vt:lpstr>Subject Matter Interests</vt:lpstr>
      <vt:lpstr>Juntos 4-H Clubs</vt:lpstr>
      <vt:lpstr>PowerPoint Presentation</vt:lpstr>
      <vt:lpstr>1st Club Meeting Agenda </vt:lpstr>
      <vt:lpstr>Established Club Meeting Agenda</vt:lpstr>
      <vt:lpstr>Why Homework Time?</vt:lpstr>
      <vt:lpstr>Juntos 4-H Clubs</vt:lpstr>
      <vt:lpstr>What Keeps Students Engaged in Club </vt:lpstr>
      <vt:lpstr>A Special Thank You To:</vt:lpstr>
      <vt:lpstr>PowerPoint Presentation</vt:lpstr>
    </vt:vector>
  </TitlesOfParts>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Associates</dc:title>
  <dc:creator>Root, Chris</dc:creator>
  <cp:lastModifiedBy>Microsoft Office User</cp:lastModifiedBy>
  <cp:revision>532</cp:revision>
  <dcterms:created xsi:type="dcterms:W3CDTF">2016-02-10T16:17:25Z</dcterms:created>
  <dcterms:modified xsi:type="dcterms:W3CDTF">2018-01-10T16:37:32Z</dcterms:modified>
</cp:coreProperties>
</file>