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notesMasterIdLst>
    <p:notesMasterId r:id="rId73"/>
  </p:notesMasterIdLst>
  <p:handoutMasterIdLst>
    <p:handoutMasterId r:id="rId74"/>
  </p:handoutMasterIdLst>
  <p:sldIdLst>
    <p:sldId id="266" r:id="rId2"/>
    <p:sldId id="268" r:id="rId3"/>
    <p:sldId id="290" r:id="rId4"/>
    <p:sldId id="338" r:id="rId5"/>
    <p:sldId id="274" r:id="rId6"/>
    <p:sldId id="269" r:id="rId7"/>
    <p:sldId id="262" r:id="rId8"/>
    <p:sldId id="339" r:id="rId9"/>
    <p:sldId id="291" r:id="rId10"/>
    <p:sldId id="340" r:id="rId11"/>
    <p:sldId id="341" r:id="rId12"/>
    <p:sldId id="342" r:id="rId13"/>
    <p:sldId id="343" r:id="rId14"/>
    <p:sldId id="376" r:id="rId15"/>
    <p:sldId id="377" r:id="rId16"/>
    <p:sldId id="344" r:id="rId17"/>
    <p:sldId id="345" r:id="rId18"/>
    <p:sldId id="292" r:id="rId19"/>
    <p:sldId id="293" r:id="rId20"/>
    <p:sldId id="378" r:id="rId21"/>
    <p:sldId id="294" r:id="rId22"/>
    <p:sldId id="310" r:id="rId23"/>
    <p:sldId id="347" r:id="rId24"/>
    <p:sldId id="348" r:id="rId25"/>
    <p:sldId id="278" r:id="rId26"/>
    <p:sldId id="270" r:id="rId27"/>
    <p:sldId id="349" r:id="rId28"/>
    <p:sldId id="346" r:id="rId29"/>
    <p:sldId id="352" r:id="rId30"/>
    <p:sldId id="271" r:id="rId31"/>
    <p:sldId id="350" r:id="rId32"/>
    <p:sldId id="353" r:id="rId33"/>
    <p:sldId id="272" r:id="rId34"/>
    <p:sldId id="273" r:id="rId35"/>
    <p:sldId id="354" r:id="rId36"/>
    <p:sldId id="277" r:id="rId37"/>
    <p:sldId id="355" r:id="rId38"/>
    <p:sldId id="295" r:id="rId39"/>
    <p:sldId id="296" r:id="rId40"/>
    <p:sldId id="279" r:id="rId41"/>
    <p:sldId id="356" r:id="rId42"/>
    <p:sldId id="357" r:id="rId43"/>
    <p:sldId id="359" r:id="rId44"/>
    <p:sldId id="360" r:id="rId45"/>
    <p:sldId id="282" r:id="rId46"/>
    <p:sldId id="302" r:id="rId47"/>
    <p:sldId id="301" r:id="rId48"/>
    <p:sldId id="303" r:id="rId49"/>
    <p:sldId id="306" r:id="rId50"/>
    <p:sldId id="361" r:id="rId51"/>
    <p:sldId id="263" r:id="rId52"/>
    <p:sldId id="264" r:id="rId53"/>
    <p:sldId id="322" r:id="rId54"/>
    <p:sldId id="362" r:id="rId55"/>
    <p:sldId id="363" r:id="rId56"/>
    <p:sldId id="323" r:id="rId57"/>
    <p:sldId id="364" r:id="rId58"/>
    <p:sldId id="379" r:id="rId59"/>
    <p:sldId id="365" r:id="rId60"/>
    <p:sldId id="366" r:id="rId61"/>
    <p:sldId id="368" r:id="rId62"/>
    <p:sldId id="367" r:id="rId63"/>
    <p:sldId id="369" r:id="rId64"/>
    <p:sldId id="370" r:id="rId65"/>
    <p:sldId id="371" r:id="rId66"/>
    <p:sldId id="372" r:id="rId67"/>
    <p:sldId id="374" r:id="rId68"/>
    <p:sldId id="375" r:id="rId69"/>
    <p:sldId id="373" r:id="rId70"/>
    <p:sldId id="335" r:id="rId71"/>
    <p:sldId id="25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guide id="3" orient="horz" pos="4319">
          <p15:clr>
            <a:srgbClr val="A4A3A4"/>
          </p15:clr>
        </p15:guide>
        <p15:guide id="4" pos="7679">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C24F"/>
    <a:srgbClr val="2B8A53"/>
    <a:srgbClr val="2A323A"/>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5" autoAdjust="0"/>
    <p:restoredTop sz="73906" autoAdjust="0"/>
  </p:normalViewPr>
  <p:slideViewPr>
    <p:cSldViewPr snapToGrid="0" snapToObjects="1">
      <p:cViewPr>
        <p:scale>
          <a:sx n="100" d="100"/>
          <a:sy n="100" d="100"/>
        </p:scale>
        <p:origin x="-2104" y="48"/>
      </p:cViewPr>
      <p:guideLst>
        <p:guide orient="horz" pos="2160"/>
        <p:guide orient="horz" pos="4319"/>
        <p:guide pos="3840"/>
        <p:guide pos="7679"/>
      </p:guideLst>
    </p:cSldViewPr>
  </p:slideViewPr>
  <p:notesTextViewPr>
    <p:cViewPr>
      <p:scale>
        <a:sx n="1" d="1"/>
        <a:sy n="1" d="1"/>
      </p:scale>
      <p:origin x="0" y="0"/>
    </p:cViewPr>
  </p:notesTextViewPr>
  <p:sorterViewPr>
    <p:cViewPr>
      <p:scale>
        <a:sx n="150" d="100"/>
        <a:sy n="150" d="100"/>
      </p:scale>
      <p:origin x="0" y="14552"/>
    </p:cViewPr>
  </p:sorterViewPr>
  <p:notesViewPr>
    <p:cSldViewPr snapToGrid="0" snapToObjects="1">
      <p:cViewPr varScale="1">
        <p:scale>
          <a:sx n="153" d="100"/>
          <a:sy n="153" d="100"/>
        </p:scale>
        <p:origin x="460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A8023A-3A8E-344C-ABEA-AAF839C97721}"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EA114B28-6257-9C41-878D-8D09965B4FBD}">
      <dgm:prSet phldrT="[Text]" custT="1"/>
      <dgm:spPr/>
      <dgm:t>
        <a:bodyPr/>
        <a:lstStyle/>
        <a:p>
          <a:r>
            <a:rPr lang="en-US" sz="2400" dirty="0" smtClean="0"/>
            <a:t>Building relationships with both youth and parents.</a:t>
          </a:r>
          <a:endParaRPr lang="en-US" sz="2400" dirty="0"/>
        </a:p>
      </dgm:t>
    </dgm:pt>
    <dgm:pt modelId="{1E91E5CB-76E1-A84F-9BF9-DFB7964CB06E}" type="parTrans" cxnId="{8ACA9460-E037-5942-95C1-B199B43ED446}">
      <dgm:prSet/>
      <dgm:spPr/>
      <dgm:t>
        <a:bodyPr/>
        <a:lstStyle/>
        <a:p>
          <a:endParaRPr lang="en-US" sz="2400">
            <a:solidFill>
              <a:schemeClr val="tx1"/>
            </a:solidFill>
          </a:endParaRPr>
        </a:p>
      </dgm:t>
    </dgm:pt>
    <dgm:pt modelId="{EC7951B0-D10C-4C4B-8B29-83572093B54E}" type="sibTrans" cxnId="{8ACA9460-E037-5942-95C1-B199B43ED446}">
      <dgm:prSet/>
      <dgm:spPr/>
      <dgm:t>
        <a:bodyPr/>
        <a:lstStyle/>
        <a:p>
          <a:endParaRPr lang="en-US" sz="2400">
            <a:solidFill>
              <a:schemeClr val="tx1"/>
            </a:solidFill>
          </a:endParaRPr>
        </a:p>
      </dgm:t>
    </dgm:pt>
    <dgm:pt modelId="{802AAF31-834B-0240-A4BB-1CAB9E6B84AE}">
      <dgm:prSet custT="1"/>
      <dgm:spPr/>
      <dgm:t>
        <a:bodyPr/>
        <a:lstStyle/>
        <a:p>
          <a:r>
            <a:rPr lang="en-US" sz="2400" dirty="0" smtClean="0"/>
            <a:t>Communicating in Spanish – promoting bilingualism. </a:t>
          </a:r>
          <a:endParaRPr lang="en-US" sz="2400" dirty="0"/>
        </a:p>
      </dgm:t>
    </dgm:pt>
    <dgm:pt modelId="{6CCC4E59-41B1-F242-AC69-4708451CBD35}" type="parTrans" cxnId="{5E5C0D85-ECED-314A-9CAE-80C0D7FF9740}">
      <dgm:prSet/>
      <dgm:spPr/>
      <dgm:t>
        <a:bodyPr/>
        <a:lstStyle/>
        <a:p>
          <a:endParaRPr lang="en-US" sz="2400">
            <a:solidFill>
              <a:schemeClr val="tx1"/>
            </a:solidFill>
          </a:endParaRPr>
        </a:p>
      </dgm:t>
    </dgm:pt>
    <dgm:pt modelId="{1CCB5E2F-7543-B94B-8FEF-92374988B1CC}" type="sibTrans" cxnId="{5E5C0D85-ECED-314A-9CAE-80C0D7FF9740}">
      <dgm:prSet/>
      <dgm:spPr/>
      <dgm:t>
        <a:bodyPr/>
        <a:lstStyle/>
        <a:p>
          <a:endParaRPr lang="en-US" sz="2400">
            <a:solidFill>
              <a:schemeClr val="tx1"/>
            </a:solidFill>
          </a:endParaRPr>
        </a:p>
      </dgm:t>
    </dgm:pt>
    <dgm:pt modelId="{16B873C8-FF22-FE46-934A-CF74D0A93425}">
      <dgm:prSet custT="1"/>
      <dgm:spPr/>
      <dgm:t>
        <a:bodyPr/>
        <a:lstStyle/>
        <a:p>
          <a:r>
            <a:rPr lang="en-US" sz="2400" dirty="0" smtClean="0"/>
            <a:t>Personal contact and care. </a:t>
          </a:r>
          <a:endParaRPr lang="en-US" sz="2400" dirty="0"/>
        </a:p>
      </dgm:t>
    </dgm:pt>
    <dgm:pt modelId="{00C4BF0B-F3DA-5546-BA97-52B0A9CDA53A}" type="parTrans" cxnId="{7D53DCAB-92C2-A348-A95A-CB9A59BBB6A6}">
      <dgm:prSet/>
      <dgm:spPr/>
      <dgm:t>
        <a:bodyPr/>
        <a:lstStyle/>
        <a:p>
          <a:endParaRPr lang="en-US" sz="2400">
            <a:solidFill>
              <a:schemeClr val="tx1"/>
            </a:solidFill>
          </a:endParaRPr>
        </a:p>
      </dgm:t>
    </dgm:pt>
    <dgm:pt modelId="{FD749FF5-618B-B443-B631-6D903D135B98}" type="sibTrans" cxnId="{7D53DCAB-92C2-A348-A95A-CB9A59BBB6A6}">
      <dgm:prSet/>
      <dgm:spPr/>
      <dgm:t>
        <a:bodyPr/>
        <a:lstStyle/>
        <a:p>
          <a:endParaRPr lang="en-US" sz="2400">
            <a:solidFill>
              <a:schemeClr val="tx1"/>
            </a:solidFill>
          </a:endParaRPr>
        </a:p>
      </dgm:t>
    </dgm:pt>
    <dgm:pt modelId="{0BB2692B-8FA3-2847-B40A-75A7CD0E9788}" type="pres">
      <dgm:prSet presAssocID="{6FA8023A-3A8E-344C-ABEA-AAF839C97721}" presName="linear" presStyleCnt="0">
        <dgm:presLayoutVars>
          <dgm:dir/>
          <dgm:animLvl val="lvl"/>
          <dgm:resizeHandles val="exact"/>
        </dgm:presLayoutVars>
      </dgm:prSet>
      <dgm:spPr/>
      <dgm:t>
        <a:bodyPr/>
        <a:lstStyle/>
        <a:p>
          <a:endParaRPr lang="en-US"/>
        </a:p>
      </dgm:t>
    </dgm:pt>
    <dgm:pt modelId="{1ECD082D-9CF9-B44B-95D4-0A5FB26CF618}" type="pres">
      <dgm:prSet presAssocID="{EA114B28-6257-9C41-878D-8D09965B4FBD}" presName="parentLin" presStyleCnt="0"/>
      <dgm:spPr/>
      <dgm:t>
        <a:bodyPr/>
        <a:lstStyle/>
        <a:p>
          <a:endParaRPr lang="en-US"/>
        </a:p>
      </dgm:t>
    </dgm:pt>
    <dgm:pt modelId="{CB7CE1AA-4720-E340-B2E0-A1665C9D4BD0}" type="pres">
      <dgm:prSet presAssocID="{EA114B28-6257-9C41-878D-8D09965B4FBD}" presName="parentLeftMargin" presStyleLbl="node1" presStyleIdx="0" presStyleCnt="3"/>
      <dgm:spPr/>
      <dgm:t>
        <a:bodyPr/>
        <a:lstStyle/>
        <a:p>
          <a:endParaRPr lang="en-US"/>
        </a:p>
      </dgm:t>
    </dgm:pt>
    <dgm:pt modelId="{C90ED106-7101-364B-9D9D-571D840F62C6}" type="pres">
      <dgm:prSet presAssocID="{EA114B28-6257-9C41-878D-8D09965B4FBD}" presName="parentText" presStyleLbl="node1" presStyleIdx="0" presStyleCnt="3" custScaleX="142857" custScaleY="246382" custLinFactNeighborX="-78481">
        <dgm:presLayoutVars>
          <dgm:chMax val="0"/>
          <dgm:bulletEnabled val="1"/>
        </dgm:presLayoutVars>
      </dgm:prSet>
      <dgm:spPr/>
      <dgm:t>
        <a:bodyPr/>
        <a:lstStyle/>
        <a:p>
          <a:endParaRPr lang="en-US"/>
        </a:p>
      </dgm:t>
    </dgm:pt>
    <dgm:pt modelId="{4F619E77-90A1-0E41-AA39-28F278A853C2}" type="pres">
      <dgm:prSet presAssocID="{EA114B28-6257-9C41-878D-8D09965B4FBD}" presName="negativeSpace" presStyleCnt="0"/>
      <dgm:spPr/>
      <dgm:t>
        <a:bodyPr/>
        <a:lstStyle/>
        <a:p>
          <a:endParaRPr lang="en-US"/>
        </a:p>
      </dgm:t>
    </dgm:pt>
    <dgm:pt modelId="{41F92982-62FC-E545-9799-23A4FCAFD645}" type="pres">
      <dgm:prSet presAssocID="{EA114B28-6257-9C41-878D-8D09965B4FBD}" presName="childText" presStyleLbl="conFgAcc1" presStyleIdx="0" presStyleCnt="3" custScaleY="210948" custLinFactY="-11298" custLinFactNeighborX="60" custLinFactNeighborY="-100000">
        <dgm:presLayoutVars>
          <dgm:bulletEnabled val="1"/>
        </dgm:presLayoutVars>
      </dgm:prSet>
      <dgm:spPr/>
      <dgm:t>
        <a:bodyPr/>
        <a:lstStyle/>
        <a:p>
          <a:endParaRPr lang="en-US"/>
        </a:p>
      </dgm:t>
    </dgm:pt>
    <dgm:pt modelId="{C1925E65-7541-C041-B48B-6A174FB42349}" type="pres">
      <dgm:prSet presAssocID="{EC7951B0-D10C-4C4B-8B29-83572093B54E}" presName="spaceBetweenRectangles" presStyleCnt="0"/>
      <dgm:spPr/>
      <dgm:t>
        <a:bodyPr/>
        <a:lstStyle/>
        <a:p>
          <a:endParaRPr lang="en-US"/>
        </a:p>
      </dgm:t>
    </dgm:pt>
    <dgm:pt modelId="{A6402490-0DEC-0046-849A-DA77564E8B52}" type="pres">
      <dgm:prSet presAssocID="{802AAF31-834B-0240-A4BB-1CAB9E6B84AE}" presName="parentLin" presStyleCnt="0"/>
      <dgm:spPr/>
      <dgm:t>
        <a:bodyPr/>
        <a:lstStyle/>
        <a:p>
          <a:endParaRPr lang="en-US"/>
        </a:p>
      </dgm:t>
    </dgm:pt>
    <dgm:pt modelId="{792BDEBA-79F3-7B42-9055-CE226D986124}" type="pres">
      <dgm:prSet presAssocID="{802AAF31-834B-0240-A4BB-1CAB9E6B84AE}" presName="parentLeftMargin" presStyleLbl="node1" presStyleIdx="0" presStyleCnt="3"/>
      <dgm:spPr/>
      <dgm:t>
        <a:bodyPr/>
        <a:lstStyle/>
        <a:p>
          <a:endParaRPr lang="en-US"/>
        </a:p>
      </dgm:t>
    </dgm:pt>
    <dgm:pt modelId="{5A8333F3-14AD-4949-A06C-FAF51063F536}" type="pres">
      <dgm:prSet presAssocID="{802AAF31-834B-0240-A4BB-1CAB9E6B84AE}" presName="parentText" presStyleLbl="node1" presStyleIdx="1" presStyleCnt="3" custScaleX="142857" custScaleY="299844" custLinFactNeighborX="-78481">
        <dgm:presLayoutVars>
          <dgm:chMax val="0"/>
          <dgm:bulletEnabled val="1"/>
        </dgm:presLayoutVars>
      </dgm:prSet>
      <dgm:spPr/>
      <dgm:t>
        <a:bodyPr/>
        <a:lstStyle/>
        <a:p>
          <a:endParaRPr lang="en-US"/>
        </a:p>
      </dgm:t>
    </dgm:pt>
    <dgm:pt modelId="{F92C794C-5C08-D645-80B7-87DB926D7F39}" type="pres">
      <dgm:prSet presAssocID="{802AAF31-834B-0240-A4BB-1CAB9E6B84AE}" presName="negativeSpace" presStyleCnt="0"/>
      <dgm:spPr/>
      <dgm:t>
        <a:bodyPr/>
        <a:lstStyle/>
        <a:p>
          <a:endParaRPr lang="en-US"/>
        </a:p>
      </dgm:t>
    </dgm:pt>
    <dgm:pt modelId="{7A5534A6-15D8-274C-88A0-682F38470B18}" type="pres">
      <dgm:prSet presAssocID="{802AAF31-834B-0240-A4BB-1CAB9E6B84AE}" presName="childText" presStyleLbl="conFgAcc1" presStyleIdx="1" presStyleCnt="3" custScaleY="210948" custLinFactY="-11298" custLinFactNeighborX="60" custLinFactNeighborY="-100000">
        <dgm:presLayoutVars>
          <dgm:bulletEnabled val="1"/>
        </dgm:presLayoutVars>
      </dgm:prSet>
      <dgm:spPr/>
      <dgm:t>
        <a:bodyPr/>
        <a:lstStyle/>
        <a:p>
          <a:endParaRPr lang="en-US"/>
        </a:p>
      </dgm:t>
    </dgm:pt>
    <dgm:pt modelId="{06FD0A05-B269-EA45-BAD6-6520F75A4D55}" type="pres">
      <dgm:prSet presAssocID="{1CCB5E2F-7543-B94B-8FEF-92374988B1CC}" presName="spaceBetweenRectangles" presStyleCnt="0"/>
      <dgm:spPr/>
      <dgm:t>
        <a:bodyPr/>
        <a:lstStyle/>
        <a:p>
          <a:endParaRPr lang="en-US"/>
        </a:p>
      </dgm:t>
    </dgm:pt>
    <dgm:pt modelId="{6F36193D-AE08-724D-832C-1B6A22BB2D8F}" type="pres">
      <dgm:prSet presAssocID="{16B873C8-FF22-FE46-934A-CF74D0A93425}" presName="parentLin" presStyleCnt="0"/>
      <dgm:spPr/>
      <dgm:t>
        <a:bodyPr/>
        <a:lstStyle/>
        <a:p>
          <a:endParaRPr lang="en-US"/>
        </a:p>
      </dgm:t>
    </dgm:pt>
    <dgm:pt modelId="{3E7F7ED3-8318-9C45-A473-36693B0E1490}" type="pres">
      <dgm:prSet presAssocID="{16B873C8-FF22-FE46-934A-CF74D0A93425}" presName="parentLeftMargin" presStyleLbl="node1" presStyleIdx="1" presStyleCnt="3"/>
      <dgm:spPr/>
      <dgm:t>
        <a:bodyPr/>
        <a:lstStyle/>
        <a:p>
          <a:endParaRPr lang="en-US"/>
        </a:p>
      </dgm:t>
    </dgm:pt>
    <dgm:pt modelId="{EDD58F35-9984-D444-81D9-369D4F51A413}" type="pres">
      <dgm:prSet presAssocID="{16B873C8-FF22-FE46-934A-CF74D0A93425}" presName="parentText" presStyleLbl="node1" presStyleIdx="2" presStyleCnt="3" custScaleX="142857" custScaleY="276320" custLinFactNeighborX="-78481">
        <dgm:presLayoutVars>
          <dgm:chMax val="0"/>
          <dgm:bulletEnabled val="1"/>
        </dgm:presLayoutVars>
      </dgm:prSet>
      <dgm:spPr/>
      <dgm:t>
        <a:bodyPr/>
        <a:lstStyle/>
        <a:p>
          <a:endParaRPr lang="en-US"/>
        </a:p>
      </dgm:t>
    </dgm:pt>
    <dgm:pt modelId="{A3D7FA05-21C2-9046-999F-F3413C9334B8}" type="pres">
      <dgm:prSet presAssocID="{16B873C8-FF22-FE46-934A-CF74D0A93425}" presName="negativeSpace" presStyleCnt="0"/>
      <dgm:spPr/>
      <dgm:t>
        <a:bodyPr/>
        <a:lstStyle/>
        <a:p>
          <a:endParaRPr lang="en-US"/>
        </a:p>
      </dgm:t>
    </dgm:pt>
    <dgm:pt modelId="{D0331626-7E15-BF4B-A84B-CFDF182145FB}" type="pres">
      <dgm:prSet presAssocID="{16B873C8-FF22-FE46-934A-CF74D0A93425}" presName="childText" presStyleLbl="conFgAcc1" presStyleIdx="2" presStyleCnt="3" custScaleY="210948" custLinFactY="-11298" custLinFactNeighborX="60" custLinFactNeighborY="-100000">
        <dgm:presLayoutVars>
          <dgm:bulletEnabled val="1"/>
        </dgm:presLayoutVars>
      </dgm:prSet>
      <dgm:spPr/>
      <dgm:t>
        <a:bodyPr/>
        <a:lstStyle/>
        <a:p>
          <a:endParaRPr lang="en-US"/>
        </a:p>
      </dgm:t>
    </dgm:pt>
  </dgm:ptLst>
  <dgm:cxnLst>
    <dgm:cxn modelId="{D42CE272-51AE-B641-956C-7AFB66E259EC}" type="presOf" srcId="{802AAF31-834B-0240-A4BB-1CAB9E6B84AE}" destId="{5A8333F3-14AD-4949-A06C-FAF51063F536}" srcOrd="1" destOrd="0" presId="urn:microsoft.com/office/officeart/2005/8/layout/list1"/>
    <dgm:cxn modelId="{B46C2181-6165-6348-B68C-7612B2616BAD}" type="presOf" srcId="{EA114B28-6257-9C41-878D-8D09965B4FBD}" destId="{C90ED106-7101-364B-9D9D-571D840F62C6}" srcOrd="1" destOrd="0" presId="urn:microsoft.com/office/officeart/2005/8/layout/list1"/>
    <dgm:cxn modelId="{9E22CB62-D31E-0F49-BA40-BECD9D4822F3}" type="presOf" srcId="{EA114B28-6257-9C41-878D-8D09965B4FBD}" destId="{CB7CE1AA-4720-E340-B2E0-A1665C9D4BD0}" srcOrd="0" destOrd="0" presId="urn:microsoft.com/office/officeart/2005/8/layout/list1"/>
    <dgm:cxn modelId="{8ACA9460-E037-5942-95C1-B199B43ED446}" srcId="{6FA8023A-3A8E-344C-ABEA-AAF839C97721}" destId="{EA114B28-6257-9C41-878D-8D09965B4FBD}" srcOrd="0" destOrd="0" parTransId="{1E91E5CB-76E1-A84F-9BF9-DFB7964CB06E}" sibTransId="{EC7951B0-D10C-4C4B-8B29-83572093B54E}"/>
    <dgm:cxn modelId="{1076176B-138A-3946-8BB0-9A1D70981294}" type="presOf" srcId="{6FA8023A-3A8E-344C-ABEA-AAF839C97721}" destId="{0BB2692B-8FA3-2847-B40A-75A7CD0E9788}" srcOrd="0" destOrd="0" presId="urn:microsoft.com/office/officeart/2005/8/layout/list1"/>
    <dgm:cxn modelId="{7D53DCAB-92C2-A348-A95A-CB9A59BBB6A6}" srcId="{6FA8023A-3A8E-344C-ABEA-AAF839C97721}" destId="{16B873C8-FF22-FE46-934A-CF74D0A93425}" srcOrd="2" destOrd="0" parTransId="{00C4BF0B-F3DA-5546-BA97-52B0A9CDA53A}" sibTransId="{FD749FF5-618B-B443-B631-6D903D135B98}"/>
    <dgm:cxn modelId="{77DE4AF4-5077-1F41-A0BF-AE9401E788D5}" type="presOf" srcId="{16B873C8-FF22-FE46-934A-CF74D0A93425}" destId="{EDD58F35-9984-D444-81D9-369D4F51A413}" srcOrd="1" destOrd="0" presId="urn:microsoft.com/office/officeart/2005/8/layout/list1"/>
    <dgm:cxn modelId="{FAA5D803-177F-BD45-A358-1CB6BA95DC82}" type="presOf" srcId="{802AAF31-834B-0240-A4BB-1CAB9E6B84AE}" destId="{792BDEBA-79F3-7B42-9055-CE226D986124}" srcOrd="0" destOrd="0" presId="urn:microsoft.com/office/officeart/2005/8/layout/list1"/>
    <dgm:cxn modelId="{9BB436D5-D7BF-7C41-AB3A-04666F9A9796}" type="presOf" srcId="{16B873C8-FF22-FE46-934A-CF74D0A93425}" destId="{3E7F7ED3-8318-9C45-A473-36693B0E1490}" srcOrd="0" destOrd="0" presId="urn:microsoft.com/office/officeart/2005/8/layout/list1"/>
    <dgm:cxn modelId="{5E5C0D85-ECED-314A-9CAE-80C0D7FF9740}" srcId="{6FA8023A-3A8E-344C-ABEA-AAF839C97721}" destId="{802AAF31-834B-0240-A4BB-1CAB9E6B84AE}" srcOrd="1" destOrd="0" parTransId="{6CCC4E59-41B1-F242-AC69-4708451CBD35}" sibTransId="{1CCB5E2F-7543-B94B-8FEF-92374988B1CC}"/>
    <dgm:cxn modelId="{16BD8120-FD33-A541-B695-B83D786222B4}" type="presParOf" srcId="{0BB2692B-8FA3-2847-B40A-75A7CD0E9788}" destId="{1ECD082D-9CF9-B44B-95D4-0A5FB26CF618}" srcOrd="0" destOrd="0" presId="urn:microsoft.com/office/officeart/2005/8/layout/list1"/>
    <dgm:cxn modelId="{7FEA1B94-6D93-8E43-B5CD-B8EDF3698FC6}" type="presParOf" srcId="{1ECD082D-9CF9-B44B-95D4-0A5FB26CF618}" destId="{CB7CE1AA-4720-E340-B2E0-A1665C9D4BD0}" srcOrd="0" destOrd="0" presId="urn:microsoft.com/office/officeart/2005/8/layout/list1"/>
    <dgm:cxn modelId="{CE2DD1B2-E6E5-9241-9353-9EA4472466E8}" type="presParOf" srcId="{1ECD082D-9CF9-B44B-95D4-0A5FB26CF618}" destId="{C90ED106-7101-364B-9D9D-571D840F62C6}" srcOrd="1" destOrd="0" presId="urn:microsoft.com/office/officeart/2005/8/layout/list1"/>
    <dgm:cxn modelId="{03CCCD90-DB61-0F46-A90F-68DD61C83DFD}" type="presParOf" srcId="{0BB2692B-8FA3-2847-B40A-75A7CD0E9788}" destId="{4F619E77-90A1-0E41-AA39-28F278A853C2}" srcOrd="1" destOrd="0" presId="urn:microsoft.com/office/officeart/2005/8/layout/list1"/>
    <dgm:cxn modelId="{213D17D8-4C52-0643-82C5-78905BA5F4B8}" type="presParOf" srcId="{0BB2692B-8FA3-2847-B40A-75A7CD0E9788}" destId="{41F92982-62FC-E545-9799-23A4FCAFD645}" srcOrd="2" destOrd="0" presId="urn:microsoft.com/office/officeart/2005/8/layout/list1"/>
    <dgm:cxn modelId="{B12572D8-6F83-1542-B460-0477700E5D17}" type="presParOf" srcId="{0BB2692B-8FA3-2847-B40A-75A7CD0E9788}" destId="{C1925E65-7541-C041-B48B-6A174FB42349}" srcOrd="3" destOrd="0" presId="urn:microsoft.com/office/officeart/2005/8/layout/list1"/>
    <dgm:cxn modelId="{4ED845C8-28B6-B640-9269-4CBAE3983750}" type="presParOf" srcId="{0BB2692B-8FA3-2847-B40A-75A7CD0E9788}" destId="{A6402490-0DEC-0046-849A-DA77564E8B52}" srcOrd="4" destOrd="0" presId="urn:microsoft.com/office/officeart/2005/8/layout/list1"/>
    <dgm:cxn modelId="{01306DE6-3030-8547-AE2C-B4FFB5B90464}" type="presParOf" srcId="{A6402490-0DEC-0046-849A-DA77564E8B52}" destId="{792BDEBA-79F3-7B42-9055-CE226D986124}" srcOrd="0" destOrd="0" presId="urn:microsoft.com/office/officeart/2005/8/layout/list1"/>
    <dgm:cxn modelId="{7174595C-00F6-3D43-A7E6-CFF9C305238F}" type="presParOf" srcId="{A6402490-0DEC-0046-849A-DA77564E8B52}" destId="{5A8333F3-14AD-4949-A06C-FAF51063F536}" srcOrd="1" destOrd="0" presId="urn:microsoft.com/office/officeart/2005/8/layout/list1"/>
    <dgm:cxn modelId="{45F647E0-E2D9-9248-A2AA-A9A8471815C3}" type="presParOf" srcId="{0BB2692B-8FA3-2847-B40A-75A7CD0E9788}" destId="{F92C794C-5C08-D645-80B7-87DB926D7F39}" srcOrd="5" destOrd="0" presId="urn:microsoft.com/office/officeart/2005/8/layout/list1"/>
    <dgm:cxn modelId="{C9C895A3-F7C0-5E4B-B3E3-7D4F96922152}" type="presParOf" srcId="{0BB2692B-8FA3-2847-B40A-75A7CD0E9788}" destId="{7A5534A6-15D8-274C-88A0-682F38470B18}" srcOrd="6" destOrd="0" presId="urn:microsoft.com/office/officeart/2005/8/layout/list1"/>
    <dgm:cxn modelId="{299AE7E0-030F-6740-BF32-DA5E4E38154E}" type="presParOf" srcId="{0BB2692B-8FA3-2847-B40A-75A7CD0E9788}" destId="{06FD0A05-B269-EA45-BAD6-6520F75A4D55}" srcOrd="7" destOrd="0" presId="urn:microsoft.com/office/officeart/2005/8/layout/list1"/>
    <dgm:cxn modelId="{D8F20BE0-04CF-9D4C-8D90-40957A087364}" type="presParOf" srcId="{0BB2692B-8FA3-2847-B40A-75A7CD0E9788}" destId="{6F36193D-AE08-724D-832C-1B6A22BB2D8F}" srcOrd="8" destOrd="0" presId="urn:microsoft.com/office/officeart/2005/8/layout/list1"/>
    <dgm:cxn modelId="{4743A8FF-610C-0E4D-BA9D-90F24F3109A1}" type="presParOf" srcId="{6F36193D-AE08-724D-832C-1B6A22BB2D8F}" destId="{3E7F7ED3-8318-9C45-A473-36693B0E1490}" srcOrd="0" destOrd="0" presId="urn:microsoft.com/office/officeart/2005/8/layout/list1"/>
    <dgm:cxn modelId="{2DBE8913-879A-B543-A5C5-5A8FAA802C3E}" type="presParOf" srcId="{6F36193D-AE08-724D-832C-1B6A22BB2D8F}" destId="{EDD58F35-9984-D444-81D9-369D4F51A413}" srcOrd="1" destOrd="0" presId="urn:microsoft.com/office/officeart/2005/8/layout/list1"/>
    <dgm:cxn modelId="{F0D1589D-DEAD-E845-A051-F5BAAD58C909}" type="presParOf" srcId="{0BB2692B-8FA3-2847-B40A-75A7CD0E9788}" destId="{A3D7FA05-21C2-9046-999F-F3413C9334B8}" srcOrd="9" destOrd="0" presId="urn:microsoft.com/office/officeart/2005/8/layout/list1"/>
    <dgm:cxn modelId="{E6181633-4EAF-B04C-85BB-AFC17B34BA25}" type="presParOf" srcId="{0BB2692B-8FA3-2847-B40A-75A7CD0E9788}" destId="{D0331626-7E15-BF4B-A84B-CFDF182145F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A8023A-3A8E-344C-ABEA-AAF839C97721}"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EA114B28-6257-9C41-878D-8D09965B4FBD}">
      <dgm:prSet phldrT="[Text]" custT="1"/>
      <dgm:spPr/>
      <dgm:t>
        <a:bodyPr/>
        <a:lstStyle/>
        <a:p>
          <a:r>
            <a:rPr lang="en-US" sz="2400" dirty="0" smtClean="0"/>
            <a:t>Don’t assume: ask, educate, and learn together</a:t>
          </a:r>
          <a:endParaRPr lang="en-US" sz="2400" dirty="0"/>
        </a:p>
      </dgm:t>
    </dgm:pt>
    <dgm:pt modelId="{1E91E5CB-76E1-A84F-9BF9-DFB7964CB06E}" type="parTrans" cxnId="{8ACA9460-E037-5942-95C1-B199B43ED446}">
      <dgm:prSet/>
      <dgm:spPr/>
      <dgm:t>
        <a:bodyPr/>
        <a:lstStyle/>
        <a:p>
          <a:endParaRPr lang="en-US" sz="1800">
            <a:solidFill>
              <a:schemeClr val="tx1"/>
            </a:solidFill>
          </a:endParaRPr>
        </a:p>
      </dgm:t>
    </dgm:pt>
    <dgm:pt modelId="{EC7951B0-D10C-4C4B-8B29-83572093B54E}" type="sibTrans" cxnId="{8ACA9460-E037-5942-95C1-B199B43ED446}">
      <dgm:prSet/>
      <dgm:spPr/>
      <dgm:t>
        <a:bodyPr/>
        <a:lstStyle/>
        <a:p>
          <a:endParaRPr lang="en-US" sz="1800">
            <a:solidFill>
              <a:schemeClr val="tx1"/>
            </a:solidFill>
          </a:endParaRPr>
        </a:p>
      </dgm:t>
    </dgm:pt>
    <dgm:pt modelId="{802AAF31-834B-0240-A4BB-1CAB9E6B84AE}">
      <dgm:prSet custT="1"/>
      <dgm:spPr/>
      <dgm:t>
        <a:bodyPr/>
        <a:lstStyle/>
        <a:p>
          <a:r>
            <a:rPr lang="en-US" sz="2400" dirty="0" smtClean="0"/>
            <a:t>Get to know your youth and parents</a:t>
          </a:r>
          <a:endParaRPr lang="en-US" sz="2400" dirty="0"/>
        </a:p>
      </dgm:t>
    </dgm:pt>
    <dgm:pt modelId="{6CCC4E59-41B1-F242-AC69-4708451CBD35}" type="parTrans" cxnId="{5E5C0D85-ECED-314A-9CAE-80C0D7FF9740}">
      <dgm:prSet/>
      <dgm:spPr/>
      <dgm:t>
        <a:bodyPr/>
        <a:lstStyle/>
        <a:p>
          <a:endParaRPr lang="en-US" sz="1800">
            <a:solidFill>
              <a:schemeClr val="tx1"/>
            </a:solidFill>
          </a:endParaRPr>
        </a:p>
      </dgm:t>
    </dgm:pt>
    <dgm:pt modelId="{1CCB5E2F-7543-B94B-8FEF-92374988B1CC}" type="sibTrans" cxnId="{5E5C0D85-ECED-314A-9CAE-80C0D7FF9740}">
      <dgm:prSet/>
      <dgm:spPr/>
      <dgm:t>
        <a:bodyPr/>
        <a:lstStyle/>
        <a:p>
          <a:endParaRPr lang="en-US" sz="1800">
            <a:solidFill>
              <a:schemeClr val="tx1"/>
            </a:solidFill>
          </a:endParaRPr>
        </a:p>
      </dgm:t>
    </dgm:pt>
    <dgm:pt modelId="{16B873C8-FF22-FE46-934A-CF74D0A93425}">
      <dgm:prSet custT="1"/>
      <dgm:spPr/>
      <dgm:t>
        <a:bodyPr/>
        <a:lstStyle/>
        <a:p>
          <a:r>
            <a:rPr lang="en-US" sz="2400" dirty="0" err="1" smtClean="0"/>
            <a:t>Juntos</a:t>
          </a:r>
          <a:r>
            <a:rPr lang="en-US" sz="2400" dirty="0" smtClean="0"/>
            <a:t> means Together!</a:t>
          </a:r>
          <a:endParaRPr lang="en-US" sz="2400" dirty="0"/>
        </a:p>
      </dgm:t>
    </dgm:pt>
    <dgm:pt modelId="{00C4BF0B-F3DA-5546-BA97-52B0A9CDA53A}" type="parTrans" cxnId="{7D53DCAB-92C2-A348-A95A-CB9A59BBB6A6}">
      <dgm:prSet/>
      <dgm:spPr/>
      <dgm:t>
        <a:bodyPr/>
        <a:lstStyle/>
        <a:p>
          <a:endParaRPr lang="en-US" sz="1800">
            <a:solidFill>
              <a:schemeClr val="tx1"/>
            </a:solidFill>
          </a:endParaRPr>
        </a:p>
      </dgm:t>
    </dgm:pt>
    <dgm:pt modelId="{FD749FF5-618B-B443-B631-6D903D135B98}" type="sibTrans" cxnId="{7D53DCAB-92C2-A348-A95A-CB9A59BBB6A6}">
      <dgm:prSet/>
      <dgm:spPr/>
      <dgm:t>
        <a:bodyPr/>
        <a:lstStyle/>
        <a:p>
          <a:endParaRPr lang="en-US" sz="1800">
            <a:solidFill>
              <a:schemeClr val="tx1"/>
            </a:solidFill>
          </a:endParaRPr>
        </a:p>
      </dgm:t>
    </dgm:pt>
    <dgm:pt modelId="{0BB2692B-8FA3-2847-B40A-75A7CD0E9788}" type="pres">
      <dgm:prSet presAssocID="{6FA8023A-3A8E-344C-ABEA-AAF839C97721}" presName="linear" presStyleCnt="0">
        <dgm:presLayoutVars>
          <dgm:dir/>
          <dgm:animLvl val="lvl"/>
          <dgm:resizeHandles val="exact"/>
        </dgm:presLayoutVars>
      </dgm:prSet>
      <dgm:spPr/>
      <dgm:t>
        <a:bodyPr/>
        <a:lstStyle/>
        <a:p>
          <a:endParaRPr lang="en-US"/>
        </a:p>
      </dgm:t>
    </dgm:pt>
    <dgm:pt modelId="{1ECD082D-9CF9-B44B-95D4-0A5FB26CF618}" type="pres">
      <dgm:prSet presAssocID="{EA114B28-6257-9C41-878D-8D09965B4FBD}" presName="parentLin" presStyleCnt="0"/>
      <dgm:spPr/>
      <dgm:t>
        <a:bodyPr/>
        <a:lstStyle/>
        <a:p>
          <a:endParaRPr lang="en-US"/>
        </a:p>
      </dgm:t>
    </dgm:pt>
    <dgm:pt modelId="{CB7CE1AA-4720-E340-B2E0-A1665C9D4BD0}" type="pres">
      <dgm:prSet presAssocID="{EA114B28-6257-9C41-878D-8D09965B4FBD}" presName="parentLeftMargin" presStyleLbl="node1" presStyleIdx="0" presStyleCnt="3"/>
      <dgm:spPr/>
      <dgm:t>
        <a:bodyPr/>
        <a:lstStyle/>
        <a:p>
          <a:endParaRPr lang="en-US"/>
        </a:p>
      </dgm:t>
    </dgm:pt>
    <dgm:pt modelId="{C90ED106-7101-364B-9D9D-571D840F62C6}" type="pres">
      <dgm:prSet presAssocID="{EA114B28-6257-9C41-878D-8D09965B4FBD}" presName="parentText" presStyleLbl="node1" presStyleIdx="0" presStyleCnt="3" custScaleX="142857" custScaleY="246382" custLinFactNeighborX="-78481">
        <dgm:presLayoutVars>
          <dgm:chMax val="0"/>
          <dgm:bulletEnabled val="1"/>
        </dgm:presLayoutVars>
      </dgm:prSet>
      <dgm:spPr/>
      <dgm:t>
        <a:bodyPr/>
        <a:lstStyle/>
        <a:p>
          <a:endParaRPr lang="en-US"/>
        </a:p>
      </dgm:t>
    </dgm:pt>
    <dgm:pt modelId="{4F619E77-90A1-0E41-AA39-28F278A853C2}" type="pres">
      <dgm:prSet presAssocID="{EA114B28-6257-9C41-878D-8D09965B4FBD}" presName="negativeSpace" presStyleCnt="0"/>
      <dgm:spPr/>
      <dgm:t>
        <a:bodyPr/>
        <a:lstStyle/>
        <a:p>
          <a:endParaRPr lang="en-US"/>
        </a:p>
      </dgm:t>
    </dgm:pt>
    <dgm:pt modelId="{41F92982-62FC-E545-9799-23A4FCAFD645}" type="pres">
      <dgm:prSet presAssocID="{EA114B28-6257-9C41-878D-8D09965B4FBD}" presName="childText" presStyleLbl="conFgAcc1" presStyleIdx="0" presStyleCnt="3" custScaleY="210948" custLinFactY="-11298" custLinFactNeighborX="60" custLinFactNeighborY="-100000">
        <dgm:presLayoutVars>
          <dgm:bulletEnabled val="1"/>
        </dgm:presLayoutVars>
      </dgm:prSet>
      <dgm:spPr/>
      <dgm:t>
        <a:bodyPr/>
        <a:lstStyle/>
        <a:p>
          <a:endParaRPr lang="en-US"/>
        </a:p>
      </dgm:t>
    </dgm:pt>
    <dgm:pt modelId="{C1925E65-7541-C041-B48B-6A174FB42349}" type="pres">
      <dgm:prSet presAssocID="{EC7951B0-D10C-4C4B-8B29-83572093B54E}" presName="spaceBetweenRectangles" presStyleCnt="0"/>
      <dgm:spPr/>
      <dgm:t>
        <a:bodyPr/>
        <a:lstStyle/>
        <a:p>
          <a:endParaRPr lang="en-US"/>
        </a:p>
      </dgm:t>
    </dgm:pt>
    <dgm:pt modelId="{A6402490-0DEC-0046-849A-DA77564E8B52}" type="pres">
      <dgm:prSet presAssocID="{802AAF31-834B-0240-A4BB-1CAB9E6B84AE}" presName="parentLin" presStyleCnt="0"/>
      <dgm:spPr/>
      <dgm:t>
        <a:bodyPr/>
        <a:lstStyle/>
        <a:p>
          <a:endParaRPr lang="en-US"/>
        </a:p>
      </dgm:t>
    </dgm:pt>
    <dgm:pt modelId="{792BDEBA-79F3-7B42-9055-CE226D986124}" type="pres">
      <dgm:prSet presAssocID="{802AAF31-834B-0240-A4BB-1CAB9E6B84AE}" presName="parentLeftMargin" presStyleLbl="node1" presStyleIdx="0" presStyleCnt="3"/>
      <dgm:spPr/>
      <dgm:t>
        <a:bodyPr/>
        <a:lstStyle/>
        <a:p>
          <a:endParaRPr lang="en-US"/>
        </a:p>
      </dgm:t>
    </dgm:pt>
    <dgm:pt modelId="{5A8333F3-14AD-4949-A06C-FAF51063F536}" type="pres">
      <dgm:prSet presAssocID="{802AAF31-834B-0240-A4BB-1CAB9E6B84AE}" presName="parentText" presStyleLbl="node1" presStyleIdx="1" presStyleCnt="3" custScaleX="142857" custScaleY="299844" custLinFactNeighborX="-78481">
        <dgm:presLayoutVars>
          <dgm:chMax val="0"/>
          <dgm:bulletEnabled val="1"/>
        </dgm:presLayoutVars>
      </dgm:prSet>
      <dgm:spPr/>
      <dgm:t>
        <a:bodyPr/>
        <a:lstStyle/>
        <a:p>
          <a:endParaRPr lang="en-US"/>
        </a:p>
      </dgm:t>
    </dgm:pt>
    <dgm:pt modelId="{F92C794C-5C08-D645-80B7-87DB926D7F39}" type="pres">
      <dgm:prSet presAssocID="{802AAF31-834B-0240-A4BB-1CAB9E6B84AE}" presName="negativeSpace" presStyleCnt="0"/>
      <dgm:spPr/>
      <dgm:t>
        <a:bodyPr/>
        <a:lstStyle/>
        <a:p>
          <a:endParaRPr lang="en-US"/>
        </a:p>
      </dgm:t>
    </dgm:pt>
    <dgm:pt modelId="{7A5534A6-15D8-274C-88A0-682F38470B18}" type="pres">
      <dgm:prSet presAssocID="{802AAF31-834B-0240-A4BB-1CAB9E6B84AE}" presName="childText" presStyleLbl="conFgAcc1" presStyleIdx="1" presStyleCnt="3" custScaleY="210948" custLinFactY="-11298" custLinFactNeighborX="60" custLinFactNeighborY="-100000">
        <dgm:presLayoutVars>
          <dgm:bulletEnabled val="1"/>
        </dgm:presLayoutVars>
      </dgm:prSet>
      <dgm:spPr/>
      <dgm:t>
        <a:bodyPr/>
        <a:lstStyle/>
        <a:p>
          <a:endParaRPr lang="en-US"/>
        </a:p>
      </dgm:t>
    </dgm:pt>
    <dgm:pt modelId="{06FD0A05-B269-EA45-BAD6-6520F75A4D55}" type="pres">
      <dgm:prSet presAssocID="{1CCB5E2F-7543-B94B-8FEF-92374988B1CC}" presName="spaceBetweenRectangles" presStyleCnt="0"/>
      <dgm:spPr/>
      <dgm:t>
        <a:bodyPr/>
        <a:lstStyle/>
        <a:p>
          <a:endParaRPr lang="en-US"/>
        </a:p>
      </dgm:t>
    </dgm:pt>
    <dgm:pt modelId="{6F36193D-AE08-724D-832C-1B6A22BB2D8F}" type="pres">
      <dgm:prSet presAssocID="{16B873C8-FF22-FE46-934A-CF74D0A93425}" presName="parentLin" presStyleCnt="0"/>
      <dgm:spPr/>
      <dgm:t>
        <a:bodyPr/>
        <a:lstStyle/>
        <a:p>
          <a:endParaRPr lang="en-US"/>
        </a:p>
      </dgm:t>
    </dgm:pt>
    <dgm:pt modelId="{3E7F7ED3-8318-9C45-A473-36693B0E1490}" type="pres">
      <dgm:prSet presAssocID="{16B873C8-FF22-FE46-934A-CF74D0A93425}" presName="parentLeftMargin" presStyleLbl="node1" presStyleIdx="1" presStyleCnt="3"/>
      <dgm:spPr/>
      <dgm:t>
        <a:bodyPr/>
        <a:lstStyle/>
        <a:p>
          <a:endParaRPr lang="en-US"/>
        </a:p>
      </dgm:t>
    </dgm:pt>
    <dgm:pt modelId="{EDD58F35-9984-D444-81D9-369D4F51A413}" type="pres">
      <dgm:prSet presAssocID="{16B873C8-FF22-FE46-934A-CF74D0A93425}" presName="parentText" presStyleLbl="node1" presStyleIdx="2" presStyleCnt="3" custScaleX="142857" custScaleY="276320" custLinFactNeighborX="-78481">
        <dgm:presLayoutVars>
          <dgm:chMax val="0"/>
          <dgm:bulletEnabled val="1"/>
        </dgm:presLayoutVars>
      </dgm:prSet>
      <dgm:spPr/>
      <dgm:t>
        <a:bodyPr/>
        <a:lstStyle/>
        <a:p>
          <a:endParaRPr lang="en-US"/>
        </a:p>
      </dgm:t>
    </dgm:pt>
    <dgm:pt modelId="{A3D7FA05-21C2-9046-999F-F3413C9334B8}" type="pres">
      <dgm:prSet presAssocID="{16B873C8-FF22-FE46-934A-CF74D0A93425}" presName="negativeSpace" presStyleCnt="0"/>
      <dgm:spPr/>
      <dgm:t>
        <a:bodyPr/>
        <a:lstStyle/>
        <a:p>
          <a:endParaRPr lang="en-US"/>
        </a:p>
      </dgm:t>
    </dgm:pt>
    <dgm:pt modelId="{D0331626-7E15-BF4B-A84B-CFDF182145FB}" type="pres">
      <dgm:prSet presAssocID="{16B873C8-FF22-FE46-934A-CF74D0A93425}" presName="childText" presStyleLbl="conFgAcc1" presStyleIdx="2" presStyleCnt="3" custScaleY="210948" custLinFactY="-11298" custLinFactNeighborX="60" custLinFactNeighborY="-100000">
        <dgm:presLayoutVars>
          <dgm:bulletEnabled val="1"/>
        </dgm:presLayoutVars>
      </dgm:prSet>
      <dgm:spPr/>
      <dgm:t>
        <a:bodyPr/>
        <a:lstStyle/>
        <a:p>
          <a:endParaRPr lang="en-US"/>
        </a:p>
      </dgm:t>
    </dgm:pt>
  </dgm:ptLst>
  <dgm:cxnLst>
    <dgm:cxn modelId="{16EA9CF3-777A-7645-8E1B-8C27EA886F3B}" type="presOf" srcId="{802AAF31-834B-0240-A4BB-1CAB9E6B84AE}" destId="{792BDEBA-79F3-7B42-9055-CE226D986124}" srcOrd="0" destOrd="0" presId="urn:microsoft.com/office/officeart/2005/8/layout/list1"/>
    <dgm:cxn modelId="{8BC40553-5228-5D42-9251-D6EA3C48F7D2}" type="presOf" srcId="{6FA8023A-3A8E-344C-ABEA-AAF839C97721}" destId="{0BB2692B-8FA3-2847-B40A-75A7CD0E9788}" srcOrd="0" destOrd="0" presId="urn:microsoft.com/office/officeart/2005/8/layout/list1"/>
    <dgm:cxn modelId="{84391C75-FE01-BF45-AA96-2933F1B0F29A}" type="presOf" srcId="{EA114B28-6257-9C41-878D-8D09965B4FBD}" destId="{C90ED106-7101-364B-9D9D-571D840F62C6}" srcOrd="1" destOrd="0" presId="urn:microsoft.com/office/officeart/2005/8/layout/list1"/>
    <dgm:cxn modelId="{21B79636-56C7-DF4B-8E41-E5578668A009}" type="presOf" srcId="{16B873C8-FF22-FE46-934A-CF74D0A93425}" destId="{EDD58F35-9984-D444-81D9-369D4F51A413}" srcOrd="1" destOrd="0" presId="urn:microsoft.com/office/officeart/2005/8/layout/list1"/>
    <dgm:cxn modelId="{76FEF986-3F7D-F342-AE94-C6776C5EC277}" type="presOf" srcId="{802AAF31-834B-0240-A4BB-1CAB9E6B84AE}" destId="{5A8333F3-14AD-4949-A06C-FAF51063F536}" srcOrd="1" destOrd="0" presId="urn:microsoft.com/office/officeart/2005/8/layout/list1"/>
    <dgm:cxn modelId="{7D53DCAB-92C2-A348-A95A-CB9A59BBB6A6}" srcId="{6FA8023A-3A8E-344C-ABEA-AAF839C97721}" destId="{16B873C8-FF22-FE46-934A-CF74D0A93425}" srcOrd="2" destOrd="0" parTransId="{00C4BF0B-F3DA-5546-BA97-52B0A9CDA53A}" sibTransId="{FD749FF5-618B-B443-B631-6D903D135B98}"/>
    <dgm:cxn modelId="{8ACA9460-E037-5942-95C1-B199B43ED446}" srcId="{6FA8023A-3A8E-344C-ABEA-AAF839C97721}" destId="{EA114B28-6257-9C41-878D-8D09965B4FBD}" srcOrd="0" destOrd="0" parTransId="{1E91E5CB-76E1-A84F-9BF9-DFB7964CB06E}" sibTransId="{EC7951B0-D10C-4C4B-8B29-83572093B54E}"/>
    <dgm:cxn modelId="{AF6EA4C0-D109-7B44-89D9-19BFE2567B8F}" type="presOf" srcId="{EA114B28-6257-9C41-878D-8D09965B4FBD}" destId="{CB7CE1AA-4720-E340-B2E0-A1665C9D4BD0}" srcOrd="0" destOrd="0" presId="urn:microsoft.com/office/officeart/2005/8/layout/list1"/>
    <dgm:cxn modelId="{5E5C0D85-ECED-314A-9CAE-80C0D7FF9740}" srcId="{6FA8023A-3A8E-344C-ABEA-AAF839C97721}" destId="{802AAF31-834B-0240-A4BB-1CAB9E6B84AE}" srcOrd="1" destOrd="0" parTransId="{6CCC4E59-41B1-F242-AC69-4708451CBD35}" sibTransId="{1CCB5E2F-7543-B94B-8FEF-92374988B1CC}"/>
    <dgm:cxn modelId="{CFAF87BE-C282-C340-BFBB-563C8335055D}" type="presOf" srcId="{16B873C8-FF22-FE46-934A-CF74D0A93425}" destId="{3E7F7ED3-8318-9C45-A473-36693B0E1490}" srcOrd="0" destOrd="0" presId="urn:microsoft.com/office/officeart/2005/8/layout/list1"/>
    <dgm:cxn modelId="{C938CF19-D6D1-FA4B-919B-03D095F29D70}" type="presParOf" srcId="{0BB2692B-8FA3-2847-B40A-75A7CD0E9788}" destId="{1ECD082D-9CF9-B44B-95D4-0A5FB26CF618}" srcOrd="0" destOrd="0" presId="urn:microsoft.com/office/officeart/2005/8/layout/list1"/>
    <dgm:cxn modelId="{869A1A85-86FF-DC4E-9A05-2310BC69AFFB}" type="presParOf" srcId="{1ECD082D-9CF9-B44B-95D4-0A5FB26CF618}" destId="{CB7CE1AA-4720-E340-B2E0-A1665C9D4BD0}" srcOrd="0" destOrd="0" presId="urn:microsoft.com/office/officeart/2005/8/layout/list1"/>
    <dgm:cxn modelId="{C09A95A0-931C-8B4C-86FE-686D0FD4EB41}" type="presParOf" srcId="{1ECD082D-9CF9-B44B-95D4-0A5FB26CF618}" destId="{C90ED106-7101-364B-9D9D-571D840F62C6}" srcOrd="1" destOrd="0" presId="urn:microsoft.com/office/officeart/2005/8/layout/list1"/>
    <dgm:cxn modelId="{08422233-E274-E244-A999-6564E55EAED8}" type="presParOf" srcId="{0BB2692B-8FA3-2847-B40A-75A7CD0E9788}" destId="{4F619E77-90A1-0E41-AA39-28F278A853C2}" srcOrd="1" destOrd="0" presId="urn:microsoft.com/office/officeart/2005/8/layout/list1"/>
    <dgm:cxn modelId="{4CE44D1E-B6EA-E548-BD38-514D002AC7D5}" type="presParOf" srcId="{0BB2692B-8FA3-2847-B40A-75A7CD0E9788}" destId="{41F92982-62FC-E545-9799-23A4FCAFD645}" srcOrd="2" destOrd="0" presId="urn:microsoft.com/office/officeart/2005/8/layout/list1"/>
    <dgm:cxn modelId="{6A6CD588-F2EA-9A4B-965D-4665FA692D73}" type="presParOf" srcId="{0BB2692B-8FA3-2847-B40A-75A7CD0E9788}" destId="{C1925E65-7541-C041-B48B-6A174FB42349}" srcOrd="3" destOrd="0" presId="urn:microsoft.com/office/officeart/2005/8/layout/list1"/>
    <dgm:cxn modelId="{CBC16AAD-828B-8544-91CE-F1C549A43E1C}" type="presParOf" srcId="{0BB2692B-8FA3-2847-B40A-75A7CD0E9788}" destId="{A6402490-0DEC-0046-849A-DA77564E8B52}" srcOrd="4" destOrd="0" presId="urn:microsoft.com/office/officeart/2005/8/layout/list1"/>
    <dgm:cxn modelId="{3BB7AEF7-B502-A94E-AA3E-10E19A9BAC4A}" type="presParOf" srcId="{A6402490-0DEC-0046-849A-DA77564E8B52}" destId="{792BDEBA-79F3-7B42-9055-CE226D986124}" srcOrd="0" destOrd="0" presId="urn:microsoft.com/office/officeart/2005/8/layout/list1"/>
    <dgm:cxn modelId="{A8A76B3E-ABD2-9046-B376-8FD7A0F4462D}" type="presParOf" srcId="{A6402490-0DEC-0046-849A-DA77564E8B52}" destId="{5A8333F3-14AD-4949-A06C-FAF51063F536}" srcOrd="1" destOrd="0" presId="urn:microsoft.com/office/officeart/2005/8/layout/list1"/>
    <dgm:cxn modelId="{25F46A32-2A1C-794D-8E73-3D383A28CB50}" type="presParOf" srcId="{0BB2692B-8FA3-2847-B40A-75A7CD0E9788}" destId="{F92C794C-5C08-D645-80B7-87DB926D7F39}" srcOrd="5" destOrd="0" presId="urn:microsoft.com/office/officeart/2005/8/layout/list1"/>
    <dgm:cxn modelId="{3D057523-4743-B142-9C69-4837F2749516}" type="presParOf" srcId="{0BB2692B-8FA3-2847-B40A-75A7CD0E9788}" destId="{7A5534A6-15D8-274C-88A0-682F38470B18}" srcOrd="6" destOrd="0" presId="urn:microsoft.com/office/officeart/2005/8/layout/list1"/>
    <dgm:cxn modelId="{DCE21F09-E189-6C43-AE90-CB593389BA80}" type="presParOf" srcId="{0BB2692B-8FA3-2847-B40A-75A7CD0E9788}" destId="{06FD0A05-B269-EA45-BAD6-6520F75A4D55}" srcOrd="7" destOrd="0" presId="urn:microsoft.com/office/officeart/2005/8/layout/list1"/>
    <dgm:cxn modelId="{8C12182C-3954-E446-B3BF-E5A68A0F353E}" type="presParOf" srcId="{0BB2692B-8FA3-2847-B40A-75A7CD0E9788}" destId="{6F36193D-AE08-724D-832C-1B6A22BB2D8F}" srcOrd="8" destOrd="0" presId="urn:microsoft.com/office/officeart/2005/8/layout/list1"/>
    <dgm:cxn modelId="{E757E9FF-9EBB-E24F-BB8B-79C1E05E4A0B}" type="presParOf" srcId="{6F36193D-AE08-724D-832C-1B6A22BB2D8F}" destId="{3E7F7ED3-8318-9C45-A473-36693B0E1490}" srcOrd="0" destOrd="0" presId="urn:microsoft.com/office/officeart/2005/8/layout/list1"/>
    <dgm:cxn modelId="{7B0E1D7A-7067-5945-84A8-A32577637F20}" type="presParOf" srcId="{6F36193D-AE08-724D-832C-1B6A22BB2D8F}" destId="{EDD58F35-9984-D444-81D9-369D4F51A413}" srcOrd="1" destOrd="0" presId="urn:microsoft.com/office/officeart/2005/8/layout/list1"/>
    <dgm:cxn modelId="{EDC742C5-7FF5-2B4C-9C94-DF2D50A2B3D1}" type="presParOf" srcId="{0BB2692B-8FA3-2847-B40A-75A7CD0E9788}" destId="{A3D7FA05-21C2-9046-999F-F3413C9334B8}" srcOrd="9" destOrd="0" presId="urn:microsoft.com/office/officeart/2005/8/layout/list1"/>
    <dgm:cxn modelId="{C4DE2727-C870-7148-84A3-CE49D112DD92}" type="presParOf" srcId="{0BB2692B-8FA3-2847-B40A-75A7CD0E9788}" destId="{D0331626-7E15-BF4B-A84B-CFDF182145F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2B68AA-252D-BD41-9C87-E307D3E91A3C}"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7C291F11-B522-0443-96DB-B0B44B539925}">
      <dgm:prSet phldrT="[Text]" custT="1"/>
      <dgm:spPr/>
      <dgm:t>
        <a:bodyPr/>
        <a:lstStyle/>
        <a:p>
          <a:r>
            <a:rPr lang="en-US" sz="2000" dirty="0" smtClean="0"/>
            <a:t>Inform parents about 4-H;</a:t>
          </a:r>
          <a:endParaRPr lang="en-US" sz="2000" dirty="0"/>
        </a:p>
      </dgm:t>
    </dgm:pt>
    <dgm:pt modelId="{691CE8C8-EBD7-0F4A-95A8-85107D561C7D}" type="parTrans" cxnId="{ACDF8574-ECE6-3C49-8FE7-469FEF01BBE7}">
      <dgm:prSet/>
      <dgm:spPr/>
      <dgm:t>
        <a:bodyPr/>
        <a:lstStyle/>
        <a:p>
          <a:endParaRPr lang="en-US" sz="2000"/>
        </a:p>
      </dgm:t>
    </dgm:pt>
    <dgm:pt modelId="{8537CD84-D419-CB4A-ACDA-AC6ABAC24279}" type="sibTrans" cxnId="{ACDF8574-ECE6-3C49-8FE7-469FEF01BBE7}">
      <dgm:prSet/>
      <dgm:spPr/>
      <dgm:t>
        <a:bodyPr/>
        <a:lstStyle/>
        <a:p>
          <a:endParaRPr lang="en-US" sz="2000"/>
        </a:p>
      </dgm:t>
    </dgm:pt>
    <dgm:pt modelId="{CAE32919-5C17-884C-82B6-53F91C4649A6}">
      <dgm:prSet phldrT="[Text]" custT="1"/>
      <dgm:spPr/>
      <dgm:t>
        <a:bodyPr/>
        <a:lstStyle/>
        <a:p>
          <a:r>
            <a:rPr lang="en-US" sz="2000" dirty="0" smtClean="0"/>
            <a:t>Tell them what’s happening in their child’s school; </a:t>
          </a:r>
          <a:endParaRPr lang="en-US" sz="2000" dirty="0"/>
        </a:p>
      </dgm:t>
    </dgm:pt>
    <dgm:pt modelId="{C2DAFD85-3045-6A4C-9B2B-C0D9B831D7DB}" type="parTrans" cxnId="{C01500DE-3EC7-7A44-88BF-39AA4C5900A6}">
      <dgm:prSet/>
      <dgm:spPr/>
      <dgm:t>
        <a:bodyPr/>
        <a:lstStyle/>
        <a:p>
          <a:endParaRPr lang="en-US" sz="2000"/>
        </a:p>
      </dgm:t>
    </dgm:pt>
    <dgm:pt modelId="{8EEBB12D-3293-CA48-B60A-93418E0F851D}" type="sibTrans" cxnId="{C01500DE-3EC7-7A44-88BF-39AA4C5900A6}">
      <dgm:prSet/>
      <dgm:spPr/>
      <dgm:t>
        <a:bodyPr/>
        <a:lstStyle/>
        <a:p>
          <a:endParaRPr lang="en-US" sz="2000"/>
        </a:p>
      </dgm:t>
    </dgm:pt>
    <dgm:pt modelId="{5814924D-07BE-EF44-8A0B-F31F6AD0085B}">
      <dgm:prSet phldrT="[Text]" custT="1"/>
      <dgm:spPr/>
      <dgm:t>
        <a:bodyPr/>
        <a:lstStyle/>
        <a:p>
          <a:r>
            <a:rPr lang="en-US" sz="2000" dirty="0" smtClean="0"/>
            <a:t>Get them to bring resources from their community; </a:t>
          </a:r>
          <a:endParaRPr lang="en-US" sz="2000" dirty="0"/>
        </a:p>
      </dgm:t>
    </dgm:pt>
    <dgm:pt modelId="{8BBFB38D-143A-9249-A6D3-99E8C8A2D0C9}" type="parTrans" cxnId="{F7873E59-E018-704A-9870-D07747B4AE7A}">
      <dgm:prSet/>
      <dgm:spPr/>
      <dgm:t>
        <a:bodyPr/>
        <a:lstStyle/>
        <a:p>
          <a:endParaRPr lang="en-US" sz="2000"/>
        </a:p>
      </dgm:t>
    </dgm:pt>
    <dgm:pt modelId="{13A1641E-5937-364A-9026-502496676204}" type="sibTrans" cxnId="{F7873E59-E018-704A-9870-D07747B4AE7A}">
      <dgm:prSet/>
      <dgm:spPr/>
      <dgm:t>
        <a:bodyPr/>
        <a:lstStyle/>
        <a:p>
          <a:endParaRPr lang="en-US" sz="2000"/>
        </a:p>
      </dgm:t>
    </dgm:pt>
    <dgm:pt modelId="{EB104DC2-6FAF-3A47-997A-F3A6FBFB1BCC}">
      <dgm:prSet custT="1"/>
      <dgm:spPr/>
      <dgm:t>
        <a:bodyPr/>
        <a:lstStyle/>
        <a:p>
          <a:r>
            <a:rPr lang="en-US" sz="2000" dirty="0" smtClean="0">
              <a:ea typeface="ＭＳ Ｐゴシック" charset="0"/>
            </a:rPr>
            <a:t>Identify parent leaders and/or volunteers;</a:t>
          </a:r>
          <a:endParaRPr lang="en-US" sz="2000" dirty="0"/>
        </a:p>
      </dgm:t>
    </dgm:pt>
    <dgm:pt modelId="{2AF47E7B-8ECE-F44C-B26B-508ACA8B15B6}" type="parTrans" cxnId="{62DF4A25-9881-3142-8F6B-AE63B13F4F40}">
      <dgm:prSet/>
      <dgm:spPr/>
      <dgm:t>
        <a:bodyPr/>
        <a:lstStyle/>
        <a:p>
          <a:endParaRPr lang="en-US" sz="2000"/>
        </a:p>
      </dgm:t>
    </dgm:pt>
    <dgm:pt modelId="{3E7B7A82-9683-A746-8F8B-D7AB6E516907}" type="sibTrans" cxnId="{62DF4A25-9881-3142-8F6B-AE63B13F4F40}">
      <dgm:prSet/>
      <dgm:spPr/>
      <dgm:t>
        <a:bodyPr/>
        <a:lstStyle/>
        <a:p>
          <a:endParaRPr lang="en-US" sz="2000"/>
        </a:p>
      </dgm:t>
    </dgm:pt>
    <dgm:pt modelId="{C8DEBBA5-8DAC-CC44-B993-AEB9C3D7628F}">
      <dgm:prSet custT="1"/>
      <dgm:spPr/>
      <dgm:t>
        <a:bodyPr/>
        <a:lstStyle/>
        <a:p>
          <a:r>
            <a:rPr lang="en-US" sz="2000" dirty="0" smtClean="0"/>
            <a:t>Watch their youth take on leadership responsibilities; and</a:t>
          </a:r>
          <a:endParaRPr lang="en-US" sz="2000" dirty="0"/>
        </a:p>
      </dgm:t>
    </dgm:pt>
    <dgm:pt modelId="{91C8D33F-2A47-B54D-B45C-3DC675DD94BF}" type="parTrans" cxnId="{BC63BF61-8F19-C44D-9C4F-CD7A2F8200B0}">
      <dgm:prSet/>
      <dgm:spPr/>
      <dgm:t>
        <a:bodyPr/>
        <a:lstStyle/>
        <a:p>
          <a:endParaRPr lang="en-US" sz="2000"/>
        </a:p>
      </dgm:t>
    </dgm:pt>
    <dgm:pt modelId="{6AA707C0-DEF2-DC4D-8795-C4FA4DDAA905}" type="sibTrans" cxnId="{BC63BF61-8F19-C44D-9C4F-CD7A2F8200B0}">
      <dgm:prSet/>
      <dgm:spPr/>
      <dgm:t>
        <a:bodyPr/>
        <a:lstStyle/>
        <a:p>
          <a:endParaRPr lang="en-US" sz="2000"/>
        </a:p>
      </dgm:t>
    </dgm:pt>
    <dgm:pt modelId="{3D0B9743-B97A-334F-A21A-4613AF8B3F5F}">
      <dgm:prSet custT="1"/>
      <dgm:spPr/>
      <dgm:t>
        <a:bodyPr/>
        <a:lstStyle/>
        <a:p>
          <a:r>
            <a:rPr lang="en-US" sz="2000" dirty="0" smtClean="0"/>
            <a:t>Build parent and youth leadership. </a:t>
          </a:r>
          <a:endParaRPr lang="en-US" sz="2000" dirty="0"/>
        </a:p>
      </dgm:t>
    </dgm:pt>
    <dgm:pt modelId="{5792FE95-DBA3-B146-ACF7-4A1FE32B434A}" type="parTrans" cxnId="{D316064E-0130-314F-BAF1-DE1F6774BEAF}">
      <dgm:prSet/>
      <dgm:spPr/>
      <dgm:t>
        <a:bodyPr/>
        <a:lstStyle/>
        <a:p>
          <a:endParaRPr lang="en-US" sz="2000"/>
        </a:p>
      </dgm:t>
    </dgm:pt>
    <dgm:pt modelId="{D3CA97C6-F263-4E46-8B81-A71C24A84B1B}" type="sibTrans" cxnId="{D316064E-0130-314F-BAF1-DE1F6774BEAF}">
      <dgm:prSet/>
      <dgm:spPr/>
      <dgm:t>
        <a:bodyPr/>
        <a:lstStyle/>
        <a:p>
          <a:endParaRPr lang="en-US" sz="2000"/>
        </a:p>
      </dgm:t>
    </dgm:pt>
    <dgm:pt modelId="{6313071D-0B75-5340-9020-CBABD077F3BB}" type="pres">
      <dgm:prSet presAssocID="{122B68AA-252D-BD41-9C87-E307D3E91A3C}" presName="linear" presStyleCnt="0">
        <dgm:presLayoutVars>
          <dgm:dir/>
          <dgm:animLvl val="lvl"/>
          <dgm:resizeHandles val="exact"/>
        </dgm:presLayoutVars>
      </dgm:prSet>
      <dgm:spPr/>
      <dgm:t>
        <a:bodyPr/>
        <a:lstStyle/>
        <a:p>
          <a:endParaRPr lang="en-US"/>
        </a:p>
      </dgm:t>
    </dgm:pt>
    <dgm:pt modelId="{24DB8FCB-FF85-A443-8489-A85D8D7026D7}" type="pres">
      <dgm:prSet presAssocID="{7C291F11-B522-0443-96DB-B0B44B539925}" presName="parentLin" presStyleCnt="0"/>
      <dgm:spPr/>
    </dgm:pt>
    <dgm:pt modelId="{76526268-BAA9-4541-A600-EE72BEA45AC8}" type="pres">
      <dgm:prSet presAssocID="{7C291F11-B522-0443-96DB-B0B44B539925}" presName="parentLeftMargin" presStyleLbl="node1" presStyleIdx="0" presStyleCnt="6"/>
      <dgm:spPr/>
      <dgm:t>
        <a:bodyPr/>
        <a:lstStyle/>
        <a:p>
          <a:endParaRPr lang="en-US"/>
        </a:p>
      </dgm:t>
    </dgm:pt>
    <dgm:pt modelId="{96662121-F502-0347-AFF2-CAE0B4A9CE73}" type="pres">
      <dgm:prSet presAssocID="{7C291F11-B522-0443-96DB-B0B44B539925}" presName="parentText" presStyleLbl="node1" presStyleIdx="0" presStyleCnt="6">
        <dgm:presLayoutVars>
          <dgm:chMax val="0"/>
          <dgm:bulletEnabled val="1"/>
        </dgm:presLayoutVars>
      </dgm:prSet>
      <dgm:spPr/>
      <dgm:t>
        <a:bodyPr/>
        <a:lstStyle/>
        <a:p>
          <a:endParaRPr lang="en-US"/>
        </a:p>
      </dgm:t>
    </dgm:pt>
    <dgm:pt modelId="{C4A0F48F-51C1-FF4D-8F95-C04886DC8402}" type="pres">
      <dgm:prSet presAssocID="{7C291F11-B522-0443-96DB-B0B44B539925}" presName="negativeSpace" presStyleCnt="0"/>
      <dgm:spPr/>
    </dgm:pt>
    <dgm:pt modelId="{91F95A0B-ED14-994E-A5DE-8A70C099A98D}" type="pres">
      <dgm:prSet presAssocID="{7C291F11-B522-0443-96DB-B0B44B539925}" presName="childText" presStyleLbl="conFgAcc1" presStyleIdx="0" presStyleCnt="6">
        <dgm:presLayoutVars>
          <dgm:bulletEnabled val="1"/>
        </dgm:presLayoutVars>
      </dgm:prSet>
      <dgm:spPr/>
    </dgm:pt>
    <dgm:pt modelId="{3C502FD8-22FC-A544-A2C2-2C886D68FEFF}" type="pres">
      <dgm:prSet presAssocID="{8537CD84-D419-CB4A-ACDA-AC6ABAC24279}" presName="spaceBetweenRectangles" presStyleCnt="0"/>
      <dgm:spPr/>
    </dgm:pt>
    <dgm:pt modelId="{7097667A-F4EC-CF41-92F8-938EA6D53B63}" type="pres">
      <dgm:prSet presAssocID="{CAE32919-5C17-884C-82B6-53F91C4649A6}" presName="parentLin" presStyleCnt="0"/>
      <dgm:spPr/>
    </dgm:pt>
    <dgm:pt modelId="{FDE531FD-DA98-E346-BFAF-9255962C127F}" type="pres">
      <dgm:prSet presAssocID="{CAE32919-5C17-884C-82B6-53F91C4649A6}" presName="parentLeftMargin" presStyleLbl="node1" presStyleIdx="0" presStyleCnt="6"/>
      <dgm:spPr/>
      <dgm:t>
        <a:bodyPr/>
        <a:lstStyle/>
        <a:p>
          <a:endParaRPr lang="en-US"/>
        </a:p>
      </dgm:t>
    </dgm:pt>
    <dgm:pt modelId="{785A81FE-40BB-D449-94B1-99D76D681C0F}" type="pres">
      <dgm:prSet presAssocID="{CAE32919-5C17-884C-82B6-53F91C4649A6}" presName="parentText" presStyleLbl="node1" presStyleIdx="1" presStyleCnt="6">
        <dgm:presLayoutVars>
          <dgm:chMax val="0"/>
          <dgm:bulletEnabled val="1"/>
        </dgm:presLayoutVars>
      </dgm:prSet>
      <dgm:spPr/>
      <dgm:t>
        <a:bodyPr/>
        <a:lstStyle/>
        <a:p>
          <a:endParaRPr lang="en-US"/>
        </a:p>
      </dgm:t>
    </dgm:pt>
    <dgm:pt modelId="{C5FC979A-2EBD-3549-B472-5BFDF398BEDE}" type="pres">
      <dgm:prSet presAssocID="{CAE32919-5C17-884C-82B6-53F91C4649A6}" presName="negativeSpace" presStyleCnt="0"/>
      <dgm:spPr/>
    </dgm:pt>
    <dgm:pt modelId="{ED6ACF19-8266-2145-A957-54EEFD2C89AA}" type="pres">
      <dgm:prSet presAssocID="{CAE32919-5C17-884C-82B6-53F91C4649A6}" presName="childText" presStyleLbl="conFgAcc1" presStyleIdx="1" presStyleCnt="6">
        <dgm:presLayoutVars>
          <dgm:bulletEnabled val="1"/>
        </dgm:presLayoutVars>
      </dgm:prSet>
      <dgm:spPr/>
    </dgm:pt>
    <dgm:pt modelId="{FF883779-C870-A842-A65D-E194F905A9F3}" type="pres">
      <dgm:prSet presAssocID="{8EEBB12D-3293-CA48-B60A-93418E0F851D}" presName="spaceBetweenRectangles" presStyleCnt="0"/>
      <dgm:spPr/>
    </dgm:pt>
    <dgm:pt modelId="{5303BE0E-FEFD-3840-B0FB-FEAFA1ED5F3D}" type="pres">
      <dgm:prSet presAssocID="{5814924D-07BE-EF44-8A0B-F31F6AD0085B}" presName="parentLin" presStyleCnt="0"/>
      <dgm:spPr/>
    </dgm:pt>
    <dgm:pt modelId="{D63CC932-3A65-C24B-95A5-5AB4356B9D2D}" type="pres">
      <dgm:prSet presAssocID="{5814924D-07BE-EF44-8A0B-F31F6AD0085B}" presName="parentLeftMargin" presStyleLbl="node1" presStyleIdx="1" presStyleCnt="6"/>
      <dgm:spPr/>
      <dgm:t>
        <a:bodyPr/>
        <a:lstStyle/>
        <a:p>
          <a:endParaRPr lang="en-US"/>
        </a:p>
      </dgm:t>
    </dgm:pt>
    <dgm:pt modelId="{6B4C3B21-AD4C-CD41-BE02-A081AEDEC395}" type="pres">
      <dgm:prSet presAssocID="{5814924D-07BE-EF44-8A0B-F31F6AD0085B}" presName="parentText" presStyleLbl="node1" presStyleIdx="2" presStyleCnt="6">
        <dgm:presLayoutVars>
          <dgm:chMax val="0"/>
          <dgm:bulletEnabled val="1"/>
        </dgm:presLayoutVars>
      </dgm:prSet>
      <dgm:spPr/>
      <dgm:t>
        <a:bodyPr/>
        <a:lstStyle/>
        <a:p>
          <a:endParaRPr lang="en-US"/>
        </a:p>
      </dgm:t>
    </dgm:pt>
    <dgm:pt modelId="{41C270D8-13FF-7C4C-AEE9-95ED4843F5F6}" type="pres">
      <dgm:prSet presAssocID="{5814924D-07BE-EF44-8A0B-F31F6AD0085B}" presName="negativeSpace" presStyleCnt="0"/>
      <dgm:spPr/>
    </dgm:pt>
    <dgm:pt modelId="{DA37A0B8-C2E3-AB4C-8B94-078B0FD99A03}" type="pres">
      <dgm:prSet presAssocID="{5814924D-07BE-EF44-8A0B-F31F6AD0085B}" presName="childText" presStyleLbl="conFgAcc1" presStyleIdx="2" presStyleCnt="6">
        <dgm:presLayoutVars>
          <dgm:bulletEnabled val="1"/>
        </dgm:presLayoutVars>
      </dgm:prSet>
      <dgm:spPr/>
    </dgm:pt>
    <dgm:pt modelId="{B35C56D0-FC66-634B-9B2D-25E5F7C8624F}" type="pres">
      <dgm:prSet presAssocID="{13A1641E-5937-364A-9026-502496676204}" presName="spaceBetweenRectangles" presStyleCnt="0"/>
      <dgm:spPr/>
    </dgm:pt>
    <dgm:pt modelId="{81822EA0-0E93-3F43-AD23-BB9D23EB4DC1}" type="pres">
      <dgm:prSet presAssocID="{EB104DC2-6FAF-3A47-997A-F3A6FBFB1BCC}" presName="parentLin" presStyleCnt="0"/>
      <dgm:spPr/>
    </dgm:pt>
    <dgm:pt modelId="{D1BCC8D1-12D4-2F4D-AC2F-DDC9789AC9DA}" type="pres">
      <dgm:prSet presAssocID="{EB104DC2-6FAF-3A47-997A-F3A6FBFB1BCC}" presName="parentLeftMargin" presStyleLbl="node1" presStyleIdx="2" presStyleCnt="6"/>
      <dgm:spPr/>
      <dgm:t>
        <a:bodyPr/>
        <a:lstStyle/>
        <a:p>
          <a:endParaRPr lang="en-US"/>
        </a:p>
      </dgm:t>
    </dgm:pt>
    <dgm:pt modelId="{06C63E96-E141-EC47-890A-1117A8F5968F}" type="pres">
      <dgm:prSet presAssocID="{EB104DC2-6FAF-3A47-997A-F3A6FBFB1BCC}" presName="parentText" presStyleLbl="node1" presStyleIdx="3" presStyleCnt="6">
        <dgm:presLayoutVars>
          <dgm:chMax val="0"/>
          <dgm:bulletEnabled val="1"/>
        </dgm:presLayoutVars>
      </dgm:prSet>
      <dgm:spPr/>
      <dgm:t>
        <a:bodyPr/>
        <a:lstStyle/>
        <a:p>
          <a:endParaRPr lang="en-US"/>
        </a:p>
      </dgm:t>
    </dgm:pt>
    <dgm:pt modelId="{DE5CD809-5020-0A45-9FF3-21BB69B1F6CC}" type="pres">
      <dgm:prSet presAssocID="{EB104DC2-6FAF-3A47-997A-F3A6FBFB1BCC}" presName="negativeSpace" presStyleCnt="0"/>
      <dgm:spPr/>
    </dgm:pt>
    <dgm:pt modelId="{731E912F-2E80-AA44-98BC-BCB5B1FFC32E}" type="pres">
      <dgm:prSet presAssocID="{EB104DC2-6FAF-3A47-997A-F3A6FBFB1BCC}" presName="childText" presStyleLbl="conFgAcc1" presStyleIdx="3" presStyleCnt="6">
        <dgm:presLayoutVars>
          <dgm:bulletEnabled val="1"/>
        </dgm:presLayoutVars>
      </dgm:prSet>
      <dgm:spPr/>
    </dgm:pt>
    <dgm:pt modelId="{7A5CC9FB-3F62-1442-9300-89A8EEA375A4}" type="pres">
      <dgm:prSet presAssocID="{3E7B7A82-9683-A746-8F8B-D7AB6E516907}" presName="spaceBetweenRectangles" presStyleCnt="0"/>
      <dgm:spPr/>
    </dgm:pt>
    <dgm:pt modelId="{EC1810B0-E73E-1E4C-8C0F-633910FF818A}" type="pres">
      <dgm:prSet presAssocID="{C8DEBBA5-8DAC-CC44-B993-AEB9C3D7628F}" presName="parentLin" presStyleCnt="0"/>
      <dgm:spPr/>
    </dgm:pt>
    <dgm:pt modelId="{8266F980-C9E2-4E4B-8CC5-C3088B965774}" type="pres">
      <dgm:prSet presAssocID="{C8DEBBA5-8DAC-CC44-B993-AEB9C3D7628F}" presName="parentLeftMargin" presStyleLbl="node1" presStyleIdx="3" presStyleCnt="6"/>
      <dgm:spPr/>
      <dgm:t>
        <a:bodyPr/>
        <a:lstStyle/>
        <a:p>
          <a:endParaRPr lang="en-US"/>
        </a:p>
      </dgm:t>
    </dgm:pt>
    <dgm:pt modelId="{0D13513C-6FF2-374D-AB0C-E1710EAB0853}" type="pres">
      <dgm:prSet presAssocID="{C8DEBBA5-8DAC-CC44-B993-AEB9C3D7628F}" presName="parentText" presStyleLbl="node1" presStyleIdx="4" presStyleCnt="6">
        <dgm:presLayoutVars>
          <dgm:chMax val="0"/>
          <dgm:bulletEnabled val="1"/>
        </dgm:presLayoutVars>
      </dgm:prSet>
      <dgm:spPr/>
      <dgm:t>
        <a:bodyPr/>
        <a:lstStyle/>
        <a:p>
          <a:endParaRPr lang="en-US"/>
        </a:p>
      </dgm:t>
    </dgm:pt>
    <dgm:pt modelId="{607E170C-B569-754C-8573-B69461462749}" type="pres">
      <dgm:prSet presAssocID="{C8DEBBA5-8DAC-CC44-B993-AEB9C3D7628F}" presName="negativeSpace" presStyleCnt="0"/>
      <dgm:spPr/>
    </dgm:pt>
    <dgm:pt modelId="{6BB795EE-5760-1B4B-A106-913C06FB0306}" type="pres">
      <dgm:prSet presAssocID="{C8DEBBA5-8DAC-CC44-B993-AEB9C3D7628F}" presName="childText" presStyleLbl="conFgAcc1" presStyleIdx="4" presStyleCnt="6">
        <dgm:presLayoutVars>
          <dgm:bulletEnabled val="1"/>
        </dgm:presLayoutVars>
      </dgm:prSet>
      <dgm:spPr/>
    </dgm:pt>
    <dgm:pt modelId="{5F560A43-726F-8D49-9FDF-9477411082D9}" type="pres">
      <dgm:prSet presAssocID="{6AA707C0-DEF2-DC4D-8795-C4FA4DDAA905}" presName="spaceBetweenRectangles" presStyleCnt="0"/>
      <dgm:spPr/>
    </dgm:pt>
    <dgm:pt modelId="{2C79F7B5-A758-3F4F-A375-0C5EE0DBB2D1}" type="pres">
      <dgm:prSet presAssocID="{3D0B9743-B97A-334F-A21A-4613AF8B3F5F}" presName="parentLin" presStyleCnt="0"/>
      <dgm:spPr/>
    </dgm:pt>
    <dgm:pt modelId="{ADBAC0C8-19B1-7D44-BF5F-CD78D7AB34B9}" type="pres">
      <dgm:prSet presAssocID="{3D0B9743-B97A-334F-A21A-4613AF8B3F5F}" presName="parentLeftMargin" presStyleLbl="node1" presStyleIdx="4" presStyleCnt="6"/>
      <dgm:spPr/>
      <dgm:t>
        <a:bodyPr/>
        <a:lstStyle/>
        <a:p>
          <a:endParaRPr lang="en-US"/>
        </a:p>
      </dgm:t>
    </dgm:pt>
    <dgm:pt modelId="{ACFECD4F-780B-9A4C-B0A5-434D56B38B54}" type="pres">
      <dgm:prSet presAssocID="{3D0B9743-B97A-334F-A21A-4613AF8B3F5F}" presName="parentText" presStyleLbl="node1" presStyleIdx="5" presStyleCnt="6">
        <dgm:presLayoutVars>
          <dgm:chMax val="0"/>
          <dgm:bulletEnabled val="1"/>
        </dgm:presLayoutVars>
      </dgm:prSet>
      <dgm:spPr/>
      <dgm:t>
        <a:bodyPr/>
        <a:lstStyle/>
        <a:p>
          <a:endParaRPr lang="en-US"/>
        </a:p>
      </dgm:t>
    </dgm:pt>
    <dgm:pt modelId="{7B8B890E-B0AF-9E40-B492-44B1D8E8078B}" type="pres">
      <dgm:prSet presAssocID="{3D0B9743-B97A-334F-A21A-4613AF8B3F5F}" presName="negativeSpace" presStyleCnt="0"/>
      <dgm:spPr/>
    </dgm:pt>
    <dgm:pt modelId="{DDF41536-4932-FE4A-8B5B-C5BCEF2674E4}" type="pres">
      <dgm:prSet presAssocID="{3D0B9743-B97A-334F-A21A-4613AF8B3F5F}" presName="childText" presStyleLbl="conFgAcc1" presStyleIdx="5" presStyleCnt="6">
        <dgm:presLayoutVars>
          <dgm:bulletEnabled val="1"/>
        </dgm:presLayoutVars>
      </dgm:prSet>
      <dgm:spPr/>
    </dgm:pt>
  </dgm:ptLst>
  <dgm:cxnLst>
    <dgm:cxn modelId="{D316064E-0130-314F-BAF1-DE1F6774BEAF}" srcId="{122B68AA-252D-BD41-9C87-E307D3E91A3C}" destId="{3D0B9743-B97A-334F-A21A-4613AF8B3F5F}" srcOrd="5" destOrd="0" parTransId="{5792FE95-DBA3-B146-ACF7-4A1FE32B434A}" sibTransId="{D3CA97C6-F263-4E46-8B81-A71C24A84B1B}"/>
    <dgm:cxn modelId="{ACDF8574-ECE6-3C49-8FE7-469FEF01BBE7}" srcId="{122B68AA-252D-BD41-9C87-E307D3E91A3C}" destId="{7C291F11-B522-0443-96DB-B0B44B539925}" srcOrd="0" destOrd="0" parTransId="{691CE8C8-EBD7-0F4A-95A8-85107D561C7D}" sibTransId="{8537CD84-D419-CB4A-ACDA-AC6ABAC24279}"/>
    <dgm:cxn modelId="{88A1DA9F-0767-174E-BDA8-081BD93DD440}" type="presOf" srcId="{7C291F11-B522-0443-96DB-B0B44B539925}" destId="{96662121-F502-0347-AFF2-CAE0B4A9CE73}" srcOrd="1" destOrd="0" presId="urn:microsoft.com/office/officeart/2005/8/layout/list1"/>
    <dgm:cxn modelId="{27AC96E5-F0B7-C743-887E-0C7A66B5F770}" type="presOf" srcId="{122B68AA-252D-BD41-9C87-E307D3E91A3C}" destId="{6313071D-0B75-5340-9020-CBABD077F3BB}" srcOrd="0" destOrd="0" presId="urn:microsoft.com/office/officeart/2005/8/layout/list1"/>
    <dgm:cxn modelId="{BF0BE04A-6BD7-4D4C-9AE8-BF356C9D7D58}" type="presOf" srcId="{C8DEBBA5-8DAC-CC44-B993-AEB9C3D7628F}" destId="{8266F980-C9E2-4E4B-8CC5-C3088B965774}" srcOrd="0" destOrd="0" presId="urn:microsoft.com/office/officeart/2005/8/layout/list1"/>
    <dgm:cxn modelId="{98C9AF27-FAE2-4546-B923-0D1D72EF9167}" type="presOf" srcId="{EB104DC2-6FAF-3A47-997A-F3A6FBFB1BCC}" destId="{D1BCC8D1-12D4-2F4D-AC2F-DDC9789AC9DA}" srcOrd="0" destOrd="0" presId="urn:microsoft.com/office/officeart/2005/8/layout/list1"/>
    <dgm:cxn modelId="{E6AD9581-B145-D14B-B834-CE2CB0DCCA20}" type="presOf" srcId="{CAE32919-5C17-884C-82B6-53F91C4649A6}" destId="{FDE531FD-DA98-E346-BFAF-9255962C127F}" srcOrd="0" destOrd="0" presId="urn:microsoft.com/office/officeart/2005/8/layout/list1"/>
    <dgm:cxn modelId="{F7873E59-E018-704A-9870-D07747B4AE7A}" srcId="{122B68AA-252D-BD41-9C87-E307D3E91A3C}" destId="{5814924D-07BE-EF44-8A0B-F31F6AD0085B}" srcOrd="2" destOrd="0" parTransId="{8BBFB38D-143A-9249-A6D3-99E8C8A2D0C9}" sibTransId="{13A1641E-5937-364A-9026-502496676204}"/>
    <dgm:cxn modelId="{AD2FF49C-A348-934E-AACC-7EBF7E6236FC}" type="presOf" srcId="{5814924D-07BE-EF44-8A0B-F31F6AD0085B}" destId="{D63CC932-3A65-C24B-95A5-5AB4356B9D2D}" srcOrd="0" destOrd="0" presId="urn:microsoft.com/office/officeart/2005/8/layout/list1"/>
    <dgm:cxn modelId="{3D9CAC79-A5B3-034B-930F-7B46582D99C2}" type="presOf" srcId="{3D0B9743-B97A-334F-A21A-4613AF8B3F5F}" destId="{ACFECD4F-780B-9A4C-B0A5-434D56B38B54}" srcOrd="1" destOrd="0" presId="urn:microsoft.com/office/officeart/2005/8/layout/list1"/>
    <dgm:cxn modelId="{36415C40-C825-AA42-A571-5961600E4C96}" type="presOf" srcId="{7C291F11-B522-0443-96DB-B0B44B539925}" destId="{76526268-BAA9-4541-A600-EE72BEA45AC8}" srcOrd="0" destOrd="0" presId="urn:microsoft.com/office/officeart/2005/8/layout/list1"/>
    <dgm:cxn modelId="{48B5C91C-E2A4-3240-98D4-F65CC7836950}" type="presOf" srcId="{EB104DC2-6FAF-3A47-997A-F3A6FBFB1BCC}" destId="{06C63E96-E141-EC47-890A-1117A8F5968F}" srcOrd="1" destOrd="0" presId="urn:microsoft.com/office/officeart/2005/8/layout/list1"/>
    <dgm:cxn modelId="{9ADB9943-4EEA-0E48-BDDB-54C36002E384}" type="presOf" srcId="{C8DEBBA5-8DAC-CC44-B993-AEB9C3D7628F}" destId="{0D13513C-6FF2-374D-AB0C-E1710EAB0853}" srcOrd="1" destOrd="0" presId="urn:microsoft.com/office/officeart/2005/8/layout/list1"/>
    <dgm:cxn modelId="{A79265D1-6F3A-824B-B706-D9038A71E177}" type="presOf" srcId="{5814924D-07BE-EF44-8A0B-F31F6AD0085B}" destId="{6B4C3B21-AD4C-CD41-BE02-A081AEDEC395}" srcOrd="1" destOrd="0" presId="urn:microsoft.com/office/officeart/2005/8/layout/list1"/>
    <dgm:cxn modelId="{F9748044-CB1E-0C48-8CEE-09D6FF9FA39B}" type="presOf" srcId="{CAE32919-5C17-884C-82B6-53F91C4649A6}" destId="{785A81FE-40BB-D449-94B1-99D76D681C0F}" srcOrd="1" destOrd="0" presId="urn:microsoft.com/office/officeart/2005/8/layout/list1"/>
    <dgm:cxn modelId="{BC63BF61-8F19-C44D-9C4F-CD7A2F8200B0}" srcId="{122B68AA-252D-BD41-9C87-E307D3E91A3C}" destId="{C8DEBBA5-8DAC-CC44-B993-AEB9C3D7628F}" srcOrd="4" destOrd="0" parTransId="{91C8D33F-2A47-B54D-B45C-3DC675DD94BF}" sibTransId="{6AA707C0-DEF2-DC4D-8795-C4FA4DDAA905}"/>
    <dgm:cxn modelId="{62DF4A25-9881-3142-8F6B-AE63B13F4F40}" srcId="{122B68AA-252D-BD41-9C87-E307D3E91A3C}" destId="{EB104DC2-6FAF-3A47-997A-F3A6FBFB1BCC}" srcOrd="3" destOrd="0" parTransId="{2AF47E7B-8ECE-F44C-B26B-508ACA8B15B6}" sibTransId="{3E7B7A82-9683-A746-8F8B-D7AB6E516907}"/>
    <dgm:cxn modelId="{C01500DE-3EC7-7A44-88BF-39AA4C5900A6}" srcId="{122B68AA-252D-BD41-9C87-E307D3E91A3C}" destId="{CAE32919-5C17-884C-82B6-53F91C4649A6}" srcOrd="1" destOrd="0" parTransId="{C2DAFD85-3045-6A4C-9B2B-C0D9B831D7DB}" sibTransId="{8EEBB12D-3293-CA48-B60A-93418E0F851D}"/>
    <dgm:cxn modelId="{CE77DCEF-8E09-2542-A4D1-986238BD1AFB}" type="presOf" srcId="{3D0B9743-B97A-334F-A21A-4613AF8B3F5F}" destId="{ADBAC0C8-19B1-7D44-BF5F-CD78D7AB34B9}" srcOrd="0" destOrd="0" presId="urn:microsoft.com/office/officeart/2005/8/layout/list1"/>
    <dgm:cxn modelId="{92474633-883D-B14F-BF60-05B32CB2487C}" type="presParOf" srcId="{6313071D-0B75-5340-9020-CBABD077F3BB}" destId="{24DB8FCB-FF85-A443-8489-A85D8D7026D7}" srcOrd="0" destOrd="0" presId="urn:microsoft.com/office/officeart/2005/8/layout/list1"/>
    <dgm:cxn modelId="{EF105D92-477F-304D-9F02-20F5E6D680EF}" type="presParOf" srcId="{24DB8FCB-FF85-A443-8489-A85D8D7026D7}" destId="{76526268-BAA9-4541-A600-EE72BEA45AC8}" srcOrd="0" destOrd="0" presId="urn:microsoft.com/office/officeart/2005/8/layout/list1"/>
    <dgm:cxn modelId="{965F5DBB-90B4-AB4A-B70C-57BF3EF8F2E5}" type="presParOf" srcId="{24DB8FCB-FF85-A443-8489-A85D8D7026D7}" destId="{96662121-F502-0347-AFF2-CAE0B4A9CE73}" srcOrd="1" destOrd="0" presId="urn:microsoft.com/office/officeart/2005/8/layout/list1"/>
    <dgm:cxn modelId="{58663BA7-8364-0741-8092-744D2E373274}" type="presParOf" srcId="{6313071D-0B75-5340-9020-CBABD077F3BB}" destId="{C4A0F48F-51C1-FF4D-8F95-C04886DC8402}" srcOrd="1" destOrd="0" presId="urn:microsoft.com/office/officeart/2005/8/layout/list1"/>
    <dgm:cxn modelId="{EFA9F12C-DCBD-DD46-945C-BE24F2D8FD36}" type="presParOf" srcId="{6313071D-0B75-5340-9020-CBABD077F3BB}" destId="{91F95A0B-ED14-994E-A5DE-8A70C099A98D}" srcOrd="2" destOrd="0" presId="urn:microsoft.com/office/officeart/2005/8/layout/list1"/>
    <dgm:cxn modelId="{1127F7A6-83EF-C744-8005-D271BFB8A367}" type="presParOf" srcId="{6313071D-0B75-5340-9020-CBABD077F3BB}" destId="{3C502FD8-22FC-A544-A2C2-2C886D68FEFF}" srcOrd="3" destOrd="0" presId="urn:microsoft.com/office/officeart/2005/8/layout/list1"/>
    <dgm:cxn modelId="{C3E4C8FF-39DA-4347-B708-6E1589375B69}" type="presParOf" srcId="{6313071D-0B75-5340-9020-CBABD077F3BB}" destId="{7097667A-F4EC-CF41-92F8-938EA6D53B63}" srcOrd="4" destOrd="0" presId="urn:microsoft.com/office/officeart/2005/8/layout/list1"/>
    <dgm:cxn modelId="{F7F7D4E9-E770-234C-97C4-C908742CEF49}" type="presParOf" srcId="{7097667A-F4EC-CF41-92F8-938EA6D53B63}" destId="{FDE531FD-DA98-E346-BFAF-9255962C127F}" srcOrd="0" destOrd="0" presId="urn:microsoft.com/office/officeart/2005/8/layout/list1"/>
    <dgm:cxn modelId="{B3B601CD-032D-134D-93B8-9E845A5D63EF}" type="presParOf" srcId="{7097667A-F4EC-CF41-92F8-938EA6D53B63}" destId="{785A81FE-40BB-D449-94B1-99D76D681C0F}" srcOrd="1" destOrd="0" presId="urn:microsoft.com/office/officeart/2005/8/layout/list1"/>
    <dgm:cxn modelId="{2BAB7822-1B4D-684D-A4F6-2E58053D3B76}" type="presParOf" srcId="{6313071D-0B75-5340-9020-CBABD077F3BB}" destId="{C5FC979A-2EBD-3549-B472-5BFDF398BEDE}" srcOrd="5" destOrd="0" presId="urn:microsoft.com/office/officeart/2005/8/layout/list1"/>
    <dgm:cxn modelId="{751599B5-D72D-6948-913E-79264DA62FE1}" type="presParOf" srcId="{6313071D-0B75-5340-9020-CBABD077F3BB}" destId="{ED6ACF19-8266-2145-A957-54EEFD2C89AA}" srcOrd="6" destOrd="0" presId="urn:microsoft.com/office/officeart/2005/8/layout/list1"/>
    <dgm:cxn modelId="{3B6E777B-EFEC-9744-BB64-FDDECA5E839A}" type="presParOf" srcId="{6313071D-0B75-5340-9020-CBABD077F3BB}" destId="{FF883779-C870-A842-A65D-E194F905A9F3}" srcOrd="7" destOrd="0" presId="urn:microsoft.com/office/officeart/2005/8/layout/list1"/>
    <dgm:cxn modelId="{3962C3EB-88D8-FB40-889E-F3BBDACE92CF}" type="presParOf" srcId="{6313071D-0B75-5340-9020-CBABD077F3BB}" destId="{5303BE0E-FEFD-3840-B0FB-FEAFA1ED5F3D}" srcOrd="8" destOrd="0" presId="urn:microsoft.com/office/officeart/2005/8/layout/list1"/>
    <dgm:cxn modelId="{FCCBCD50-463D-F745-99A2-9FBDBDD1AC67}" type="presParOf" srcId="{5303BE0E-FEFD-3840-B0FB-FEAFA1ED5F3D}" destId="{D63CC932-3A65-C24B-95A5-5AB4356B9D2D}" srcOrd="0" destOrd="0" presId="urn:microsoft.com/office/officeart/2005/8/layout/list1"/>
    <dgm:cxn modelId="{E4E5756D-F412-1C4F-B04F-3EE3D21BB81F}" type="presParOf" srcId="{5303BE0E-FEFD-3840-B0FB-FEAFA1ED5F3D}" destId="{6B4C3B21-AD4C-CD41-BE02-A081AEDEC395}" srcOrd="1" destOrd="0" presId="urn:microsoft.com/office/officeart/2005/8/layout/list1"/>
    <dgm:cxn modelId="{84330E64-4361-C540-AAE8-FFA2D2B50CB3}" type="presParOf" srcId="{6313071D-0B75-5340-9020-CBABD077F3BB}" destId="{41C270D8-13FF-7C4C-AEE9-95ED4843F5F6}" srcOrd="9" destOrd="0" presId="urn:microsoft.com/office/officeart/2005/8/layout/list1"/>
    <dgm:cxn modelId="{51194C04-FA8C-0E4D-BF30-E7FD72A2D43B}" type="presParOf" srcId="{6313071D-0B75-5340-9020-CBABD077F3BB}" destId="{DA37A0B8-C2E3-AB4C-8B94-078B0FD99A03}" srcOrd="10" destOrd="0" presId="urn:microsoft.com/office/officeart/2005/8/layout/list1"/>
    <dgm:cxn modelId="{88375A38-C84D-5246-A8B2-1A6929F9FB31}" type="presParOf" srcId="{6313071D-0B75-5340-9020-CBABD077F3BB}" destId="{B35C56D0-FC66-634B-9B2D-25E5F7C8624F}" srcOrd="11" destOrd="0" presId="urn:microsoft.com/office/officeart/2005/8/layout/list1"/>
    <dgm:cxn modelId="{FEB06038-F7BB-2048-B623-2B781EBD92A2}" type="presParOf" srcId="{6313071D-0B75-5340-9020-CBABD077F3BB}" destId="{81822EA0-0E93-3F43-AD23-BB9D23EB4DC1}" srcOrd="12" destOrd="0" presId="urn:microsoft.com/office/officeart/2005/8/layout/list1"/>
    <dgm:cxn modelId="{ADA273DB-6EF0-1848-B31F-B0CF2997FF7A}" type="presParOf" srcId="{81822EA0-0E93-3F43-AD23-BB9D23EB4DC1}" destId="{D1BCC8D1-12D4-2F4D-AC2F-DDC9789AC9DA}" srcOrd="0" destOrd="0" presId="urn:microsoft.com/office/officeart/2005/8/layout/list1"/>
    <dgm:cxn modelId="{FC7C6A4A-24A8-1E41-AE7C-2C3394DD1195}" type="presParOf" srcId="{81822EA0-0E93-3F43-AD23-BB9D23EB4DC1}" destId="{06C63E96-E141-EC47-890A-1117A8F5968F}" srcOrd="1" destOrd="0" presId="urn:microsoft.com/office/officeart/2005/8/layout/list1"/>
    <dgm:cxn modelId="{D372885C-E3FA-E645-8DDD-1EFCE498307C}" type="presParOf" srcId="{6313071D-0B75-5340-9020-CBABD077F3BB}" destId="{DE5CD809-5020-0A45-9FF3-21BB69B1F6CC}" srcOrd="13" destOrd="0" presId="urn:microsoft.com/office/officeart/2005/8/layout/list1"/>
    <dgm:cxn modelId="{CAB47717-9BB9-1846-8B28-6AD05802D611}" type="presParOf" srcId="{6313071D-0B75-5340-9020-CBABD077F3BB}" destId="{731E912F-2E80-AA44-98BC-BCB5B1FFC32E}" srcOrd="14" destOrd="0" presId="urn:microsoft.com/office/officeart/2005/8/layout/list1"/>
    <dgm:cxn modelId="{A084C918-AFD8-964A-9B07-782C351DEE0A}" type="presParOf" srcId="{6313071D-0B75-5340-9020-CBABD077F3BB}" destId="{7A5CC9FB-3F62-1442-9300-89A8EEA375A4}" srcOrd="15" destOrd="0" presId="urn:microsoft.com/office/officeart/2005/8/layout/list1"/>
    <dgm:cxn modelId="{A279C02F-C43E-234E-A40A-BBF63FF2B86D}" type="presParOf" srcId="{6313071D-0B75-5340-9020-CBABD077F3BB}" destId="{EC1810B0-E73E-1E4C-8C0F-633910FF818A}" srcOrd="16" destOrd="0" presId="urn:microsoft.com/office/officeart/2005/8/layout/list1"/>
    <dgm:cxn modelId="{84303E25-6537-FB48-95CF-5A4CBE2280B7}" type="presParOf" srcId="{EC1810B0-E73E-1E4C-8C0F-633910FF818A}" destId="{8266F980-C9E2-4E4B-8CC5-C3088B965774}" srcOrd="0" destOrd="0" presId="urn:microsoft.com/office/officeart/2005/8/layout/list1"/>
    <dgm:cxn modelId="{83C2D9CA-4984-4247-A5F5-AC766F71D34F}" type="presParOf" srcId="{EC1810B0-E73E-1E4C-8C0F-633910FF818A}" destId="{0D13513C-6FF2-374D-AB0C-E1710EAB0853}" srcOrd="1" destOrd="0" presId="urn:microsoft.com/office/officeart/2005/8/layout/list1"/>
    <dgm:cxn modelId="{EB40C602-CD19-7C4B-98D5-6191A66DF6E2}" type="presParOf" srcId="{6313071D-0B75-5340-9020-CBABD077F3BB}" destId="{607E170C-B569-754C-8573-B69461462749}" srcOrd="17" destOrd="0" presId="urn:microsoft.com/office/officeart/2005/8/layout/list1"/>
    <dgm:cxn modelId="{0EC81D7F-4587-494C-8CDB-2555E4AB24AB}" type="presParOf" srcId="{6313071D-0B75-5340-9020-CBABD077F3BB}" destId="{6BB795EE-5760-1B4B-A106-913C06FB0306}" srcOrd="18" destOrd="0" presId="urn:microsoft.com/office/officeart/2005/8/layout/list1"/>
    <dgm:cxn modelId="{1BBDFC36-F883-7249-9546-2A06EE4D821C}" type="presParOf" srcId="{6313071D-0B75-5340-9020-CBABD077F3BB}" destId="{5F560A43-726F-8D49-9FDF-9477411082D9}" srcOrd="19" destOrd="0" presId="urn:microsoft.com/office/officeart/2005/8/layout/list1"/>
    <dgm:cxn modelId="{4F44DC24-BA35-FA45-B99A-D28DCBA75895}" type="presParOf" srcId="{6313071D-0B75-5340-9020-CBABD077F3BB}" destId="{2C79F7B5-A758-3F4F-A375-0C5EE0DBB2D1}" srcOrd="20" destOrd="0" presId="urn:microsoft.com/office/officeart/2005/8/layout/list1"/>
    <dgm:cxn modelId="{0E3C25F7-7343-E341-9F96-88334C16CCBF}" type="presParOf" srcId="{2C79F7B5-A758-3F4F-A375-0C5EE0DBB2D1}" destId="{ADBAC0C8-19B1-7D44-BF5F-CD78D7AB34B9}" srcOrd="0" destOrd="0" presId="urn:microsoft.com/office/officeart/2005/8/layout/list1"/>
    <dgm:cxn modelId="{1FC5F4BE-26A9-2747-9D5C-66D2CAA355D3}" type="presParOf" srcId="{2C79F7B5-A758-3F4F-A375-0C5EE0DBB2D1}" destId="{ACFECD4F-780B-9A4C-B0A5-434D56B38B54}" srcOrd="1" destOrd="0" presId="urn:microsoft.com/office/officeart/2005/8/layout/list1"/>
    <dgm:cxn modelId="{9EC28017-59A0-5B46-8754-AC213DD9945E}" type="presParOf" srcId="{6313071D-0B75-5340-9020-CBABD077F3BB}" destId="{7B8B890E-B0AF-9E40-B492-44B1D8E8078B}" srcOrd="21" destOrd="0" presId="urn:microsoft.com/office/officeart/2005/8/layout/list1"/>
    <dgm:cxn modelId="{8AFD7AE7-AF25-FE46-86F4-113CB3BF2908}" type="presParOf" srcId="{6313071D-0B75-5340-9020-CBABD077F3BB}" destId="{DDF41536-4932-FE4A-8B5B-C5BCEF2674E4}"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2B68AA-252D-BD41-9C87-E307D3E91A3C}"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7C291F11-B522-0443-96DB-B0B44B539925}">
      <dgm:prSet phldrT="[Text]" custT="1"/>
      <dgm:spPr/>
      <dgm:t>
        <a:bodyPr/>
        <a:lstStyle/>
        <a:p>
          <a:r>
            <a:rPr lang="en-US" sz="2000" dirty="0" smtClean="0">
              <a:ea typeface="ＭＳ Ｐゴシック" charset="0"/>
            </a:rPr>
            <a:t>Visits to local colleges.</a:t>
          </a:r>
          <a:endParaRPr lang="en-US" sz="2000" dirty="0"/>
        </a:p>
      </dgm:t>
    </dgm:pt>
    <dgm:pt modelId="{691CE8C8-EBD7-0F4A-95A8-85107D561C7D}" type="parTrans" cxnId="{ACDF8574-ECE6-3C49-8FE7-469FEF01BBE7}">
      <dgm:prSet/>
      <dgm:spPr/>
      <dgm:t>
        <a:bodyPr/>
        <a:lstStyle/>
        <a:p>
          <a:endParaRPr lang="en-US" sz="2400"/>
        </a:p>
      </dgm:t>
    </dgm:pt>
    <dgm:pt modelId="{8537CD84-D419-CB4A-ACDA-AC6ABAC24279}" type="sibTrans" cxnId="{ACDF8574-ECE6-3C49-8FE7-469FEF01BBE7}">
      <dgm:prSet/>
      <dgm:spPr/>
      <dgm:t>
        <a:bodyPr/>
        <a:lstStyle/>
        <a:p>
          <a:endParaRPr lang="en-US" sz="2400"/>
        </a:p>
      </dgm:t>
    </dgm:pt>
    <dgm:pt modelId="{CAE32919-5C17-884C-82B6-53F91C4649A6}">
      <dgm:prSet phldrT="[Text]" custT="1"/>
      <dgm:spPr/>
      <dgm:t>
        <a:bodyPr/>
        <a:lstStyle/>
        <a:p>
          <a:r>
            <a:rPr lang="en-US" sz="2000" dirty="0" smtClean="0">
              <a:ea typeface="ＭＳ Ｐゴシック" charset="0"/>
            </a:rPr>
            <a:t>Attend already scheduled community events as a group.</a:t>
          </a:r>
          <a:endParaRPr lang="en-US" sz="2000" dirty="0"/>
        </a:p>
      </dgm:t>
    </dgm:pt>
    <dgm:pt modelId="{C2DAFD85-3045-6A4C-9B2B-C0D9B831D7DB}" type="parTrans" cxnId="{C01500DE-3EC7-7A44-88BF-39AA4C5900A6}">
      <dgm:prSet/>
      <dgm:spPr/>
      <dgm:t>
        <a:bodyPr/>
        <a:lstStyle/>
        <a:p>
          <a:endParaRPr lang="en-US" sz="2400"/>
        </a:p>
      </dgm:t>
    </dgm:pt>
    <dgm:pt modelId="{8EEBB12D-3293-CA48-B60A-93418E0F851D}" type="sibTrans" cxnId="{C01500DE-3EC7-7A44-88BF-39AA4C5900A6}">
      <dgm:prSet/>
      <dgm:spPr/>
      <dgm:t>
        <a:bodyPr/>
        <a:lstStyle/>
        <a:p>
          <a:endParaRPr lang="en-US" sz="2400"/>
        </a:p>
      </dgm:t>
    </dgm:pt>
    <dgm:pt modelId="{5814924D-07BE-EF44-8A0B-F31F6AD0085B}">
      <dgm:prSet phldrT="[Text]" custT="1"/>
      <dgm:spPr/>
      <dgm:t>
        <a:bodyPr/>
        <a:lstStyle/>
        <a:p>
          <a:r>
            <a:rPr lang="en-US" sz="2000" dirty="0" smtClean="0">
              <a:ea typeface="ＭＳ Ｐゴシック" charset="0"/>
            </a:rPr>
            <a:t>College fairs, extension events, etc.</a:t>
          </a:r>
          <a:endParaRPr lang="en-US" sz="2000" dirty="0"/>
        </a:p>
      </dgm:t>
    </dgm:pt>
    <dgm:pt modelId="{8BBFB38D-143A-9249-A6D3-99E8C8A2D0C9}" type="parTrans" cxnId="{F7873E59-E018-704A-9870-D07747B4AE7A}">
      <dgm:prSet/>
      <dgm:spPr/>
      <dgm:t>
        <a:bodyPr/>
        <a:lstStyle/>
        <a:p>
          <a:endParaRPr lang="en-US" sz="2400"/>
        </a:p>
      </dgm:t>
    </dgm:pt>
    <dgm:pt modelId="{13A1641E-5937-364A-9026-502496676204}" type="sibTrans" cxnId="{F7873E59-E018-704A-9870-D07747B4AE7A}">
      <dgm:prSet/>
      <dgm:spPr/>
      <dgm:t>
        <a:bodyPr/>
        <a:lstStyle/>
        <a:p>
          <a:endParaRPr lang="en-US" sz="2400"/>
        </a:p>
      </dgm:t>
    </dgm:pt>
    <dgm:pt modelId="{EB104DC2-6FAF-3A47-997A-F3A6FBFB1BCC}">
      <dgm:prSet custT="1"/>
      <dgm:spPr/>
      <dgm:t>
        <a:bodyPr/>
        <a:lstStyle/>
        <a:p>
          <a:r>
            <a:rPr lang="en-US" sz="2000" dirty="0" smtClean="0">
              <a:ea typeface="ＭＳ Ｐゴシック" charset="0"/>
            </a:rPr>
            <a:t>Plan special celebrations (end of school year).</a:t>
          </a:r>
          <a:endParaRPr lang="en-US" sz="2000" dirty="0"/>
        </a:p>
      </dgm:t>
    </dgm:pt>
    <dgm:pt modelId="{2AF47E7B-8ECE-F44C-B26B-508ACA8B15B6}" type="parTrans" cxnId="{62DF4A25-9881-3142-8F6B-AE63B13F4F40}">
      <dgm:prSet/>
      <dgm:spPr/>
      <dgm:t>
        <a:bodyPr/>
        <a:lstStyle/>
        <a:p>
          <a:endParaRPr lang="en-US" sz="2400"/>
        </a:p>
      </dgm:t>
    </dgm:pt>
    <dgm:pt modelId="{3E7B7A82-9683-A746-8F8B-D7AB6E516907}" type="sibTrans" cxnId="{62DF4A25-9881-3142-8F6B-AE63B13F4F40}">
      <dgm:prSet/>
      <dgm:spPr/>
      <dgm:t>
        <a:bodyPr/>
        <a:lstStyle/>
        <a:p>
          <a:endParaRPr lang="en-US" sz="2400"/>
        </a:p>
      </dgm:t>
    </dgm:pt>
    <dgm:pt modelId="{6313071D-0B75-5340-9020-CBABD077F3BB}" type="pres">
      <dgm:prSet presAssocID="{122B68AA-252D-BD41-9C87-E307D3E91A3C}" presName="linear" presStyleCnt="0">
        <dgm:presLayoutVars>
          <dgm:dir/>
          <dgm:animLvl val="lvl"/>
          <dgm:resizeHandles val="exact"/>
        </dgm:presLayoutVars>
      </dgm:prSet>
      <dgm:spPr/>
      <dgm:t>
        <a:bodyPr/>
        <a:lstStyle/>
        <a:p>
          <a:endParaRPr lang="en-US"/>
        </a:p>
      </dgm:t>
    </dgm:pt>
    <dgm:pt modelId="{24DB8FCB-FF85-A443-8489-A85D8D7026D7}" type="pres">
      <dgm:prSet presAssocID="{7C291F11-B522-0443-96DB-B0B44B539925}" presName="parentLin" presStyleCnt="0"/>
      <dgm:spPr/>
    </dgm:pt>
    <dgm:pt modelId="{76526268-BAA9-4541-A600-EE72BEA45AC8}" type="pres">
      <dgm:prSet presAssocID="{7C291F11-B522-0443-96DB-B0B44B539925}" presName="parentLeftMargin" presStyleLbl="node1" presStyleIdx="0" presStyleCnt="4"/>
      <dgm:spPr/>
      <dgm:t>
        <a:bodyPr/>
        <a:lstStyle/>
        <a:p>
          <a:endParaRPr lang="en-US"/>
        </a:p>
      </dgm:t>
    </dgm:pt>
    <dgm:pt modelId="{96662121-F502-0347-AFF2-CAE0B4A9CE73}" type="pres">
      <dgm:prSet presAssocID="{7C291F11-B522-0443-96DB-B0B44B539925}" presName="parentText" presStyleLbl="node1" presStyleIdx="0" presStyleCnt="4">
        <dgm:presLayoutVars>
          <dgm:chMax val="0"/>
          <dgm:bulletEnabled val="1"/>
        </dgm:presLayoutVars>
      </dgm:prSet>
      <dgm:spPr/>
      <dgm:t>
        <a:bodyPr/>
        <a:lstStyle/>
        <a:p>
          <a:endParaRPr lang="en-US"/>
        </a:p>
      </dgm:t>
    </dgm:pt>
    <dgm:pt modelId="{C4A0F48F-51C1-FF4D-8F95-C04886DC8402}" type="pres">
      <dgm:prSet presAssocID="{7C291F11-B522-0443-96DB-B0B44B539925}" presName="negativeSpace" presStyleCnt="0"/>
      <dgm:spPr/>
    </dgm:pt>
    <dgm:pt modelId="{91F95A0B-ED14-994E-A5DE-8A70C099A98D}" type="pres">
      <dgm:prSet presAssocID="{7C291F11-B522-0443-96DB-B0B44B539925}" presName="childText" presStyleLbl="conFgAcc1" presStyleIdx="0" presStyleCnt="4">
        <dgm:presLayoutVars>
          <dgm:bulletEnabled val="1"/>
        </dgm:presLayoutVars>
      </dgm:prSet>
      <dgm:spPr/>
    </dgm:pt>
    <dgm:pt modelId="{3C502FD8-22FC-A544-A2C2-2C886D68FEFF}" type="pres">
      <dgm:prSet presAssocID="{8537CD84-D419-CB4A-ACDA-AC6ABAC24279}" presName="spaceBetweenRectangles" presStyleCnt="0"/>
      <dgm:spPr/>
    </dgm:pt>
    <dgm:pt modelId="{7097667A-F4EC-CF41-92F8-938EA6D53B63}" type="pres">
      <dgm:prSet presAssocID="{CAE32919-5C17-884C-82B6-53F91C4649A6}" presName="parentLin" presStyleCnt="0"/>
      <dgm:spPr/>
    </dgm:pt>
    <dgm:pt modelId="{FDE531FD-DA98-E346-BFAF-9255962C127F}" type="pres">
      <dgm:prSet presAssocID="{CAE32919-5C17-884C-82B6-53F91C4649A6}" presName="parentLeftMargin" presStyleLbl="node1" presStyleIdx="0" presStyleCnt="4"/>
      <dgm:spPr/>
      <dgm:t>
        <a:bodyPr/>
        <a:lstStyle/>
        <a:p>
          <a:endParaRPr lang="en-US"/>
        </a:p>
      </dgm:t>
    </dgm:pt>
    <dgm:pt modelId="{785A81FE-40BB-D449-94B1-99D76D681C0F}" type="pres">
      <dgm:prSet presAssocID="{CAE32919-5C17-884C-82B6-53F91C4649A6}" presName="parentText" presStyleLbl="node1" presStyleIdx="1" presStyleCnt="4">
        <dgm:presLayoutVars>
          <dgm:chMax val="0"/>
          <dgm:bulletEnabled val="1"/>
        </dgm:presLayoutVars>
      </dgm:prSet>
      <dgm:spPr/>
      <dgm:t>
        <a:bodyPr/>
        <a:lstStyle/>
        <a:p>
          <a:endParaRPr lang="en-US"/>
        </a:p>
      </dgm:t>
    </dgm:pt>
    <dgm:pt modelId="{C5FC979A-2EBD-3549-B472-5BFDF398BEDE}" type="pres">
      <dgm:prSet presAssocID="{CAE32919-5C17-884C-82B6-53F91C4649A6}" presName="negativeSpace" presStyleCnt="0"/>
      <dgm:spPr/>
    </dgm:pt>
    <dgm:pt modelId="{ED6ACF19-8266-2145-A957-54EEFD2C89AA}" type="pres">
      <dgm:prSet presAssocID="{CAE32919-5C17-884C-82B6-53F91C4649A6}" presName="childText" presStyleLbl="conFgAcc1" presStyleIdx="1" presStyleCnt="4">
        <dgm:presLayoutVars>
          <dgm:bulletEnabled val="1"/>
        </dgm:presLayoutVars>
      </dgm:prSet>
      <dgm:spPr/>
    </dgm:pt>
    <dgm:pt modelId="{FF883779-C870-A842-A65D-E194F905A9F3}" type="pres">
      <dgm:prSet presAssocID="{8EEBB12D-3293-CA48-B60A-93418E0F851D}" presName="spaceBetweenRectangles" presStyleCnt="0"/>
      <dgm:spPr/>
    </dgm:pt>
    <dgm:pt modelId="{5303BE0E-FEFD-3840-B0FB-FEAFA1ED5F3D}" type="pres">
      <dgm:prSet presAssocID="{5814924D-07BE-EF44-8A0B-F31F6AD0085B}" presName="parentLin" presStyleCnt="0"/>
      <dgm:spPr/>
    </dgm:pt>
    <dgm:pt modelId="{D63CC932-3A65-C24B-95A5-5AB4356B9D2D}" type="pres">
      <dgm:prSet presAssocID="{5814924D-07BE-EF44-8A0B-F31F6AD0085B}" presName="parentLeftMargin" presStyleLbl="node1" presStyleIdx="1" presStyleCnt="4"/>
      <dgm:spPr/>
      <dgm:t>
        <a:bodyPr/>
        <a:lstStyle/>
        <a:p>
          <a:endParaRPr lang="en-US"/>
        </a:p>
      </dgm:t>
    </dgm:pt>
    <dgm:pt modelId="{6B4C3B21-AD4C-CD41-BE02-A081AEDEC395}" type="pres">
      <dgm:prSet presAssocID="{5814924D-07BE-EF44-8A0B-F31F6AD0085B}" presName="parentText" presStyleLbl="node1" presStyleIdx="2" presStyleCnt="4">
        <dgm:presLayoutVars>
          <dgm:chMax val="0"/>
          <dgm:bulletEnabled val="1"/>
        </dgm:presLayoutVars>
      </dgm:prSet>
      <dgm:spPr/>
      <dgm:t>
        <a:bodyPr/>
        <a:lstStyle/>
        <a:p>
          <a:endParaRPr lang="en-US"/>
        </a:p>
      </dgm:t>
    </dgm:pt>
    <dgm:pt modelId="{41C270D8-13FF-7C4C-AEE9-95ED4843F5F6}" type="pres">
      <dgm:prSet presAssocID="{5814924D-07BE-EF44-8A0B-F31F6AD0085B}" presName="negativeSpace" presStyleCnt="0"/>
      <dgm:spPr/>
    </dgm:pt>
    <dgm:pt modelId="{DA37A0B8-C2E3-AB4C-8B94-078B0FD99A03}" type="pres">
      <dgm:prSet presAssocID="{5814924D-07BE-EF44-8A0B-F31F6AD0085B}" presName="childText" presStyleLbl="conFgAcc1" presStyleIdx="2" presStyleCnt="4">
        <dgm:presLayoutVars>
          <dgm:bulletEnabled val="1"/>
        </dgm:presLayoutVars>
      </dgm:prSet>
      <dgm:spPr/>
    </dgm:pt>
    <dgm:pt modelId="{B35C56D0-FC66-634B-9B2D-25E5F7C8624F}" type="pres">
      <dgm:prSet presAssocID="{13A1641E-5937-364A-9026-502496676204}" presName="spaceBetweenRectangles" presStyleCnt="0"/>
      <dgm:spPr/>
    </dgm:pt>
    <dgm:pt modelId="{81822EA0-0E93-3F43-AD23-BB9D23EB4DC1}" type="pres">
      <dgm:prSet presAssocID="{EB104DC2-6FAF-3A47-997A-F3A6FBFB1BCC}" presName="parentLin" presStyleCnt="0"/>
      <dgm:spPr/>
    </dgm:pt>
    <dgm:pt modelId="{D1BCC8D1-12D4-2F4D-AC2F-DDC9789AC9DA}" type="pres">
      <dgm:prSet presAssocID="{EB104DC2-6FAF-3A47-997A-F3A6FBFB1BCC}" presName="parentLeftMargin" presStyleLbl="node1" presStyleIdx="2" presStyleCnt="4"/>
      <dgm:spPr/>
      <dgm:t>
        <a:bodyPr/>
        <a:lstStyle/>
        <a:p>
          <a:endParaRPr lang="en-US"/>
        </a:p>
      </dgm:t>
    </dgm:pt>
    <dgm:pt modelId="{06C63E96-E141-EC47-890A-1117A8F5968F}" type="pres">
      <dgm:prSet presAssocID="{EB104DC2-6FAF-3A47-997A-F3A6FBFB1BCC}" presName="parentText" presStyleLbl="node1" presStyleIdx="3" presStyleCnt="4">
        <dgm:presLayoutVars>
          <dgm:chMax val="0"/>
          <dgm:bulletEnabled val="1"/>
        </dgm:presLayoutVars>
      </dgm:prSet>
      <dgm:spPr/>
      <dgm:t>
        <a:bodyPr/>
        <a:lstStyle/>
        <a:p>
          <a:endParaRPr lang="en-US"/>
        </a:p>
      </dgm:t>
    </dgm:pt>
    <dgm:pt modelId="{DE5CD809-5020-0A45-9FF3-21BB69B1F6CC}" type="pres">
      <dgm:prSet presAssocID="{EB104DC2-6FAF-3A47-997A-F3A6FBFB1BCC}" presName="negativeSpace" presStyleCnt="0"/>
      <dgm:spPr/>
    </dgm:pt>
    <dgm:pt modelId="{731E912F-2E80-AA44-98BC-BCB5B1FFC32E}" type="pres">
      <dgm:prSet presAssocID="{EB104DC2-6FAF-3A47-997A-F3A6FBFB1BCC}" presName="childText" presStyleLbl="conFgAcc1" presStyleIdx="3" presStyleCnt="4">
        <dgm:presLayoutVars>
          <dgm:bulletEnabled val="1"/>
        </dgm:presLayoutVars>
      </dgm:prSet>
      <dgm:spPr/>
    </dgm:pt>
  </dgm:ptLst>
  <dgm:cxnLst>
    <dgm:cxn modelId="{300130DC-151C-D54A-9471-22421B5CC342}" type="presOf" srcId="{EB104DC2-6FAF-3A47-997A-F3A6FBFB1BCC}" destId="{D1BCC8D1-12D4-2F4D-AC2F-DDC9789AC9DA}" srcOrd="0" destOrd="0" presId="urn:microsoft.com/office/officeart/2005/8/layout/list1"/>
    <dgm:cxn modelId="{446D18CE-88CB-5F44-87D9-2DC047652B7B}" type="presOf" srcId="{CAE32919-5C17-884C-82B6-53F91C4649A6}" destId="{785A81FE-40BB-D449-94B1-99D76D681C0F}" srcOrd="1" destOrd="0" presId="urn:microsoft.com/office/officeart/2005/8/layout/list1"/>
    <dgm:cxn modelId="{0A4D9BB0-D359-804E-B8DF-686F9A370DC1}" type="presOf" srcId="{CAE32919-5C17-884C-82B6-53F91C4649A6}" destId="{FDE531FD-DA98-E346-BFAF-9255962C127F}" srcOrd="0" destOrd="0" presId="urn:microsoft.com/office/officeart/2005/8/layout/list1"/>
    <dgm:cxn modelId="{355274FC-E89E-304B-BA21-DFACB15DBA37}" type="presOf" srcId="{5814924D-07BE-EF44-8A0B-F31F6AD0085B}" destId="{6B4C3B21-AD4C-CD41-BE02-A081AEDEC395}" srcOrd="1" destOrd="0" presId="urn:microsoft.com/office/officeart/2005/8/layout/list1"/>
    <dgm:cxn modelId="{ACDF8574-ECE6-3C49-8FE7-469FEF01BBE7}" srcId="{122B68AA-252D-BD41-9C87-E307D3E91A3C}" destId="{7C291F11-B522-0443-96DB-B0B44B539925}" srcOrd="0" destOrd="0" parTransId="{691CE8C8-EBD7-0F4A-95A8-85107D561C7D}" sibTransId="{8537CD84-D419-CB4A-ACDA-AC6ABAC24279}"/>
    <dgm:cxn modelId="{39EFCB34-8C8C-5947-B4D7-3DDDF2B84255}" type="presOf" srcId="{EB104DC2-6FAF-3A47-997A-F3A6FBFB1BCC}" destId="{06C63E96-E141-EC47-890A-1117A8F5968F}" srcOrd="1" destOrd="0" presId="urn:microsoft.com/office/officeart/2005/8/layout/list1"/>
    <dgm:cxn modelId="{C01500DE-3EC7-7A44-88BF-39AA4C5900A6}" srcId="{122B68AA-252D-BD41-9C87-E307D3E91A3C}" destId="{CAE32919-5C17-884C-82B6-53F91C4649A6}" srcOrd="1" destOrd="0" parTransId="{C2DAFD85-3045-6A4C-9B2B-C0D9B831D7DB}" sibTransId="{8EEBB12D-3293-CA48-B60A-93418E0F851D}"/>
    <dgm:cxn modelId="{4F3466E4-4A92-D445-BD1A-A62EE2ADC904}" type="presOf" srcId="{122B68AA-252D-BD41-9C87-E307D3E91A3C}" destId="{6313071D-0B75-5340-9020-CBABD077F3BB}" srcOrd="0" destOrd="0" presId="urn:microsoft.com/office/officeart/2005/8/layout/list1"/>
    <dgm:cxn modelId="{F7873E59-E018-704A-9870-D07747B4AE7A}" srcId="{122B68AA-252D-BD41-9C87-E307D3E91A3C}" destId="{5814924D-07BE-EF44-8A0B-F31F6AD0085B}" srcOrd="2" destOrd="0" parTransId="{8BBFB38D-143A-9249-A6D3-99E8C8A2D0C9}" sibTransId="{13A1641E-5937-364A-9026-502496676204}"/>
    <dgm:cxn modelId="{064C2D7E-D7D8-5E49-9BE4-E2574CD9598D}" type="presOf" srcId="{7C291F11-B522-0443-96DB-B0B44B539925}" destId="{96662121-F502-0347-AFF2-CAE0B4A9CE73}" srcOrd="1" destOrd="0" presId="urn:microsoft.com/office/officeart/2005/8/layout/list1"/>
    <dgm:cxn modelId="{1BD2818F-7441-C54A-868B-8974378E5FF3}" type="presOf" srcId="{5814924D-07BE-EF44-8A0B-F31F6AD0085B}" destId="{D63CC932-3A65-C24B-95A5-5AB4356B9D2D}" srcOrd="0" destOrd="0" presId="urn:microsoft.com/office/officeart/2005/8/layout/list1"/>
    <dgm:cxn modelId="{A82C175A-1BC9-8D45-96D6-F451AEA9B35B}" type="presOf" srcId="{7C291F11-B522-0443-96DB-B0B44B539925}" destId="{76526268-BAA9-4541-A600-EE72BEA45AC8}" srcOrd="0" destOrd="0" presId="urn:microsoft.com/office/officeart/2005/8/layout/list1"/>
    <dgm:cxn modelId="{62DF4A25-9881-3142-8F6B-AE63B13F4F40}" srcId="{122B68AA-252D-BD41-9C87-E307D3E91A3C}" destId="{EB104DC2-6FAF-3A47-997A-F3A6FBFB1BCC}" srcOrd="3" destOrd="0" parTransId="{2AF47E7B-8ECE-F44C-B26B-508ACA8B15B6}" sibTransId="{3E7B7A82-9683-A746-8F8B-D7AB6E516907}"/>
    <dgm:cxn modelId="{EB36DA06-6A4F-8E40-9C37-C4F2F030AEB2}" type="presParOf" srcId="{6313071D-0B75-5340-9020-CBABD077F3BB}" destId="{24DB8FCB-FF85-A443-8489-A85D8D7026D7}" srcOrd="0" destOrd="0" presId="urn:microsoft.com/office/officeart/2005/8/layout/list1"/>
    <dgm:cxn modelId="{32FC1D0E-DB9F-8A4C-A100-80A848A16B8C}" type="presParOf" srcId="{24DB8FCB-FF85-A443-8489-A85D8D7026D7}" destId="{76526268-BAA9-4541-A600-EE72BEA45AC8}" srcOrd="0" destOrd="0" presId="urn:microsoft.com/office/officeart/2005/8/layout/list1"/>
    <dgm:cxn modelId="{30441D27-C27B-1F4C-8773-66754E9DCCB3}" type="presParOf" srcId="{24DB8FCB-FF85-A443-8489-A85D8D7026D7}" destId="{96662121-F502-0347-AFF2-CAE0B4A9CE73}" srcOrd="1" destOrd="0" presId="urn:microsoft.com/office/officeart/2005/8/layout/list1"/>
    <dgm:cxn modelId="{0C03E9AF-28C0-6349-A534-EB337E3C46C8}" type="presParOf" srcId="{6313071D-0B75-5340-9020-CBABD077F3BB}" destId="{C4A0F48F-51C1-FF4D-8F95-C04886DC8402}" srcOrd="1" destOrd="0" presId="urn:microsoft.com/office/officeart/2005/8/layout/list1"/>
    <dgm:cxn modelId="{A315FBDE-2220-AF4A-AEDB-A5694536BF52}" type="presParOf" srcId="{6313071D-0B75-5340-9020-CBABD077F3BB}" destId="{91F95A0B-ED14-994E-A5DE-8A70C099A98D}" srcOrd="2" destOrd="0" presId="urn:microsoft.com/office/officeart/2005/8/layout/list1"/>
    <dgm:cxn modelId="{D357ABC4-6CEB-DD48-B671-693991F1E8DB}" type="presParOf" srcId="{6313071D-0B75-5340-9020-CBABD077F3BB}" destId="{3C502FD8-22FC-A544-A2C2-2C886D68FEFF}" srcOrd="3" destOrd="0" presId="urn:microsoft.com/office/officeart/2005/8/layout/list1"/>
    <dgm:cxn modelId="{5CB2EF88-540F-ED43-AB88-E3B7D2ABCB31}" type="presParOf" srcId="{6313071D-0B75-5340-9020-CBABD077F3BB}" destId="{7097667A-F4EC-CF41-92F8-938EA6D53B63}" srcOrd="4" destOrd="0" presId="urn:microsoft.com/office/officeart/2005/8/layout/list1"/>
    <dgm:cxn modelId="{B5DDE872-40D8-D449-832C-57B512EFB15B}" type="presParOf" srcId="{7097667A-F4EC-CF41-92F8-938EA6D53B63}" destId="{FDE531FD-DA98-E346-BFAF-9255962C127F}" srcOrd="0" destOrd="0" presId="urn:microsoft.com/office/officeart/2005/8/layout/list1"/>
    <dgm:cxn modelId="{E95FF2EA-B29F-134E-A01E-5D1337C00C05}" type="presParOf" srcId="{7097667A-F4EC-CF41-92F8-938EA6D53B63}" destId="{785A81FE-40BB-D449-94B1-99D76D681C0F}" srcOrd="1" destOrd="0" presId="urn:microsoft.com/office/officeart/2005/8/layout/list1"/>
    <dgm:cxn modelId="{017608F1-C215-2F48-9E7E-08FAC04A790C}" type="presParOf" srcId="{6313071D-0B75-5340-9020-CBABD077F3BB}" destId="{C5FC979A-2EBD-3549-B472-5BFDF398BEDE}" srcOrd="5" destOrd="0" presId="urn:microsoft.com/office/officeart/2005/8/layout/list1"/>
    <dgm:cxn modelId="{1A5BD194-E714-BB4D-A0F7-B21A4FB70F8D}" type="presParOf" srcId="{6313071D-0B75-5340-9020-CBABD077F3BB}" destId="{ED6ACF19-8266-2145-A957-54EEFD2C89AA}" srcOrd="6" destOrd="0" presId="urn:microsoft.com/office/officeart/2005/8/layout/list1"/>
    <dgm:cxn modelId="{469D76E8-C4A3-1547-B070-42FC35BA6167}" type="presParOf" srcId="{6313071D-0B75-5340-9020-CBABD077F3BB}" destId="{FF883779-C870-A842-A65D-E194F905A9F3}" srcOrd="7" destOrd="0" presId="urn:microsoft.com/office/officeart/2005/8/layout/list1"/>
    <dgm:cxn modelId="{5F0AC058-0878-9942-BD6E-67E6EC80DF4C}" type="presParOf" srcId="{6313071D-0B75-5340-9020-CBABD077F3BB}" destId="{5303BE0E-FEFD-3840-B0FB-FEAFA1ED5F3D}" srcOrd="8" destOrd="0" presId="urn:microsoft.com/office/officeart/2005/8/layout/list1"/>
    <dgm:cxn modelId="{7DE5FB76-0029-174F-9BDF-9E20EFF7218B}" type="presParOf" srcId="{5303BE0E-FEFD-3840-B0FB-FEAFA1ED5F3D}" destId="{D63CC932-3A65-C24B-95A5-5AB4356B9D2D}" srcOrd="0" destOrd="0" presId="urn:microsoft.com/office/officeart/2005/8/layout/list1"/>
    <dgm:cxn modelId="{74661124-F0DC-6845-AC33-D02FF84B7E4B}" type="presParOf" srcId="{5303BE0E-FEFD-3840-B0FB-FEAFA1ED5F3D}" destId="{6B4C3B21-AD4C-CD41-BE02-A081AEDEC395}" srcOrd="1" destOrd="0" presId="urn:microsoft.com/office/officeart/2005/8/layout/list1"/>
    <dgm:cxn modelId="{9A1EA03A-9AEA-E644-A3D4-B967765A0BA8}" type="presParOf" srcId="{6313071D-0B75-5340-9020-CBABD077F3BB}" destId="{41C270D8-13FF-7C4C-AEE9-95ED4843F5F6}" srcOrd="9" destOrd="0" presId="urn:microsoft.com/office/officeart/2005/8/layout/list1"/>
    <dgm:cxn modelId="{85B7B8A6-5AE5-6D4D-9CBC-F61A2AE582FB}" type="presParOf" srcId="{6313071D-0B75-5340-9020-CBABD077F3BB}" destId="{DA37A0B8-C2E3-AB4C-8B94-078B0FD99A03}" srcOrd="10" destOrd="0" presId="urn:microsoft.com/office/officeart/2005/8/layout/list1"/>
    <dgm:cxn modelId="{A04B3EA0-2133-7547-854B-C2915AE4ED7B}" type="presParOf" srcId="{6313071D-0B75-5340-9020-CBABD077F3BB}" destId="{B35C56D0-FC66-634B-9B2D-25E5F7C8624F}" srcOrd="11" destOrd="0" presId="urn:microsoft.com/office/officeart/2005/8/layout/list1"/>
    <dgm:cxn modelId="{FAD6FA2F-486A-AA46-B4F9-B492E7BCB612}" type="presParOf" srcId="{6313071D-0B75-5340-9020-CBABD077F3BB}" destId="{81822EA0-0E93-3F43-AD23-BB9D23EB4DC1}" srcOrd="12" destOrd="0" presId="urn:microsoft.com/office/officeart/2005/8/layout/list1"/>
    <dgm:cxn modelId="{9B66E458-B4EF-204B-81C7-3DEEF7DA942E}" type="presParOf" srcId="{81822EA0-0E93-3F43-AD23-BB9D23EB4DC1}" destId="{D1BCC8D1-12D4-2F4D-AC2F-DDC9789AC9DA}" srcOrd="0" destOrd="0" presId="urn:microsoft.com/office/officeart/2005/8/layout/list1"/>
    <dgm:cxn modelId="{9658F02C-F263-4343-A87C-7C1260474658}" type="presParOf" srcId="{81822EA0-0E93-3F43-AD23-BB9D23EB4DC1}" destId="{06C63E96-E141-EC47-890A-1117A8F5968F}" srcOrd="1" destOrd="0" presId="urn:microsoft.com/office/officeart/2005/8/layout/list1"/>
    <dgm:cxn modelId="{3BE2ADC0-46D0-A145-81EB-BF8176188C52}" type="presParOf" srcId="{6313071D-0B75-5340-9020-CBABD077F3BB}" destId="{DE5CD809-5020-0A45-9FF3-21BB69B1F6CC}" srcOrd="13" destOrd="0" presId="urn:microsoft.com/office/officeart/2005/8/layout/list1"/>
    <dgm:cxn modelId="{FB974321-56FC-8E4B-9045-0369CD090FC6}" type="presParOf" srcId="{6313071D-0B75-5340-9020-CBABD077F3BB}" destId="{731E912F-2E80-AA44-98BC-BCB5B1FFC32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5A2631-A32B-174F-96F1-9038AEA1829B}"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2B8BF4EB-60FE-7240-AB10-78CB340286BE}">
      <dgm:prSet phldrT="[Text]" custT="1"/>
      <dgm:spPr/>
      <dgm:t>
        <a:bodyPr/>
        <a:lstStyle/>
        <a:p>
          <a:r>
            <a:rPr lang="en-US" sz="2000" dirty="0" smtClean="0">
              <a:ea typeface="ＭＳ Ｐゴシック" charset="0"/>
            </a:rPr>
            <a:t>Provide child care.</a:t>
          </a:r>
          <a:endParaRPr lang="en-US" sz="2000" dirty="0"/>
        </a:p>
      </dgm:t>
    </dgm:pt>
    <dgm:pt modelId="{B0EEAAAC-778B-1B48-BE10-6C31FC244CCC}" type="parTrans" cxnId="{C5FA1B44-7956-4C45-9CC4-52698E1F4D68}">
      <dgm:prSet/>
      <dgm:spPr/>
      <dgm:t>
        <a:bodyPr/>
        <a:lstStyle/>
        <a:p>
          <a:endParaRPr lang="en-US"/>
        </a:p>
      </dgm:t>
    </dgm:pt>
    <dgm:pt modelId="{A72AFF70-F0C3-AC43-9DEF-DEEF7277F4C2}" type="sibTrans" cxnId="{C5FA1B44-7956-4C45-9CC4-52698E1F4D68}">
      <dgm:prSet/>
      <dgm:spPr/>
      <dgm:t>
        <a:bodyPr/>
        <a:lstStyle/>
        <a:p>
          <a:endParaRPr lang="en-US"/>
        </a:p>
      </dgm:t>
    </dgm:pt>
    <dgm:pt modelId="{A3AF912B-AD7E-494B-8B9A-117721683038}">
      <dgm:prSet phldrT="[Text]" custT="1"/>
      <dgm:spPr/>
      <dgm:t>
        <a:bodyPr/>
        <a:lstStyle/>
        <a:p>
          <a:r>
            <a:rPr lang="en-US" sz="2000" dirty="0" smtClean="0">
              <a:ea typeface="ＭＳ Ｐゴシック" charset="0"/>
            </a:rPr>
            <a:t>Find the best location. </a:t>
          </a:r>
          <a:endParaRPr lang="en-US" sz="2000" dirty="0"/>
        </a:p>
      </dgm:t>
    </dgm:pt>
    <dgm:pt modelId="{B6261759-00CE-0348-9D84-6C39B01D268E}" type="parTrans" cxnId="{2298F1BE-2FED-A042-9841-BFC2684EA587}">
      <dgm:prSet/>
      <dgm:spPr/>
      <dgm:t>
        <a:bodyPr/>
        <a:lstStyle/>
        <a:p>
          <a:endParaRPr lang="en-US"/>
        </a:p>
      </dgm:t>
    </dgm:pt>
    <dgm:pt modelId="{3653B87A-68A4-BA42-89F3-3CAEF1104630}" type="sibTrans" cxnId="{2298F1BE-2FED-A042-9841-BFC2684EA587}">
      <dgm:prSet/>
      <dgm:spPr/>
      <dgm:t>
        <a:bodyPr/>
        <a:lstStyle/>
        <a:p>
          <a:endParaRPr lang="en-US"/>
        </a:p>
      </dgm:t>
    </dgm:pt>
    <dgm:pt modelId="{4135E5FD-F5B1-074C-8AAB-A3F681C1BB80}">
      <dgm:prSet phldrT="[Text]" custT="1"/>
      <dgm:spPr/>
      <dgm:t>
        <a:bodyPr/>
        <a:lstStyle/>
        <a:p>
          <a:r>
            <a:rPr lang="en-US" sz="2000" dirty="0" smtClean="0">
              <a:ea typeface="ＭＳ Ｐゴシック" charset="0"/>
            </a:rPr>
            <a:t>Provide meals.</a:t>
          </a:r>
          <a:endParaRPr lang="en-US" sz="2000" dirty="0"/>
        </a:p>
      </dgm:t>
    </dgm:pt>
    <dgm:pt modelId="{89574F48-E9A9-5740-BCCB-1319B4CDED8B}" type="parTrans" cxnId="{C4C5D65C-04D1-CF4F-A25D-FABBAE1D4929}">
      <dgm:prSet/>
      <dgm:spPr/>
      <dgm:t>
        <a:bodyPr/>
        <a:lstStyle/>
        <a:p>
          <a:endParaRPr lang="en-US"/>
        </a:p>
      </dgm:t>
    </dgm:pt>
    <dgm:pt modelId="{7C4CE984-6DB8-1743-90F7-CCD3DB9A9A37}" type="sibTrans" cxnId="{C4C5D65C-04D1-CF4F-A25D-FABBAE1D4929}">
      <dgm:prSet/>
      <dgm:spPr/>
      <dgm:t>
        <a:bodyPr/>
        <a:lstStyle/>
        <a:p>
          <a:endParaRPr lang="en-US"/>
        </a:p>
      </dgm:t>
    </dgm:pt>
    <dgm:pt modelId="{37D29B6E-3BAD-FE41-8E02-1CDCE20BBB42}">
      <dgm:prSet custT="1"/>
      <dgm:spPr/>
      <dgm:t>
        <a:bodyPr/>
        <a:lstStyle/>
        <a:p>
          <a:r>
            <a:rPr lang="en-US" sz="2000" dirty="0" smtClean="0">
              <a:ea typeface="ＭＳ Ｐゴシック" charset="0"/>
            </a:rPr>
            <a:t>Make reminder calls prior to each workshop session or family night.</a:t>
          </a:r>
          <a:endParaRPr lang="en-US" sz="2000" dirty="0"/>
        </a:p>
      </dgm:t>
    </dgm:pt>
    <dgm:pt modelId="{6126B7C1-BF67-E546-BAE0-96041D1A588C}" type="parTrans" cxnId="{0F8B2E8A-9F9F-8D41-B026-A5150AEB740D}">
      <dgm:prSet/>
      <dgm:spPr/>
      <dgm:t>
        <a:bodyPr/>
        <a:lstStyle/>
        <a:p>
          <a:endParaRPr lang="en-US"/>
        </a:p>
      </dgm:t>
    </dgm:pt>
    <dgm:pt modelId="{2588B51A-8A9F-7A48-A201-F58826D42B44}" type="sibTrans" cxnId="{0F8B2E8A-9F9F-8D41-B026-A5150AEB740D}">
      <dgm:prSet/>
      <dgm:spPr/>
      <dgm:t>
        <a:bodyPr/>
        <a:lstStyle/>
        <a:p>
          <a:endParaRPr lang="en-US"/>
        </a:p>
      </dgm:t>
    </dgm:pt>
    <dgm:pt modelId="{102BBD21-FD9F-8240-9667-52E8C26CAAC0}" type="pres">
      <dgm:prSet presAssocID="{F35A2631-A32B-174F-96F1-9038AEA1829B}" presName="linear" presStyleCnt="0">
        <dgm:presLayoutVars>
          <dgm:dir/>
          <dgm:animLvl val="lvl"/>
          <dgm:resizeHandles val="exact"/>
        </dgm:presLayoutVars>
      </dgm:prSet>
      <dgm:spPr/>
      <dgm:t>
        <a:bodyPr/>
        <a:lstStyle/>
        <a:p>
          <a:endParaRPr lang="en-US"/>
        </a:p>
      </dgm:t>
    </dgm:pt>
    <dgm:pt modelId="{0CE62728-FD88-1A4C-9964-1FAAFE1E353B}" type="pres">
      <dgm:prSet presAssocID="{2B8BF4EB-60FE-7240-AB10-78CB340286BE}" presName="parentLin" presStyleCnt="0"/>
      <dgm:spPr/>
    </dgm:pt>
    <dgm:pt modelId="{55263D6B-28D0-2D4E-9857-B203DB514468}" type="pres">
      <dgm:prSet presAssocID="{2B8BF4EB-60FE-7240-AB10-78CB340286BE}" presName="parentLeftMargin" presStyleLbl="node1" presStyleIdx="0" presStyleCnt="4"/>
      <dgm:spPr/>
      <dgm:t>
        <a:bodyPr/>
        <a:lstStyle/>
        <a:p>
          <a:endParaRPr lang="en-US"/>
        </a:p>
      </dgm:t>
    </dgm:pt>
    <dgm:pt modelId="{08661491-FB27-D84A-B5E2-B6CEAAAE8924}" type="pres">
      <dgm:prSet presAssocID="{2B8BF4EB-60FE-7240-AB10-78CB340286BE}" presName="parentText" presStyleLbl="node1" presStyleIdx="0" presStyleCnt="4">
        <dgm:presLayoutVars>
          <dgm:chMax val="0"/>
          <dgm:bulletEnabled val="1"/>
        </dgm:presLayoutVars>
      </dgm:prSet>
      <dgm:spPr/>
      <dgm:t>
        <a:bodyPr/>
        <a:lstStyle/>
        <a:p>
          <a:endParaRPr lang="en-US"/>
        </a:p>
      </dgm:t>
    </dgm:pt>
    <dgm:pt modelId="{E8CABDF9-A392-A94F-963C-5AFED875CF96}" type="pres">
      <dgm:prSet presAssocID="{2B8BF4EB-60FE-7240-AB10-78CB340286BE}" presName="negativeSpace" presStyleCnt="0"/>
      <dgm:spPr/>
    </dgm:pt>
    <dgm:pt modelId="{4B6A9396-35CC-A244-BB85-379F7ACD5CB2}" type="pres">
      <dgm:prSet presAssocID="{2B8BF4EB-60FE-7240-AB10-78CB340286BE}" presName="childText" presStyleLbl="conFgAcc1" presStyleIdx="0" presStyleCnt="4">
        <dgm:presLayoutVars>
          <dgm:bulletEnabled val="1"/>
        </dgm:presLayoutVars>
      </dgm:prSet>
      <dgm:spPr/>
    </dgm:pt>
    <dgm:pt modelId="{7BABD262-433B-3649-9ED1-45BBB2D97DF1}" type="pres">
      <dgm:prSet presAssocID="{A72AFF70-F0C3-AC43-9DEF-DEEF7277F4C2}" presName="spaceBetweenRectangles" presStyleCnt="0"/>
      <dgm:spPr/>
    </dgm:pt>
    <dgm:pt modelId="{2F87AAB2-D102-B540-A4AD-37977BD234AE}" type="pres">
      <dgm:prSet presAssocID="{A3AF912B-AD7E-494B-8B9A-117721683038}" presName="parentLin" presStyleCnt="0"/>
      <dgm:spPr/>
    </dgm:pt>
    <dgm:pt modelId="{A3EFE021-03CB-C746-BFAA-7B0CFA3331A9}" type="pres">
      <dgm:prSet presAssocID="{A3AF912B-AD7E-494B-8B9A-117721683038}" presName="parentLeftMargin" presStyleLbl="node1" presStyleIdx="0" presStyleCnt="4"/>
      <dgm:spPr/>
      <dgm:t>
        <a:bodyPr/>
        <a:lstStyle/>
        <a:p>
          <a:endParaRPr lang="en-US"/>
        </a:p>
      </dgm:t>
    </dgm:pt>
    <dgm:pt modelId="{9A0ACA6F-53F6-664B-9D6E-D0AAA8FD5AF3}" type="pres">
      <dgm:prSet presAssocID="{A3AF912B-AD7E-494B-8B9A-117721683038}" presName="parentText" presStyleLbl="node1" presStyleIdx="1" presStyleCnt="4">
        <dgm:presLayoutVars>
          <dgm:chMax val="0"/>
          <dgm:bulletEnabled val="1"/>
        </dgm:presLayoutVars>
      </dgm:prSet>
      <dgm:spPr/>
      <dgm:t>
        <a:bodyPr/>
        <a:lstStyle/>
        <a:p>
          <a:endParaRPr lang="en-US"/>
        </a:p>
      </dgm:t>
    </dgm:pt>
    <dgm:pt modelId="{EF15EA7E-5FDB-8E49-9B7F-9FAE33CE75C9}" type="pres">
      <dgm:prSet presAssocID="{A3AF912B-AD7E-494B-8B9A-117721683038}" presName="negativeSpace" presStyleCnt="0"/>
      <dgm:spPr/>
    </dgm:pt>
    <dgm:pt modelId="{5497EE79-9DE3-DF48-81DB-A135F118F846}" type="pres">
      <dgm:prSet presAssocID="{A3AF912B-AD7E-494B-8B9A-117721683038}" presName="childText" presStyleLbl="conFgAcc1" presStyleIdx="1" presStyleCnt="4">
        <dgm:presLayoutVars>
          <dgm:bulletEnabled val="1"/>
        </dgm:presLayoutVars>
      </dgm:prSet>
      <dgm:spPr/>
    </dgm:pt>
    <dgm:pt modelId="{3CAFC01A-3117-7E43-9D7A-B9247135D3C0}" type="pres">
      <dgm:prSet presAssocID="{3653B87A-68A4-BA42-89F3-3CAEF1104630}" presName="spaceBetweenRectangles" presStyleCnt="0"/>
      <dgm:spPr/>
    </dgm:pt>
    <dgm:pt modelId="{BB6D7F91-75DF-4E44-82DD-7FF9FC4D1C58}" type="pres">
      <dgm:prSet presAssocID="{4135E5FD-F5B1-074C-8AAB-A3F681C1BB80}" presName="parentLin" presStyleCnt="0"/>
      <dgm:spPr/>
    </dgm:pt>
    <dgm:pt modelId="{556FB97B-434C-E04F-8665-716770B943CF}" type="pres">
      <dgm:prSet presAssocID="{4135E5FD-F5B1-074C-8AAB-A3F681C1BB80}" presName="parentLeftMargin" presStyleLbl="node1" presStyleIdx="1" presStyleCnt="4"/>
      <dgm:spPr/>
      <dgm:t>
        <a:bodyPr/>
        <a:lstStyle/>
        <a:p>
          <a:endParaRPr lang="en-US"/>
        </a:p>
      </dgm:t>
    </dgm:pt>
    <dgm:pt modelId="{A16B9E5B-A634-1345-9E53-34AEA3585053}" type="pres">
      <dgm:prSet presAssocID="{4135E5FD-F5B1-074C-8AAB-A3F681C1BB80}" presName="parentText" presStyleLbl="node1" presStyleIdx="2" presStyleCnt="4">
        <dgm:presLayoutVars>
          <dgm:chMax val="0"/>
          <dgm:bulletEnabled val="1"/>
        </dgm:presLayoutVars>
      </dgm:prSet>
      <dgm:spPr/>
      <dgm:t>
        <a:bodyPr/>
        <a:lstStyle/>
        <a:p>
          <a:endParaRPr lang="en-US"/>
        </a:p>
      </dgm:t>
    </dgm:pt>
    <dgm:pt modelId="{543222A4-DA5D-5942-86BB-AA019FFC87CC}" type="pres">
      <dgm:prSet presAssocID="{4135E5FD-F5B1-074C-8AAB-A3F681C1BB80}" presName="negativeSpace" presStyleCnt="0"/>
      <dgm:spPr/>
    </dgm:pt>
    <dgm:pt modelId="{A533C451-9B37-F144-A479-D1DBA5DBEB85}" type="pres">
      <dgm:prSet presAssocID="{4135E5FD-F5B1-074C-8AAB-A3F681C1BB80}" presName="childText" presStyleLbl="conFgAcc1" presStyleIdx="2" presStyleCnt="4">
        <dgm:presLayoutVars>
          <dgm:bulletEnabled val="1"/>
        </dgm:presLayoutVars>
      </dgm:prSet>
      <dgm:spPr/>
    </dgm:pt>
    <dgm:pt modelId="{1D1AEFE6-B8BD-CD43-AE66-EBD052BDA9CD}" type="pres">
      <dgm:prSet presAssocID="{7C4CE984-6DB8-1743-90F7-CCD3DB9A9A37}" presName="spaceBetweenRectangles" presStyleCnt="0"/>
      <dgm:spPr/>
    </dgm:pt>
    <dgm:pt modelId="{0EF1A64B-46C7-E640-A6D8-427F6CA5F297}" type="pres">
      <dgm:prSet presAssocID="{37D29B6E-3BAD-FE41-8E02-1CDCE20BBB42}" presName="parentLin" presStyleCnt="0"/>
      <dgm:spPr/>
    </dgm:pt>
    <dgm:pt modelId="{11D683F1-BC49-8640-9DD6-E67EFA812DBD}" type="pres">
      <dgm:prSet presAssocID="{37D29B6E-3BAD-FE41-8E02-1CDCE20BBB42}" presName="parentLeftMargin" presStyleLbl="node1" presStyleIdx="2" presStyleCnt="4"/>
      <dgm:spPr/>
      <dgm:t>
        <a:bodyPr/>
        <a:lstStyle/>
        <a:p>
          <a:endParaRPr lang="en-US"/>
        </a:p>
      </dgm:t>
    </dgm:pt>
    <dgm:pt modelId="{1D051211-EBF9-444D-896D-87D346908677}" type="pres">
      <dgm:prSet presAssocID="{37D29B6E-3BAD-FE41-8E02-1CDCE20BBB42}" presName="parentText" presStyleLbl="node1" presStyleIdx="3" presStyleCnt="4">
        <dgm:presLayoutVars>
          <dgm:chMax val="0"/>
          <dgm:bulletEnabled val="1"/>
        </dgm:presLayoutVars>
      </dgm:prSet>
      <dgm:spPr/>
      <dgm:t>
        <a:bodyPr/>
        <a:lstStyle/>
        <a:p>
          <a:endParaRPr lang="en-US"/>
        </a:p>
      </dgm:t>
    </dgm:pt>
    <dgm:pt modelId="{FC5A70F8-E100-1B4F-B074-8ACC792ED1F0}" type="pres">
      <dgm:prSet presAssocID="{37D29B6E-3BAD-FE41-8E02-1CDCE20BBB42}" presName="negativeSpace" presStyleCnt="0"/>
      <dgm:spPr/>
    </dgm:pt>
    <dgm:pt modelId="{A3782FD8-D18F-AD43-8C07-13F31F8782D6}" type="pres">
      <dgm:prSet presAssocID="{37D29B6E-3BAD-FE41-8E02-1CDCE20BBB42}" presName="childText" presStyleLbl="conFgAcc1" presStyleIdx="3" presStyleCnt="4">
        <dgm:presLayoutVars>
          <dgm:bulletEnabled val="1"/>
        </dgm:presLayoutVars>
      </dgm:prSet>
      <dgm:spPr/>
    </dgm:pt>
  </dgm:ptLst>
  <dgm:cxnLst>
    <dgm:cxn modelId="{2298F1BE-2FED-A042-9841-BFC2684EA587}" srcId="{F35A2631-A32B-174F-96F1-9038AEA1829B}" destId="{A3AF912B-AD7E-494B-8B9A-117721683038}" srcOrd="1" destOrd="0" parTransId="{B6261759-00CE-0348-9D84-6C39B01D268E}" sibTransId="{3653B87A-68A4-BA42-89F3-3CAEF1104630}"/>
    <dgm:cxn modelId="{C4C5D65C-04D1-CF4F-A25D-FABBAE1D4929}" srcId="{F35A2631-A32B-174F-96F1-9038AEA1829B}" destId="{4135E5FD-F5B1-074C-8AAB-A3F681C1BB80}" srcOrd="2" destOrd="0" parTransId="{89574F48-E9A9-5740-BCCB-1319B4CDED8B}" sibTransId="{7C4CE984-6DB8-1743-90F7-CCD3DB9A9A37}"/>
    <dgm:cxn modelId="{2C73AF9E-BE0E-434E-8D62-C312F01289CB}" type="presOf" srcId="{F35A2631-A32B-174F-96F1-9038AEA1829B}" destId="{102BBD21-FD9F-8240-9667-52E8C26CAAC0}" srcOrd="0" destOrd="0" presId="urn:microsoft.com/office/officeart/2005/8/layout/list1"/>
    <dgm:cxn modelId="{0F8B2E8A-9F9F-8D41-B026-A5150AEB740D}" srcId="{F35A2631-A32B-174F-96F1-9038AEA1829B}" destId="{37D29B6E-3BAD-FE41-8E02-1CDCE20BBB42}" srcOrd="3" destOrd="0" parTransId="{6126B7C1-BF67-E546-BAE0-96041D1A588C}" sibTransId="{2588B51A-8A9F-7A48-A201-F58826D42B44}"/>
    <dgm:cxn modelId="{4B293703-0749-C340-BD6E-909081EBB762}" type="presOf" srcId="{4135E5FD-F5B1-074C-8AAB-A3F681C1BB80}" destId="{556FB97B-434C-E04F-8665-716770B943CF}" srcOrd="0" destOrd="0" presId="urn:microsoft.com/office/officeart/2005/8/layout/list1"/>
    <dgm:cxn modelId="{B100DFCD-B89D-9241-9DE9-12B7A3E0A8CD}" type="presOf" srcId="{2B8BF4EB-60FE-7240-AB10-78CB340286BE}" destId="{55263D6B-28D0-2D4E-9857-B203DB514468}" srcOrd="0" destOrd="0" presId="urn:microsoft.com/office/officeart/2005/8/layout/list1"/>
    <dgm:cxn modelId="{89F897D4-A400-3E45-8915-D3449E68C257}" type="presOf" srcId="{37D29B6E-3BAD-FE41-8E02-1CDCE20BBB42}" destId="{11D683F1-BC49-8640-9DD6-E67EFA812DBD}" srcOrd="0" destOrd="0" presId="urn:microsoft.com/office/officeart/2005/8/layout/list1"/>
    <dgm:cxn modelId="{4335F4C1-A959-2741-8A26-94D69C735122}" type="presOf" srcId="{2B8BF4EB-60FE-7240-AB10-78CB340286BE}" destId="{08661491-FB27-D84A-B5E2-B6CEAAAE8924}" srcOrd="1" destOrd="0" presId="urn:microsoft.com/office/officeart/2005/8/layout/list1"/>
    <dgm:cxn modelId="{1A39418B-9769-0249-93E0-E2D950F54406}" type="presOf" srcId="{A3AF912B-AD7E-494B-8B9A-117721683038}" destId="{9A0ACA6F-53F6-664B-9D6E-D0AAA8FD5AF3}" srcOrd="1" destOrd="0" presId="urn:microsoft.com/office/officeart/2005/8/layout/list1"/>
    <dgm:cxn modelId="{EF16198D-8657-DF45-8651-D368EA702C0D}" type="presOf" srcId="{37D29B6E-3BAD-FE41-8E02-1CDCE20BBB42}" destId="{1D051211-EBF9-444D-896D-87D346908677}" srcOrd="1" destOrd="0" presId="urn:microsoft.com/office/officeart/2005/8/layout/list1"/>
    <dgm:cxn modelId="{06C7B320-59EF-5445-A38B-6C96AA0137AB}" type="presOf" srcId="{A3AF912B-AD7E-494B-8B9A-117721683038}" destId="{A3EFE021-03CB-C746-BFAA-7B0CFA3331A9}" srcOrd="0" destOrd="0" presId="urn:microsoft.com/office/officeart/2005/8/layout/list1"/>
    <dgm:cxn modelId="{C5FA1B44-7956-4C45-9CC4-52698E1F4D68}" srcId="{F35A2631-A32B-174F-96F1-9038AEA1829B}" destId="{2B8BF4EB-60FE-7240-AB10-78CB340286BE}" srcOrd="0" destOrd="0" parTransId="{B0EEAAAC-778B-1B48-BE10-6C31FC244CCC}" sibTransId="{A72AFF70-F0C3-AC43-9DEF-DEEF7277F4C2}"/>
    <dgm:cxn modelId="{0B5FF1E8-2C72-EA42-B282-05AE906B0BED}" type="presOf" srcId="{4135E5FD-F5B1-074C-8AAB-A3F681C1BB80}" destId="{A16B9E5B-A634-1345-9E53-34AEA3585053}" srcOrd="1" destOrd="0" presId="urn:microsoft.com/office/officeart/2005/8/layout/list1"/>
    <dgm:cxn modelId="{4344F5F1-8379-924A-A1A7-6435F3CA8817}" type="presParOf" srcId="{102BBD21-FD9F-8240-9667-52E8C26CAAC0}" destId="{0CE62728-FD88-1A4C-9964-1FAAFE1E353B}" srcOrd="0" destOrd="0" presId="urn:microsoft.com/office/officeart/2005/8/layout/list1"/>
    <dgm:cxn modelId="{62DC9531-E0DF-FA45-9056-344D8269DC6C}" type="presParOf" srcId="{0CE62728-FD88-1A4C-9964-1FAAFE1E353B}" destId="{55263D6B-28D0-2D4E-9857-B203DB514468}" srcOrd="0" destOrd="0" presId="urn:microsoft.com/office/officeart/2005/8/layout/list1"/>
    <dgm:cxn modelId="{45BAD0D3-268D-4041-A3EF-580D87490C9D}" type="presParOf" srcId="{0CE62728-FD88-1A4C-9964-1FAAFE1E353B}" destId="{08661491-FB27-D84A-B5E2-B6CEAAAE8924}" srcOrd="1" destOrd="0" presId="urn:microsoft.com/office/officeart/2005/8/layout/list1"/>
    <dgm:cxn modelId="{303AF179-8EE6-A046-93FC-9A29936DDB14}" type="presParOf" srcId="{102BBD21-FD9F-8240-9667-52E8C26CAAC0}" destId="{E8CABDF9-A392-A94F-963C-5AFED875CF96}" srcOrd="1" destOrd="0" presId="urn:microsoft.com/office/officeart/2005/8/layout/list1"/>
    <dgm:cxn modelId="{653B1C81-B365-1E47-9528-45C436C3B282}" type="presParOf" srcId="{102BBD21-FD9F-8240-9667-52E8C26CAAC0}" destId="{4B6A9396-35CC-A244-BB85-379F7ACD5CB2}" srcOrd="2" destOrd="0" presId="urn:microsoft.com/office/officeart/2005/8/layout/list1"/>
    <dgm:cxn modelId="{6B9DEE39-ADA6-B342-A526-6F8F58FC887C}" type="presParOf" srcId="{102BBD21-FD9F-8240-9667-52E8C26CAAC0}" destId="{7BABD262-433B-3649-9ED1-45BBB2D97DF1}" srcOrd="3" destOrd="0" presId="urn:microsoft.com/office/officeart/2005/8/layout/list1"/>
    <dgm:cxn modelId="{E62F6D2C-87C7-4F48-ACE3-EC489B9ECEEF}" type="presParOf" srcId="{102BBD21-FD9F-8240-9667-52E8C26CAAC0}" destId="{2F87AAB2-D102-B540-A4AD-37977BD234AE}" srcOrd="4" destOrd="0" presId="urn:microsoft.com/office/officeart/2005/8/layout/list1"/>
    <dgm:cxn modelId="{29A6F10E-5F32-5643-BB13-5ED6D2C21021}" type="presParOf" srcId="{2F87AAB2-D102-B540-A4AD-37977BD234AE}" destId="{A3EFE021-03CB-C746-BFAA-7B0CFA3331A9}" srcOrd="0" destOrd="0" presId="urn:microsoft.com/office/officeart/2005/8/layout/list1"/>
    <dgm:cxn modelId="{2D175934-36AB-E443-B99C-70E3D78F7D8B}" type="presParOf" srcId="{2F87AAB2-D102-B540-A4AD-37977BD234AE}" destId="{9A0ACA6F-53F6-664B-9D6E-D0AAA8FD5AF3}" srcOrd="1" destOrd="0" presId="urn:microsoft.com/office/officeart/2005/8/layout/list1"/>
    <dgm:cxn modelId="{BFAAA549-9895-CC41-90EC-CFAB9E03E029}" type="presParOf" srcId="{102BBD21-FD9F-8240-9667-52E8C26CAAC0}" destId="{EF15EA7E-5FDB-8E49-9B7F-9FAE33CE75C9}" srcOrd="5" destOrd="0" presId="urn:microsoft.com/office/officeart/2005/8/layout/list1"/>
    <dgm:cxn modelId="{CD7F89A8-94AA-7943-8FBB-EE75A8809EB8}" type="presParOf" srcId="{102BBD21-FD9F-8240-9667-52E8C26CAAC0}" destId="{5497EE79-9DE3-DF48-81DB-A135F118F846}" srcOrd="6" destOrd="0" presId="urn:microsoft.com/office/officeart/2005/8/layout/list1"/>
    <dgm:cxn modelId="{3E0CF0AF-40D3-1B44-B2AD-98321833CB13}" type="presParOf" srcId="{102BBD21-FD9F-8240-9667-52E8C26CAAC0}" destId="{3CAFC01A-3117-7E43-9D7A-B9247135D3C0}" srcOrd="7" destOrd="0" presId="urn:microsoft.com/office/officeart/2005/8/layout/list1"/>
    <dgm:cxn modelId="{47217330-C827-3249-88FA-180A3CCF517B}" type="presParOf" srcId="{102BBD21-FD9F-8240-9667-52E8C26CAAC0}" destId="{BB6D7F91-75DF-4E44-82DD-7FF9FC4D1C58}" srcOrd="8" destOrd="0" presId="urn:microsoft.com/office/officeart/2005/8/layout/list1"/>
    <dgm:cxn modelId="{5BB2DA27-4B45-3243-B269-28326564AF19}" type="presParOf" srcId="{BB6D7F91-75DF-4E44-82DD-7FF9FC4D1C58}" destId="{556FB97B-434C-E04F-8665-716770B943CF}" srcOrd="0" destOrd="0" presId="urn:microsoft.com/office/officeart/2005/8/layout/list1"/>
    <dgm:cxn modelId="{FF04D281-0F9F-B14F-A4AC-D17C1D9577DA}" type="presParOf" srcId="{BB6D7F91-75DF-4E44-82DD-7FF9FC4D1C58}" destId="{A16B9E5B-A634-1345-9E53-34AEA3585053}" srcOrd="1" destOrd="0" presId="urn:microsoft.com/office/officeart/2005/8/layout/list1"/>
    <dgm:cxn modelId="{892BF91D-B173-B94B-812E-167744C06AAD}" type="presParOf" srcId="{102BBD21-FD9F-8240-9667-52E8C26CAAC0}" destId="{543222A4-DA5D-5942-86BB-AA019FFC87CC}" srcOrd="9" destOrd="0" presId="urn:microsoft.com/office/officeart/2005/8/layout/list1"/>
    <dgm:cxn modelId="{C9D62948-51F8-174D-943B-7C7DC75EE5D3}" type="presParOf" srcId="{102BBD21-FD9F-8240-9667-52E8C26CAAC0}" destId="{A533C451-9B37-F144-A479-D1DBA5DBEB85}" srcOrd="10" destOrd="0" presId="urn:microsoft.com/office/officeart/2005/8/layout/list1"/>
    <dgm:cxn modelId="{041C0847-3E3B-2C47-B0F8-5A82D4CB4940}" type="presParOf" srcId="{102BBD21-FD9F-8240-9667-52E8C26CAAC0}" destId="{1D1AEFE6-B8BD-CD43-AE66-EBD052BDA9CD}" srcOrd="11" destOrd="0" presId="urn:microsoft.com/office/officeart/2005/8/layout/list1"/>
    <dgm:cxn modelId="{A9FF20BC-71EC-5342-888B-62C3BE0EE274}" type="presParOf" srcId="{102BBD21-FD9F-8240-9667-52E8C26CAAC0}" destId="{0EF1A64B-46C7-E640-A6D8-427F6CA5F297}" srcOrd="12" destOrd="0" presId="urn:microsoft.com/office/officeart/2005/8/layout/list1"/>
    <dgm:cxn modelId="{104742B8-62CB-D54A-B652-5BD707C9C03A}" type="presParOf" srcId="{0EF1A64B-46C7-E640-A6D8-427F6CA5F297}" destId="{11D683F1-BC49-8640-9DD6-E67EFA812DBD}" srcOrd="0" destOrd="0" presId="urn:microsoft.com/office/officeart/2005/8/layout/list1"/>
    <dgm:cxn modelId="{D8B36CFB-F052-AE44-B8DB-FC2F1B423889}" type="presParOf" srcId="{0EF1A64B-46C7-E640-A6D8-427F6CA5F297}" destId="{1D051211-EBF9-444D-896D-87D346908677}" srcOrd="1" destOrd="0" presId="urn:microsoft.com/office/officeart/2005/8/layout/list1"/>
    <dgm:cxn modelId="{4CDA03BD-9DFB-A841-8EA0-2DB8D4573E1C}" type="presParOf" srcId="{102BBD21-FD9F-8240-9667-52E8C26CAAC0}" destId="{FC5A70F8-E100-1B4F-B074-8ACC792ED1F0}" srcOrd="13" destOrd="0" presId="urn:microsoft.com/office/officeart/2005/8/layout/list1"/>
    <dgm:cxn modelId="{F60C1366-8600-EE49-B4D5-D1CA9AF3CFBF}" type="presParOf" srcId="{102BBD21-FD9F-8240-9667-52E8C26CAAC0}" destId="{A3782FD8-D18F-AD43-8C07-13F31F8782D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5A2631-A32B-174F-96F1-9038AEA1829B}" type="doc">
      <dgm:prSet loTypeId="urn:microsoft.com/office/officeart/2005/8/layout/list1" loCatId="" qsTypeId="urn:microsoft.com/office/officeart/2005/8/quickstyle/simple1" qsCatId="simple" csTypeId="urn:microsoft.com/office/officeart/2005/8/colors/accent5_1" csCatId="accent5" phldr="1"/>
      <dgm:spPr/>
      <dgm:t>
        <a:bodyPr/>
        <a:lstStyle/>
        <a:p>
          <a:endParaRPr lang="en-US"/>
        </a:p>
      </dgm:t>
    </dgm:pt>
    <dgm:pt modelId="{2B8BF4EB-60FE-7240-AB10-78CB340286BE}">
      <dgm:prSet phldrT="[Text]" custT="1"/>
      <dgm:spPr/>
      <dgm:t>
        <a:bodyPr/>
        <a:lstStyle/>
        <a:p>
          <a:r>
            <a:rPr lang="en-US" sz="2000" dirty="0" smtClean="0">
              <a:ea typeface="ＭＳ Ｐゴシック" charset="0"/>
            </a:rPr>
            <a:t>Create a welcoming space.</a:t>
          </a:r>
          <a:endParaRPr lang="en-US" sz="2000" dirty="0"/>
        </a:p>
      </dgm:t>
    </dgm:pt>
    <dgm:pt modelId="{B0EEAAAC-778B-1B48-BE10-6C31FC244CCC}" type="parTrans" cxnId="{C5FA1B44-7956-4C45-9CC4-52698E1F4D68}">
      <dgm:prSet/>
      <dgm:spPr/>
      <dgm:t>
        <a:bodyPr/>
        <a:lstStyle/>
        <a:p>
          <a:endParaRPr lang="en-US"/>
        </a:p>
      </dgm:t>
    </dgm:pt>
    <dgm:pt modelId="{A72AFF70-F0C3-AC43-9DEF-DEEF7277F4C2}" type="sibTrans" cxnId="{C5FA1B44-7956-4C45-9CC4-52698E1F4D68}">
      <dgm:prSet/>
      <dgm:spPr/>
      <dgm:t>
        <a:bodyPr/>
        <a:lstStyle/>
        <a:p>
          <a:endParaRPr lang="en-US"/>
        </a:p>
      </dgm:t>
    </dgm:pt>
    <dgm:pt modelId="{A3AF912B-AD7E-494B-8B9A-117721683038}">
      <dgm:prSet phldrT="[Text]" custT="1"/>
      <dgm:spPr/>
      <dgm:t>
        <a:bodyPr/>
        <a:lstStyle/>
        <a:p>
          <a:r>
            <a:rPr lang="en-US" sz="2000" dirty="0" smtClean="0">
              <a:ea typeface="ＭＳ Ｐゴシック" charset="0"/>
            </a:rPr>
            <a:t>Know participants by name.</a:t>
          </a:r>
          <a:endParaRPr lang="en-US" sz="2000" dirty="0"/>
        </a:p>
      </dgm:t>
    </dgm:pt>
    <dgm:pt modelId="{B6261759-00CE-0348-9D84-6C39B01D268E}" type="parTrans" cxnId="{2298F1BE-2FED-A042-9841-BFC2684EA587}">
      <dgm:prSet/>
      <dgm:spPr/>
      <dgm:t>
        <a:bodyPr/>
        <a:lstStyle/>
        <a:p>
          <a:endParaRPr lang="en-US"/>
        </a:p>
      </dgm:t>
    </dgm:pt>
    <dgm:pt modelId="{3653B87A-68A4-BA42-89F3-3CAEF1104630}" type="sibTrans" cxnId="{2298F1BE-2FED-A042-9841-BFC2684EA587}">
      <dgm:prSet/>
      <dgm:spPr/>
      <dgm:t>
        <a:bodyPr/>
        <a:lstStyle/>
        <a:p>
          <a:endParaRPr lang="en-US"/>
        </a:p>
      </dgm:t>
    </dgm:pt>
    <dgm:pt modelId="{4135E5FD-F5B1-074C-8AAB-A3F681C1BB80}">
      <dgm:prSet phldrT="[Text]" custT="1"/>
      <dgm:spPr/>
      <dgm:t>
        <a:bodyPr/>
        <a:lstStyle/>
        <a:p>
          <a:r>
            <a:rPr lang="en-US" sz="2000" dirty="0" smtClean="0">
              <a:ea typeface="ＭＳ Ｐゴシック" charset="0"/>
            </a:rPr>
            <a:t>Plan for follow-up at group meetings.</a:t>
          </a:r>
          <a:endParaRPr lang="en-US" sz="2000" dirty="0"/>
        </a:p>
      </dgm:t>
    </dgm:pt>
    <dgm:pt modelId="{89574F48-E9A9-5740-BCCB-1319B4CDED8B}" type="parTrans" cxnId="{C4C5D65C-04D1-CF4F-A25D-FABBAE1D4929}">
      <dgm:prSet/>
      <dgm:spPr/>
      <dgm:t>
        <a:bodyPr/>
        <a:lstStyle/>
        <a:p>
          <a:endParaRPr lang="en-US"/>
        </a:p>
      </dgm:t>
    </dgm:pt>
    <dgm:pt modelId="{7C4CE984-6DB8-1743-90F7-CCD3DB9A9A37}" type="sibTrans" cxnId="{C4C5D65C-04D1-CF4F-A25D-FABBAE1D4929}">
      <dgm:prSet/>
      <dgm:spPr/>
      <dgm:t>
        <a:bodyPr/>
        <a:lstStyle/>
        <a:p>
          <a:endParaRPr lang="en-US"/>
        </a:p>
      </dgm:t>
    </dgm:pt>
    <dgm:pt modelId="{37D29B6E-3BAD-FE41-8E02-1CDCE20BBB42}">
      <dgm:prSet custT="1"/>
      <dgm:spPr/>
      <dgm:t>
        <a:bodyPr/>
        <a:lstStyle/>
        <a:p>
          <a:r>
            <a:rPr lang="en-US" sz="2000" dirty="0" smtClean="0">
              <a:ea typeface="ＭＳ Ｐゴシック" charset="0"/>
            </a:rPr>
            <a:t>Provide opportunities for group ownership.</a:t>
          </a:r>
          <a:endParaRPr lang="en-US" sz="2000" dirty="0"/>
        </a:p>
      </dgm:t>
    </dgm:pt>
    <dgm:pt modelId="{6126B7C1-BF67-E546-BAE0-96041D1A588C}" type="parTrans" cxnId="{0F8B2E8A-9F9F-8D41-B026-A5150AEB740D}">
      <dgm:prSet/>
      <dgm:spPr/>
      <dgm:t>
        <a:bodyPr/>
        <a:lstStyle/>
        <a:p>
          <a:endParaRPr lang="en-US"/>
        </a:p>
      </dgm:t>
    </dgm:pt>
    <dgm:pt modelId="{2588B51A-8A9F-7A48-A201-F58826D42B44}" type="sibTrans" cxnId="{0F8B2E8A-9F9F-8D41-B026-A5150AEB740D}">
      <dgm:prSet/>
      <dgm:spPr/>
      <dgm:t>
        <a:bodyPr/>
        <a:lstStyle/>
        <a:p>
          <a:endParaRPr lang="en-US"/>
        </a:p>
      </dgm:t>
    </dgm:pt>
    <dgm:pt modelId="{102BBD21-FD9F-8240-9667-52E8C26CAAC0}" type="pres">
      <dgm:prSet presAssocID="{F35A2631-A32B-174F-96F1-9038AEA1829B}" presName="linear" presStyleCnt="0">
        <dgm:presLayoutVars>
          <dgm:dir/>
          <dgm:animLvl val="lvl"/>
          <dgm:resizeHandles val="exact"/>
        </dgm:presLayoutVars>
      </dgm:prSet>
      <dgm:spPr/>
      <dgm:t>
        <a:bodyPr/>
        <a:lstStyle/>
        <a:p>
          <a:endParaRPr lang="en-US"/>
        </a:p>
      </dgm:t>
    </dgm:pt>
    <dgm:pt modelId="{0CE62728-FD88-1A4C-9964-1FAAFE1E353B}" type="pres">
      <dgm:prSet presAssocID="{2B8BF4EB-60FE-7240-AB10-78CB340286BE}" presName="parentLin" presStyleCnt="0"/>
      <dgm:spPr/>
    </dgm:pt>
    <dgm:pt modelId="{55263D6B-28D0-2D4E-9857-B203DB514468}" type="pres">
      <dgm:prSet presAssocID="{2B8BF4EB-60FE-7240-AB10-78CB340286BE}" presName="parentLeftMargin" presStyleLbl="node1" presStyleIdx="0" presStyleCnt="4"/>
      <dgm:spPr/>
      <dgm:t>
        <a:bodyPr/>
        <a:lstStyle/>
        <a:p>
          <a:endParaRPr lang="en-US"/>
        </a:p>
      </dgm:t>
    </dgm:pt>
    <dgm:pt modelId="{08661491-FB27-D84A-B5E2-B6CEAAAE8924}" type="pres">
      <dgm:prSet presAssocID="{2B8BF4EB-60FE-7240-AB10-78CB340286BE}" presName="parentText" presStyleLbl="node1" presStyleIdx="0" presStyleCnt="4">
        <dgm:presLayoutVars>
          <dgm:chMax val="0"/>
          <dgm:bulletEnabled val="1"/>
        </dgm:presLayoutVars>
      </dgm:prSet>
      <dgm:spPr/>
      <dgm:t>
        <a:bodyPr/>
        <a:lstStyle/>
        <a:p>
          <a:endParaRPr lang="en-US"/>
        </a:p>
      </dgm:t>
    </dgm:pt>
    <dgm:pt modelId="{E8CABDF9-A392-A94F-963C-5AFED875CF96}" type="pres">
      <dgm:prSet presAssocID="{2B8BF4EB-60FE-7240-AB10-78CB340286BE}" presName="negativeSpace" presStyleCnt="0"/>
      <dgm:spPr/>
    </dgm:pt>
    <dgm:pt modelId="{4B6A9396-35CC-A244-BB85-379F7ACD5CB2}" type="pres">
      <dgm:prSet presAssocID="{2B8BF4EB-60FE-7240-AB10-78CB340286BE}" presName="childText" presStyleLbl="conFgAcc1" presStyleIdx="0" presStyleCnt="4">
        <dgm:presLayoutVars>
          <dgm:bulletEnabled val="1"/>
        </dgm:presLayoutVars>
      </dgm:prSet>
      <dgm:spPr/>
    </dgm:pt>
    <dgm:pt modelId="{7BABD262-433B-3649-9ED1-45BBB2D97DF1}" type="pres">
      <dgm:prSet presAssocID="{A72AFF70-F0C3-AC43-9DEF-DEEF7277F4C2}" presName="spaceBetweenRectangles" presStyleCnt="0"/>
      <dgm:spPr/>
    </dgm:pt>
    <dgm:pt modelId="{2F87AAB2-D102-B540-A4AD-37977BD234AE}" type="pres">
      <dgm:prSet presAssocID="{A3AF912B-AD7E-494B-8B9A-117721683038}" presName="parentLin" presStyleCnt="0"/>
      <dgm:spPr/>
    </dgm:pt>
    <dgm:pt modelId="{A3EFE021-03CB-C746-BFAA-7B0CFA3331A9}" type="pres">
      <dgm:prSet presAssocID="{A3AF912B-AD7E-494B-8B9A-117721683038}" presName="parentLeftMargin" presStyleLbl="node1" presStyleIdx="0" presStyleCnt="4"/>
      <dgm:spPr/>
      <dgm:t>
        <a:bodyPr/>
        <a:lstStyle/>
        <a:p>
          <a:endParaRPr lang="en-US"/>
        </a:p>
      </dgm:t>
    </dgm:pt>
    <dgm:pt modelId="{9A0ACA6F-53F6-664B-9D6E-D0AAA8FD5AF3}" type="pres">
      <dgm:prSet presAssocID="{A3AF912B-AD7E-494B-8B9A-117721683038}" presName="parentText" presStyleLbl="node1" presStyleIdx="1" presStyleCnt="4">
        <dgm:presLayoutVars>
          <dgm:chMax val="0"/>
          <dgm:bulletEnabled val="1"/>
        </dgm:presLayoutVars>
      </dgm:prSet>
      <dgm:spPr/>
      <dgm:t>
        <a:bodyPr/>
        <a:lstStyle/>
        <a:p>
          <a:endParaRPr lang="en-US"/>
        </a:p>
      </dgm:t>
    </dgm:pt>
    <dgm:pt modelId="{EF15EA7E-5FDB-8E49-9B7F-9FAE33CE75C9}" type="pres">
      <dgm:prSet presAssocID="{A3AF912B-AD7E-494B-8B9A-117721683038}" presName="negativeSpace" presStyleCnt="0"/>
      <dgm:spPr/>
    </dgm:pt>
    <dgm:pt modelId="{5497EE79-9DE3-DF48-81DB-A135F118F846}" type="pres">
      <dgm:prSet presAssocID="{A3AF912B-AD7E-494B-8B9A-117721683038}" presName="childText" presStyleLbl="conFgAcc1" presStyleIdx="1" presStyleCnt="4">
        <dgm:presLayoutVars>
          <dgm:bulletEnabled val="1"/>
        </dgm:presLayoutVars>
      </dgm:prSet>
      <dgm:spPr/>
    </dgm:pt>
    <dgm:pt modelId="{3CAFC01A-3117-7E43-9D7A-B9247135D3C0}" type="pres">
      <dgm:prSet presAssocID="{3653B87A-68A4-BA42-89F3-3CAEF1104630}" presName="spaceBetweenRectangles" presStyleCnt="0"/>
      <dgm:spPr/>
    </dgm:pt>
    <dgm:pt modelId="{BB6D7F91-75DF-4E44-82DD-7FF9FC4D1C58}" type="pres">
      <dgm:prSet presAssocID="{4135E5FD-F5B1-074C-8AAB-A3F681C1BB80}" presName="parentLin" presStyleCnt="0"/>
      <dgm:spPr/>
    </dgm:pt>
    <dgm:pt modelId="{556FB97B-434C-E04F-8665-716770B943CF}" type="pres">
      <dgm:prSet presAssocID="{4135E5FD-F5B1-074C-8AAB-A3F681C1BB80}" presName="parentLeftMargin" presStyleLbl="node1" presStyleIdx="1" presStyleCnt="4"/>
      <dgm:spPr/>
      <dgm:t>
        <a:bodyPr/>
        <a:lstStyle/>
        <a:p>
          <a:endParaRPr lang="en-US"/>
        </a:p>
      </dgm:t>
    </dgm:pt>
    <dgm:pt modelId="{A16B9E5B-A634-1345-9E53-34AEA3585053}" type="pres">
      <dgm:prSet presAssocID="{4135E5FD-F5B1-074C-8AAB-A3F681C1BB80}" presName="parentText" presStyleLbl="node1" presStyleIdx="2" presStyleCnt="4">
        <dgm:presLayoutVars>
          <dgm:chMax val="0"/>
          <dgm:bulletEnabled val="1"/>
        </dgm:presLayoutVars>
      </dgm:prSet>
      <dgm:spPr/>
      <dgm:t>
        <a:bodyPr/>
        <a:lstStyle/>
        <a:p>
          <a:endParaRPr lang="en-US"/>
        </a:p>
      </dgm:t>
    </dgm:pt>
    <dgm:pt modelId="{543222A4-DA5D-5942-86BB-AA019FFC87CC}" type="pres">
      <dgm:prSet presAssocID="{4135E5FD-F5B1-074C-8AAB-A3F681C1BB80}" presName="negativeSpace" presStyleCnt="0"/>
      <dgm:spPr/>
    </dgm:pt>
    <dgm:pt modelId="{A533C451-9B37-F144-A479-D1DBA5DBEB85}" type="pres">
      <dgm:prSet presAssocID="{4135E5FD-F5B1-074C-8AAB-A3F681C1BB80}" presName="childText" presStyleLbl="conFgAcc1" presStyleIdx="2" presStyleCnt="4">
        <dgm:presLayoutVars>
          <dgm:bulletEnabled val="1"/>
        </dgm:presLayoutVars>
      </dgm:prSet>
      <dgm:spPr/>
    </dgm:pt>
    <dgm:pt modelId="{1D1AEFE6-B8BD-CD43-AE66-EBD052BDA9CD}" type="pres">
      <dgm:prSet presAssocID="{7C4CE984-6DB8-1743-90F7-CCD3DB9A9A37}" presName="spaceBetweenRectangles" presStyleCnt="0"/>
      <dgm:spPr/>
    </dgm:pt>
    <dgm:pt modelId="{0EF1A64B-46C7-E640-A6D8-427F6CA5F297}" type="pres">
      <dgm:prSet presAssocID="{37D29B6E-3BAD-FE41-8E02-1CDCE20BBB42}" presName="parentLin" presStyleCnt="0"/>
      <dgm:spPr/>
    </dgm:pt>
    <dgm:pt modelId="{11D683F1-BC49-8640-9DD6-E67EFA812DBD}" type="pres">
      <dgm:prSet presAssocID="{37D29B6E-3BAD-FE41-8E02-1CDCE20BBB42}" presName="parentLeftMargin" presStyleLbl="node1" presStyleIdx="2" presStyleCnt="4"/>
      <dgm:spPr/>
      <dgm:t>
        <a:bodyPr/>
        <a:lstStyle/>
        <a:p>
          <a:endParaRPr lang="en-US"/>
        </a:p>
      </dgm:t>
    </dgm:pt>
    <dgm:pt modelId="{1D051211-EBF9-444D-896D-87D346908677}" type="pres">
      <dgm:prSet presAssocID="{37D29B6E-3BAD-FE41-8E02-1CDCE20BBB42}" presName="parentText" presStyleLbl="node1" presStyleIdx="3" presStyleCnt="4">
        <dgm:presLayoutVars>
          <dgm:chMax val="0"/>
          <dgm:bulletEnabled val="1"/>
        </dgm:presLayoutVars>
      </dgm:prSet>
      <dgm:spPr/>
      <dgm:t>
        <a:bodyPr/>
        <a:lstStyle/>
        <a:p>
          <a:endParaRPr lang="en-US"/>
        </a:p>
      </dgm:t>
    </dgm:pt>
    <dgm:pt modelId="{FC5A70F8-E100-1B4F-B074-8ACC792ED1F0}" type="pres">
      <dgm:prSet presAssocID="{37D29B6E-3BAD-FE41-8E02-1CDCE20BBB42}" presName="negativeSpace" presStyleCnt="0"/>
      <dgm:spPr/>
    </dgm:pt>
    <dgm:pt modelId="{A3782FD8-D18F-AD43-8C07-13F31F8782D6}" type="pres">
      <dgm:prSet presAssocID="{37D29B6E-3BAD-FE41-8E02-1CDCE20BBB42}" presName="childText" presStyleLbl="conFgAcc1" presStyleIdx="3" presStyleCnt="4">
        <dgm:presLayoutVars>
          <dgm:bulletEnabled val="1"/>
        </dgm:presLayoutVars>
      </dgm:prSet>
      <dgm:spPr/>
    </dgm:pt>
  </dgm:ptLst>
  <dgm:cxnLst>
    <dgm:cxn modelId="{2298F1BE-2FED-A042-9841-BFC2684EA587}" srcId="{F35A2631-A32B-174F-96F1-9038AEA1829B}" destId="{A3AF912B-AD7E-494B-8B9A-117721683038}" srcOrd="1" destOrd="0" parTransId="{B6261759-00CE-0348-9D84-6C39B01D268E}" sibTransId="{3653B87A-68A4-BA42-89F3-3CAEF1104630}"/>
    <dgm:cxn modelId="{C4C5D65C-04D1-CF4F-A25D-FABBAE1D4929}" srcId="{F35A2631-A32B-174F-96F1-9038AEA1829B}" destId="{4135E5FD-F5B1-074C-8AAB-A3F681C1BB80}" srcOrd="2" destOrd="0" parTransId="{89574F48-E9A9-5740-BCCB-1319B4CDED8B}" sibTransId="{7C4CE984-6DB8-1743-90F7-CCD3DB9A9A37}"/>
    <dgm:cxn modelId="{0F8B2E8A-9F9F-8D41-B026-A5150AEB740D}" srcId="{F35A2631-A32B-174F-96F1-9038AEA1829B}" destId="{37D29B6E-3BAD-FE41-8E02-1CDCE20BBB42}" srcOrd="3" destOrd="0" parTransId="{6126B7C1-BF67-E546-BAE0-96041D1A588C}" sibTransId="{2588B51A-8A9F-7A48-A201-F58826D42B44}"/>
    <dgm:cxn modelId="{6214BEC1-BECE-8C4D-A8A5-63E227909B70}" type="presOf" srcId="{37D29B6E-3BAD-FE41-8E02-1CDCE20BBB42}" destId="{11D683F1-BC49-8640-9DD6-E67EFA812DBD}" srcOrd="0" destOrd="0" presId="urn:microsoft.com/office/officeart/2005/8/layout/list1"/>
    <dgm:cxn modelId="{1CEE7E8C-7F53-FE41-B5FB-5C8AF573F7AF}" type="presOf" srcId="{4135E5FD-F5B1-074C-8AAB-A3F681C1BB80}" destId="{A16B9E5B-A634-1345-9E53-34AEA3585053}" srcOrd="1" destOrd="0" presId="urn:microsoft.com/office/officeart/2005/8/layout/list1"/>
    <dgm:cxn modelId="{A3A02E2E-5B6F-E849-BFF7-70F67AE42CC6}" type="presOf" srcId="{A3AF912B-AD7E-494B-8B9A-117721683038}" destId="{9A0ACA6F-53F6-664B-9D6E-D0AAA8FD5AF3}" srcOrd="1" destOrd="0" presId="urn:microsoft.com/office/officeart/2005/8/layout/list1"/>
    <dgm:cxn modelId="{D41959CC-30D8-6E4F-9AAC-9C333F22698C}" type="presOf" srcId="{F35A2631-A32B-174F-96F1-9038AEA1829B}" destId="{102BBD21-FD9F-8240-9667-52E8C26CAAC0}" srcOrd="0" destOrd="0" presId="urn:microsoft.com/office/officeart/2005/8/layout/list1"/>
    <dgm:cxn modelId="{2299E8BF-A145-5343-B0AB-D65CD5991B86}" type="presOf" srcId="{37D29B6E-3BAD-FE41-8E02-1CDCE20BBB42}" destId="{1D051211-EBF9-444D-896D-87D346908677}" srcOrd="1" destOrd="0" presId="urn:microsoft.com/office/officeart/2005/8/layout/list1"/>
    <dgm:cxn modelId="{0C05F829-D376-3340-8CFF-B647767BA5E3}" type="presOf" srcId="{4135E5FD-F5B1-074C-8AAB-A3F681C1BB80}" destId="{556FB97B-434C-E04F-8665-716770B943CF}" srcOrd="0" destOrd="0" presId="urn:microsoft.com/office/officeart/2005/8/layout/list1"/>
    <dgm:cxn modelId="{5EE4B999-A2BC-6542-81B3-02C97862CC99}" type="presOf" srcId="{2B8BF4EB-60FE-7240-AB10-78CB340286BE}" destId="{08661491-FB27-D84A-B5E2-B6CEAAAE8924}" srcOrd="1" destOrd="0" presId="urn:microsoft.com/office/officeart/2005/8/layout/list1"/>
    <dgm:cxn modelId="{4EF396F1-952F-1047-B3F7-92E943A5B945}" type="presOf" srcId="{2B8BF4EB-60FE-7240-AB10-78CB340286BE}" destId="{55263D6B-28D0-2D4E-9857-B203DB514468}" srcOrd="0" destOrd="0" presId="urn:microsoft.com/office/officeart/2005/8/layout/list1"/>
    <dgm:cxn modelId="{C5FA1B44-7956-4C45-9CC4-52698E1F4D68}" srcId="{F35A2631-A32B-174F-96F1-9038AEA1829B}" destId="{2B8BF4EB-60FE-7240-AB10-78CB340286BE}" srcOrd="0" destOrd="0" parTransId="{B0EEAAAC-778B-1B48-BE10-6C31FC244CCC}" sibTransId="{A72AFF70-F0C3-AC43-9DEF-DEEF7277F4C2}"/>
    <dgm:cxn modelId="{F02C4BD7-BD4E-7749-8D51-2A0A0F3732D1}" type="presOf" srcId="{A3AF912B-AD7E-494B-8B9A-117721683038}" destId="{A3EFE021-03CB-C746-BFAA-7B0CFA3331A9}" srcOrd="0" destOrd="0" presId="urn:microsoft.com/office/officeart/2005/8/layout/list1"/>
    <dgm:cxn modelId="{88746668-389D-2546-A066-5F56D942E859}" type="presParOf" srcId="{102BBD21-FD9F-8240-9667-52E8C26CAAC0}" destId="{0CE62728-FD88-1A4C-9964-1FAAFE1E353B}" srcOrd="0" destOrd="0" presId="urn:microsoft.com/office/officeart/2005/8/layout/list1"/>
    <dgm:cxn modelId="{2A9BC589-7B16-AD49-A1F5-F8A2C653AAD7}" type="presParOf" srcId="{0CE62728-FD88-1A4C-9964-1FAAFE1E353B}" destId="{55263D6B-28D0-2D4E-9857-B203DB514468}" srcOrd="0" destOrd="0" presId="urn:microsoft.com/office/officeart/2005/8/layout/list1"/>
    <dgm:cxn modelId="{A8B7E604-E4A1-6546-A9FC-42FDAD125990}" type="presParOf" srcId="{0CE62728-FD88-1A4C-9964-1FAAFE1E353B}" destId="{08661491-FB27-D84A-B5E2-B6CEAAAE8924}" srcOrd="1" destOrd="0" presId="urn:microsoft.com/office/officeart/2005/8/layout/list1"/>
    <dgm:cxn modelId="{61852DC2-AA35-8A47-B778-25527F2911D2}" type="presParOf" srcId="{102BBD21-FD9F-8240-9667-52E8C26CAAC0}" destId="{E8CABDF9-A392-A94F-963C-5AFED875CF96}" srcOrd="1" destOrd="0" presId="urn:microsoft.com/office/officeart/2005/8/layout/list1"/>
    <dgm:cxn modelId="{9AA92B8D-5252-6B40-A069-C2A73934BFBF}" type="presParOf" srcId="{102BBD21-FD9F-8240-9667-52E8C26CAAC0}" destId="{4B6A9396-35CC-A244-BB85-379F7ACD5CB2}" srcOrd="2" destOrd="0" presId="urn:microsoft.com/office/officeart/2005/8/layout/list1"/>
    <dgm:cxn modelId="{BD12B7EA-E200-F940-9ABB-741B05E112FA}" type="presParOf" srcId="{102BBD21-FD9F-8240-9667-52E8C26CAAC0}" destId="{7BABD262-433B-3649-9ED1-45BBB2D97DF1}" srcOrd="3" destOrd="0" presId="urn:microsoft.com/office/officeart/2005/8/layout/list1"/>
    <dgm:cxn modelId="{72CEE7E0-4EA3-AE4A-9FB6-6687AD0CAE3A}" type="presParOf" srcId="{102BBD21-FD9F-8240-9667-52E8C26CAAC0}" destId="{2F87AAB2-D102-B540-A4AD-37977BD234AE}" srcOrd="4" destOrd="0" presId="urn:microsoft.com/office/officeart/2005/8/layout/list1"/>
    <dgm:cxn modelId="{4645E690-577D-C749-8DDA-04F96502AE60}" type="presParOf" srcId="{2F87AAB2-D102-B540-A4AD-37977BD234AE}" destId="{A3EFE021-03CB-C746-BFAA-7B0CFA3331A9}" srcOrd="0" destOrd="0" presId="urn:microsoft.com/office/officeart/2005/8/layout/list1"/>
    <dgm:cxn modelId="{2A1055D3-ED1E-D343-B703-23020903B26E}" type="presParOf" srcId="{2F87AAB2-D102-B540-A4AD-37977BD234AE}" destId="{9A0ACA6F-53F6-664B-9D6E-D0AAA8FD5AF3}" srcOrd="1" destOrd="0" presId="urn:microsoft.com/office/officeart/2005/8/layout/list1"/>
    <dgm:cxn modelId="{80E5A36D-B64A-CC49-AEDE-085009F54907}" type="presParOf" srcId="{102BBD21-FD9F-8240-9667-52E8C26CAAC0}" destId="{EF15EA7E-5FDB-8E49-9B7F-9FAE33CE75C9}" srcOrd="5" destOrd="0" presId="urn:microsoft.com/office/officeart/2005/8/layout/list1"/>
    <dgm:cxn modelId="{D85EFD17-A733-0A48-A8DF-046EFE09BD16}" type="presParOf" srcId="{102BBD21-FD9F-8240-9667-52E8C26CAAC0}" destId="{5497EE79-9DE3-DF48-81DB-A135F118F846}" srcOrd="6" destOrd="0" presId="urn:microsoft.com/office/officeart/2005/8/layout/list1"/>
    <dgm:cxn modelId="{F5ECDA0C-EA73-7846-95EF-881FC748DC02}" type="presParOf" srcId="{102BBD21-FD9F-8240-9667-52E8C26CAAC0}" destId="{3CAFC01A-3117-7E43-9D7A-B9247135D3C0}" srcOrd="7" destOrd="0" presId="urn:microsoft.com/office/officeart/2005/8/layout/list1"/>
    <dgm:cxn modelId="{F514B502-ABCD-F749-9A24-A20E9EC3E3E4}" type="presParOf" srcId="{102BBD21-FD9F-8240-9667-52E8C26CAAC0}" destId="{BB6D7F91-75DF-4E44-82DD-7FF9FC4D1C58}" srcOrd="8" destOrd="0" presId="urn:microsoft.com/office/officeart/2005/8/layout/list1"/>
    <dgm:cxn modelId="{550E8891-68E2-0B46-AED2-398A68AAF8F6}" type="presParOf" srcId="{BB6D7F91-75DF-4E44-82DD-7FF9FC4D1C58}" destId="{556FB97B-434C-E04F-8665-716770B943CF}" srcOrd="0" destOrd="0" presId="urn:microsoft.com/office/officeart/2005/8/layout/list1"/>
    <dgm:cxn modelId="{4DD15705-1BC0-524E-A127-2A8D147105D0}" type="presParOf" srcId="{BB6D7F91-75DF-4E44-82DD-7FF9FC4D1C58}" destId="{A16B9E5B-A634-1345-9E53-34AEA3585053}" srcOrd="1" destOrd="0" presId="urn:microsoft.com/office/officeart/2005/8/layout/list1"/>
    <dgm:cxn modelId="{55A739DD-3EED-C343-A7CE-845DFFB3F548}" type="presParOf" srcId="{102BBD21-FD9F-8240-9667-52E8C26CAAC0}" destId="{543222A4-DA5D-5942-86BB-AA019FFC87CC}" srcOrd="9" destOrd="0" presId="urn:microsoft.com/office/officeart/2005/8/layout/list1"/>
    <dgm:cxn modelId="{B8C3614F-7CD5-DD41-A1C7-A2CF06EB7842}" type="presParOf" srcId="{102BBD21-FD9F-8240-9667-52E8C26CAAC0}" destId="{A533C451-9B37-F144-A479-D1DBA5DBEB85}" srcOrd="10" destOrd="0" presId="urn:microsoft.com/office/officeart/2005/8/layout/list1"/>
    <dgm:cxn modelId="{D0ED6B1F-68AA-8842-9E3E-1E0E2311D220}" type="presParOf" srcId="{102BBD21-FD9F-8240-9667-52E8C26CAAC0}" destId="{1D1AEFE6-B8BD-CD43-AE66-EBD052BDA9CD}" srcOrd="11" destOrd="0" presId="urn:microsoft.com/office/officeart/2005/8/layout/list1"/>
    <dgm:cxn modelId="{EF347CC8-D350-1145-8229-714141B9AB35}" type="presParOf" srcId="{102BBD21-FD9F-8240-9667-52E8C26CAAC0}" destId="{0EF1A64B-46C7-E640-A6D8-427F6CA5F297}" srcOrd="12" destOrd="0" presId="urn:microsoft.com/office/officeart/2005/8/layout/list1"/>
    <dgm:cxn modelId="{1FEA5C53-882A-E149-96D1-A063E7058357}" type="presParOf" srcId="{0EF1A64B-46C7-E640-A6D8-427F6CA5F297}" destId="{11D683F1-BC49-8640-9DD6-E67EFA812DBD}" srcOrd="0" destOrd="0" presId="urn:microsoft.com/office/officeart/2005/8/layout/list1"/>
    <dgm:cxn modelId="{6AC4E8A0-8350-5D4B-AC0D-8C0F38E1E21D}" type="presParOf" srcId="{0EF1A64B-46C7-E640-A6D8-427F6CA5F297}" destId="{1D051211-EBF9-444D-896D-87D346908677}" srcOrd="1" destOrd="0" presId="urn:microsoft.com/office/officeart/2005/8/layout/list1"/>
    <dgm:cxn modelId="{8D6BEE0A-83D7-8E42-8DA9-97AC747C23C4}" type="presParOf" srcId="{102BBD21-FD9F-8240-9667-52E8C26CAAC0}" destId="{FC5A70F8-E100-1B4F-B074-8ACC792ED1F0}" srcOrd="13" destOrd="0" presId="urn:microsoft.com/office/officeart/2005/8/layout/list1"/>
    <dgm:cxn modelId="{75521C0B-D500-DD45-8AE6-EF2C0DBB4B7D}" type="presParOf" srcId="{102BBD21-FD9F-8240-9667-52E8C26CAAC0}" destId="{A3782FD8-D18F-AD43-8C07-13F31F8782D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92982-62FC-E545-9799-23A4FCAFD645}">
      <dsp:nvSpPr>
        <dsp:cNvPr id="0" name=""/>
        <dsp:cNvSpPr/>
      </dsp:nvSpPr>
      <dsp:spPr>
        <a:xfrm>
          <a:off x="0" y="636866"/>
          <a:ext cx="10393679" cy="584747"/>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0ED106-7101-364B-9D9D-571D840F62C6}">
      <dsp:nvSpPr>
        <dsp:cNvPr id="0" name=""/>
        <dsp:cNvSpPr/>
      </dsp:nvSpPr>
      <dsp:spPr>
        <a:xfrm>
          <a:off x="106479" y="89893"/>
          <a:ext cx="9896315" cy="800051"/>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999" tIns="0" rIns="274999" bIns="0" numCol="1" spcCol="1270" anchor="ctr" anchorCtr="0">
          <a:noAutofit/>
        </a:bodyPr>
        <a:lstStyle/>
        <a:p>
          <a:pPr lvl="0" algn="l" defTabSz="1066800">
            <a:lnSpc>
              <a:spcPct val="90000"/>
            </a:lnSpc>
            <a:spcBef>
              <a:spcPct val="0"/>
            </a:spcBef>
            <a:spcAft>
              <a:spcPct val="35000"/>
            </a:spcAft>
          </a:pPr>
          <a:r>
            <a:rPr lang="en-US" sz="2400" kern="1200" dirty="0" smtClean="0"/>
            <a:t>Building relationships with both youth and parents.</a:t>
          </a:r>
          <a:endParaRPr lang="en-US" sz="2400" kern="1200" dirty="0"/>
        </a:p>
      </dsp:txBody>
      <dsp:txXfrm>
        <a:off x="145534" y="128948"/>
        <a:ext cx="9818205" cy="721941"/>
      </dsp:txXfrm>
    </dsp:sp>
    <dsp:sp modelId="{7A5534A6-15D8-274C-88A0-682F38470B18}">
      <dsp:nvSpPr>
        <dsp:cNvPr id="0" name=""/>
        <dsp:cNvSpPr/>
      </dsp:nvSpPr>
      <dsp:spPr>
        <a:xfrm>
          <a:off x="0" y="2092307"/>
          <a:ext cx="10393679" cy="584747"/>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333F3-14AD-4949-A06C-FAF51063F536}">
      <dsp:nvSpPr>
        <dsp:cNvPr id="0" name=""/>
        <dsp:cNvSpPr/>
      </dsp:nvSpPr>
      <dsp:spPr>
        <a:xfrm>
          <a:off x="106479" y="1371732"/>
          <a:ext cx="9896315" cy="973653"/>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999" tIns="0" rIns="274999" bIns="0" numCol="1" spcCol="1270" anchor="ctr" anchorCtr="0">
          <a:noAutofit/>
        </a:bodyPr>
        <a:lstStyle/>
        <a:p>
          <a:pPr lvl="0" algn="l" defTabSz="1066800">
            <a:lnSpc>
              <a:spcPct val="90000"/>
            </a:lnSpc>
            <a:spcBef>
              <a:spcPct val="0"/>
            </a:spcBef>
            <a:spcAft>
              <a:spcPct val="35000"/>
            </a:spcAft>
          </a:pPr>
          <a:r>
            <a:rPr lang="en-US" sz="2400" kern="1200" dirty="0" smtClean="0"/>
            <a:t>Communicating in Spanish – promoting bilingualism. </a:t>
          </a:r>
          <a:endParaRPr lang="en-US" sz="2400" kern="1200" dirty="0"/>
        </a:p>
      </dsp:txBody>
      <dsp:txXfrm>
        <a:off x="154009" y="1419262"/>
        <a:ext cx="9801255" cy="878593"/>
      </dsp:txXfrm>
    </dsp:sp>
    <dsp:sp modelId="{D0331626-7E15-BF4B-A84B-CFDF182145FB}">
      <dsp:nvSpPr>
        <dsp:cNvPr id="0" name=""/>
        <dsp:cNvSpPr/>
      </dsp:nvSpPr>
      <dsp:spPr>
        <a:xfrm>
          <a:off x="0" y="3368402"/>
          <a:ext cx="10393679" cy="584747"/>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F35-9984-D444-81D9-369D4F51A413}">
      <dsp:nvSpPr>
        <dsp:cNvPr id="0" name=""/>
        <dsp:cNvSpPr/>
      </dsp:nvSpPr>
      <dsp:spPr>
        <a:xfrm>
          <a:off x="106479" y="2827173"/>
          <a:ext cx="9896315" cy="897266"/>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999" tIns="0" rIns="274999" bIns="0" numCol="1" spcCol="1270" anchor="ctr" anchorCtr="0">
          <a:noAutofit/>
        </a:bodyPr>
        <a:lstStyle/>
        <a:p>
          <a:pPr lvl="0" algn="l" defTabSz="1066800">
            <a:lnSpc>
              <a:spcPct val="90000"/>
            </a:lnSpc>
            <a:spcBef>
              <a:spcPct val="0"/>
            </a:spcBef>
            <a:spcAft>
              <a:spcPct val="35000"/>
            </a:spcAft>
          </a:pPr>
          <a:r>
            <a:rPr lang="en-US" sz="2400" kern="1200" dirty="0" smtClean="0"/>
            <a:t>Personal contact and care. </a:t>
          </a:r>
          <a:endParaRPr lang="en-US" sz="2400" kern="1200" dirty="0"/>
        </a:p>
      </dsp:txBody>
      <dsp:txXfrm>
        <a:off x="150280" y="2870974"/>
        <a:ext cx="9808713" cy="809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92982-62FC-E545-9799-23A4FCAFD645}">
      <dsp:nvSpPr>
        <dsp:cNvPr id="0" name=""/>
        <dsp:cNvSpPr/>
      </dsp:nvSpPr>
      <dsp:spPr>
        <a:xfrm>
          <a:off x="0" y="636866"/>
          <a:ext cx="10393679" cy="584747"/>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0ED106-7101-364B-9D9D-571D840F62C6}">
      <dsp:nvSpPr>
        <dsp:cNvPr id="0" name=""/>
        <dsp:cNvSpPr/>
      </dsp:nvSpPr>
      <dsp:spPr>
        <a:xfrm>
          <a:off x="106479" y="89893"/>
          <a:ext cx="9896315" cy="800051"/>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999" tIns="0" rIns="274999" bIns="0" numCol="1" spcCol="1270" anchor="ctr" anchorCtr="0">
          <a:noAutofit/>
        </a:bodyPr>
        <a:lstStyle/>
        <a:p>
          <a:pPr lvl="0" algn="l" defTabSz="1066800">
            <a:lnSpc>
              <a:spcPct val="90000"/>
            </a:lnSpc>
            <a:spcBef>
              <a:spcPct val="0"/>
            </a:spcBef>
            <a:spcAft>
              <a:spcPct val="35000"/>
            </a:spcAft>
          </a:pPr>
          <a:r>
            <a:rPr lang="en-US" sz="2400" kern="1200" dirty="0" smtClean="0"/>
            <a:t>Don’t assume: ask, educate, and learn together</a:t>
          </a:r>
          <a:endParaRPr lang="en-US" sz="2400" kern="1200" dirty="0"/>
        </a:p>
      </dsp:txBody>
      <dsp:txXfrm>
        <a:off x="145534" y="128948"/>
        <a:ext cx="9818205" cy="721941"/>
      </dsp:txXfrm>
    </dsp:sp>
    <dsp:sp modelId="{7A5534A6-15D8-274C-88A0-682F38470B18}">
      <dsp:nvSpPr>
        <dsp:cNvPr id="0" name=""/>
        <dsp:cNvSpPr/>
      </dsp:nvSpPr>
      <dsp:spPr>
        <a:xfrm>
          <a:off x="0" y="2092307"/>
          <a:ext cx="10393679" cy="584747"/>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8333F3-14AD-4949-A06C-FAF51063F536}">
      <dsp:nvSpPr>
        <dsp:cNvPr id="0" name=""/>
        <dsp:cNvSpPr/>
      </dsp:nvSpPr>
      <dsp:spPr>
        <a:xfrm>
          <a:off x="106479" y="1371732"/>
          <a:ext cx="9896315" cy="973653"/>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999" tIns="0" rIns="274999" bIns="0" numCol="1" spcCol="1270" anchor="ctr" anchorCtr="0">
          <a:noAutofit/>
        </a:bodyPr>
        <a:lstStyle/>
        <a:p>
          <a:pPr lvl="0" algn="l" defTabSz="1066800">
            <a:lnSpc>
              <a:spcPct val="90000"/>
            </a:lnSpc>
            <a:spcBef>
              <a:spcPct val="0"/>
            </a:spcBef>
            <a:spcAft>
              <a:spcPct val="35000"/>
            </a:spcAft>
          </a:pPr>
          <a:r>
            <a:rPr lang="en-US" sz="2400" kern="1200" dirty="0" smtClean="0"/>
            <a:t>Get to know your youth and parents</a:t>
          </a:r>
          <a:endParaRPr lang="en-US" sz="2400" kern="1200" dirty="0"/>
        </a:p>
      </dsp:txBody>
      <dsp:txXfrm>
        <a:off x="154009" y="1419262"/>
        <a:ext cx="9801255" cy="878593"/>
      </dsp:txXfrm>
    </dsp:sp>
    <dsp:sp modelId="{D0331626-7E15-BF4B-A84B-CFDF182145FB}">
      <dsp:nvSpPr>
        <dsp:cNvPr id="0" name=""/>
        <dsp:cNvSpPr/>
      </dsp:nvSpPr>
      <dsp:spPr>
        <a:xfrm>
          <a:off x="0" y="3368402"/>
          <a:ext cx="10393679" cy="584747"/>
        </a:xfrm>
        <a:prstGeom prst="rect">
          <a:avLst/>
        </a:prstGeom>
        <a:solidFill>
          <a:schemeClr val="accent5">
            <a:alpha val="90000"/>
            <a:tint val="4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F35-9984-D444-81D9-369D4F51A413}">
      <dsp:nvSpPr>
        <dsp:cNvPr id="0" name=""/>
        <dsp:cNvSpPr/>
      </dsp:nvSpPr>
      <dsp:spPr>
        <a:xfrm>
          <a:off x="106479" y="2827173"/>
          <a:ext cx="9896315" cy="897266"/>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999" tIns="0" rIns="274999" bIns="0" numCol="1" spcCol="1270" anchor="ctr" anchorCtr="0">
          <a:noAutofit/>
        </a:bodyPr>
        <a:lstStyle/>
        <a:p>
          <a:pPr lvl="0" algn="l" defTabSz="1066800">
            <a:lnSpc>
              <a:spcPct val="90000"/>
            </a:lnSpc>
            <a:spcBef>
              <a:spcPct val="0"/>
            </a:spcBef>
            <a:spcAft>
              <a:spcPct val="35000"/>
            </a:spcAft>
          </a:pPr>
          <a:r>
            <a:rPr lang="en-US" sz="2400" kern="1200" dirty="0" err="1" smtClean="0"/>
            <a:t>Juntos</a:t>
          </a:r>
          <a:r>
            <a:rPr lang="en-US" sz="2400" kern="1200" dirty="0" smtClean="0"/>
            <a:t> means Together!</a:t>
          </a:r>
          <a:endParaRPr lang="en-US" sz="2400" kern="1200" dirty="0"/>
        </a:p>
      </dsp:txBody>
      <dsp:txXfrm>
        <a:off x="150280" y="2870974"/>
        <a:ext cx="9808713" cy="809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8/31/17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pewhispanic.org/2009/12/11/between-two-worlds-how-young-latinos-come-of-age-in-america/"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dimensionsofculture.com/2011/03/cultural-values-of-latino-patients-and-families/" TargetMode="External"/><Relationship Id="rId4" Type="http://schemas.openxmlformats.org/officeDocument/2006/relationships/hyperlink" Target="http://www.pewhispanic.org/2009/05/28/latino-children-a-majority-are-us-born-offspring-of-immigrants/" TargetMode="External"/><Relationship Id="rId5" Type="http://schemas.openxmlformats.org/officeDocument/2006/relationships/hyperlink" Target="http://factfinder.census.gov/faces/tableservices/jsf/pages/productview.xhtml?pid=ACS_13_1YR_B16006&amp;prodType=table" TargetMode="External"/><Relationship Id="rId6" Type="http://schemas.openxmlformats.org/officeDocument/2006/relationships/hyperlink" Target="http://kean.edu/~psych/doc/Working%20with%20transitional%20immigrants.pdf"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Welcome to </a:t>
            </a:r>
            <a:r>
              <a:rPr lang="en-US" sz="1200" dirty="0" err="1" smtClean="0">
                <a:effectLst/>
              </a:rPr>
              <a:t>Juntos</a:t>
            </a:r>
            <a:r>
              <a:rPr lang="en-US" sz="1200" dirty="0" smtClean="0">
                <a:effectLst/>
              </a:rPr>
              <a:t> 4-H Module 2 on Family Engagement. We are pleased to introduce to you the Family Engagement component of </a:t>
            </a:r>
            <a:r>
              <a:rPr lang="en-US" sz="1200" dirty="0" err="1" smtClean="0">
                <a:effectLst/>
              </a:rPr>
              <a:t>Juntos</a:t>
            </a:r>
            <a:r>
              <a:rPr lang="en-US" sz="1200" dirty="0" smtClean="0">
                <a:effectLst/>
              </a:rPr>
              <a:t> para </a:t>
            </a:r>
            <a:r>
              <a:rPr lang="en-US" sz="1200" dirty="0" err="1" smtClean="0">
                <a:effectLst/>
              </a:rPr>
              <a:t>una</a:t>
            </a:r>
            <a:r>
              <a:rPr lang="en-US" sz="1200" dirty="0" smtClean="0">
                <a:effectLst/>
              </a:rPr>
              <a:t> </a:t>
            </a:r>
            <a:r>
              <a:rPr lang="en-US" sz="1200" dirty="0" err="1" smtClean="0">
                <a:effectLst/>
              </a:rPr>
              <a:t>Mejor</a:t>
            </a:r>
            <a:r>
              <a:rPr lang="en-US" sz="1200" dirty="0" smtClean="0">
                <a:effectLst/>
              </a:rPr>
              <a:t> </a:t>
            </a:r>
            <a:r>
              <a:rPr lang="en-US" sz="1200" dirty="0" err="1" smtClean="0">
                <a:effectLst/>
              </a:rPr>
              <a:t>Educación</a:t>
            </a:r>
            <a:r>
              <a:rPr lang="en-US" sz="1200" dirty="0" smtClean="0">
                <a:effectLst/>
              </a:rPr>
              <a:t> Program (Together for a Better Education Program). </a:t>
            </a:r>
          </a:p>
          <a:p>
            <a:endParaRPr lang="en-US" sz="1200" dirty="0" smtClean="0">
              <a:effectLst/>
            </a:endParaRPr>
          </a:p>
          <a:p>
            <a:r>
              <a:rPr lang="en-US" sz="1200" dirty="0" smtClean="0">
                <a:effectLst/>
              </a:rPr>
              <a:t>This module will inform FCS and 4-H educators, volunteers, and community partners about four key areas that will lead to the successful implementation of </a:t>
            </a:r>
            <a:r>
              <a:rPr lang="en-US" sz="1200" dirty="0" err="1" smtClean="0">
                <a:effectLst/>
              </a:rPr>
              <a:t>Juntos</a:t>
            </a:r>
            <a:r>
              <a:rPr lang="en-US" sz="1200" dirty="0" smtClean="0">
                <a:effectLst/>
              </a:rPr>
              <a:t> 4-H Family Workshops, Family Nights, and Family Events. </a:t>
            </a:r>
            <a:endParaRPr lang="en-US" dirty="0" smtClean="0">
              <a:effectLst/>
            </a:endParaRPr>
          </a:p>
          <a:p>
            <a:r>
              <a:rPr lang="en-US" sz="1200" dirty="0" smtClean="0">
                <a:effectLst/>
              </a:rPr>
              <a:t> </a:t>
            </a:r>
            <a:endParaRPr lang="en-US" dirty="0" smtClean="0">
              <a:effectLst/>
            </a:endParaRPr>
          </a:p>
          <a:p>
            <a:r>
              <a:rPr lang="en-US" sz="1200" dirty="0" smtClean="0">
                <a:effectLst/>
              </a:rPr>
              <a:t>Module 2 is the second in a series of </a:t>
            </a:r>
            <a:r>
              <a:rPr lang="en-US" sz="1200" dirty="0" err="1" smtClean="0">
                <a:effectLst/>
              </a:rPr>
              <a:t>Juntos</a:t>
            </a:r>
            <a:r>
              <a:rPr lang="en-US" sz="1200" dirty="0" smtClean="0">
                <a:effectLst/>
              </a:rPr>
              <a:t> 4-H modules. All modules were made possible through National 4-H Council’s partnership with NC State University and New York Life Foundation. </a:t>
            </a:r>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a:t>
            </a:fld>
            <a:endParaRPr lang="en-US"/>
          </a:p>
        </p:txBody>
      </p:sp>
    </p:spTree>
    <p:extLst>
      <p:ext uri="{BB962C8B-B14F-4D97-AF65-F5344CB8AC3E}">
        <p14:creationId xmlns:p14="http://schemas.microsoft.com/office/powerpoint/2010/main" val="828512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dirty="0" smtClean="0"/>
              <a:t>One needs to be Latino or bilingual to engage with Latinos.</a:t>
            </a:r>
          </a:p>
        </p:txBody>
      </p:sp>
      <p:sp>
        <p:nvSpPr>
          <p:cNvPr id="4" name="Slide Number Placeholder 3"/>
          <p:cNvSpPr>
            <a:spLocks noGrp="1"/>
          </p:cNvSpPr>
          <p:nvPr>
            <p:ph type="sldNum" sz="quarter" idx="10"/>
          </p:nvPr>
        </p:nvSpPr>
        <p:spPr/>
        <p:txBody>
          <a:bodyPr/>
          <a:lstStyle/>
          <a:p>
            <a:fld id="{5E1B7EF0-148D-B042-AF3A-A0484078F544}" type="slidenum">
              <a:rPr lang="en-US" smtClean="0"/>
              <a:t>10</a:t>
            </a:fld>
            <a:endParaRPr lang="en-US"/>
          </a:p>
        </p:txBody>
      </p:sp>
    </p:spTree>
    <p:extLst>
      <p:ext uri="{BB962C8B-B14F-4D97-AF65-F5344CB8AC3E}">
        <p14:creationId xmlns:p14="http://schemas.microsoft.com/office/powerpoint/2010/main" val="76185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b="1" kern="1200" dirty="0" smtClean="0">
                <a:solidFill>
                  <a:schemeClr val="tx1"/>
                </a:solidFill>
                <a:effectLst/>
                <a:latin typeface="+mn-lt"/>
                <a:ea typeface="+mn-ea"/>
                <a:cs typeface="+mn-cs"/>
                <a:sym typeface="Helvetica Neue"/>
              </a:rPr>
              <a:t>False</a:t>
            </a:r>
            <a:r>
              <a:rPr lang="en-US" sz="1200" kern="1200" dirty="0" smtClean="0">
                <a:solidFill>
                  <a:schemeClr val="tx1"/>
                </a:solidFill>
                <a:effectLst/>
                <a:latin typeface="+mn-lt"/>
                <a:ea typeface="+mn-ea"/>
                <a:cs typeface="+mn-cs"/>
                <a:sym typeface="Helvetica Neue"/>
              </a:rPr>
              <a:t>.</a:t>
            </a:r>
          </a:p>
          <a:p>
            <a:endParaRPr lang="en-US" sz="1200" kern="1200" dirty="0" smtClean="0">
              <a:solidFill>
                <a:schemeClr val="tx1"/>
              </a:solidFill>
              <a:effectLst/>
              <a:latin typeface="+mn-lt"/>
              <a:ea typeface="+mn-ea"/>
              <a:cs typeface="+mn-cs"/>
              <a:sym typeface="Helvetica Neue"/>
            </a:endParaRPr>
          </a:p>
          <a:p>
            <a:r>
              <a:rPr lang="en-US" sz="1200" kern="1200" dirty="0" smtClean="0">
                <a:solidFill>
                  <a:schemeClr val="tx1"/>
                </a:solidFill>
                <a:effectLst/>
                <a:latin typeface="+mn-lt"/>
                <a:ea typeface="+mn-ea"/>
                <a:cs typeface="+mn-cs"/>
                <a:sym typeface="Helvetica Neue"/>
              </a:rPr>
              <a:t>Latino families, like many families, build their relationships on trust. Your positive involvement in their children’s lives is a driving force for gaining their trust. If trust is built, families will be engaged despite possible language barriers.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11</a:t>
            </a:fld>
            <a:endParaRPr lang="en-US"/>
          </a:p>
        </p:txBody>
      </p:sp>
    </p:spTree>
    <p:extLst>
      <p:ext uri="{BB962C8B-B14F-4D97-AF65-F5344CB8AC3E}">
        <p14:creationId xmlns:p14="http://schemas.microsoft.com/office/powerpoint/2010/main" val="45024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baseline="0" dirty="0" smtClean="0"/>
              <a:t>Most Latino high school and college-age youth are bilingual. </a:t>
            </a:r>
            <a:endParaRPr lang="en-US" dirty="0" smtClean="0"/>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12</a:t>
            </a:fld>
            <a:endParaRPr lang="en-US"/>
          </a:p>
        </p:txBody>
      </p:sp>
    </p:spTree>
    <p:extLst>
      <p:ext uri="{BB962C8B-B14F-4D97-AF65-F5344CB8AC3E}">
        <p14:creationId xmlns:p14="http://schemas.microsoft.com/office/powerpoint/2010/main" val="143189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b="1" dirty="0" smtClean="0">
                <a:effectLst/>
              </a:rPr>
              <a:t>True</a:t>
            </a:r>
            <a:r>
              <a:rPr lang="en-US" sz="1200" dirty="0" smtClean="0">
                <a:effectLst/>
              </a:rPr>
              <a:t>. </a:t>
            </a:r>
          </a:p>
          <a:p>
            <a:endParaRPr lang="en-US" sz="1200" dirty="0" smtClean="0">
              <a:effectLst/>
            </a:endParaRPr>
          </a:p>
          <a:p>
            <a:r>
              <a:rPr lang="en-US" sz="1200" dirty="0" smtClean="0">
                <a:effectLst/>
              </a:rPr>
              <a:t>The majority of high school and college aged (16-25) Latino youth are born in the U.S. and speak English. Because most of these youth predominantly speak Spanish at home, they become bilingual upon entering the educational system. In North Carolina, the majority of the youth in the program prefer to speak English; English becomes their dominant language over time. Make sure to always ask youth what language they feel most comfortable speaking. Never assume the preferred language is English.</a:t>
            </a:r>
            <a:endParaRPr lang="en-US" dirty="0" smtClean="0">
              <a:effectLst/>
            </a:endParaRPr>
          </a:p>
          <a:p>
            <a:r>
              <a:rPr lang="en-US" sz="1200" dirty="0" smtClean="0">
                <a:effectLst/>
              </a:rPr>
              <a:t> </a:t>
            </a:r>
            <a:endParaRPr lang="en-US" dirty="0" smtClean="0">
              <a:effectLst/>
            </a:endParaRPr>
          </a:p>
          <a:p>
            <a:r>
              <a:rPr lang="en-US" sz="1200" b="1" i="1" kern="1200" dirty="0" smtClean="0">
                <a:solidFill>
                  <a:schemeClr val="tx1"/>
                </a:solidFill>
                <a:effectLst/>
                <a:latin typeface="+mn-lt"/>
                <a:ea typeface="+mn-ea"/>
                <a:cs typeface="+mn-cs"/>
                <a:sym typeface="Helvetica Neue"/>
              </a:rPr>
              <a:t>Note to Trainer: </a:t>
            </a:r>
            <a:r>
              <a:rPr lang="en-US" sz="1200" i="1" kern="1200" dirty="0" smtClean="0">
                <a:solidFill>
                  <a:schemeClr val="tx1"/>
                </a:solidFill>
                <a:effectLst/>
                <a:latin typeface="+mn-lt"/>
                <a:ea typeface="+mn-ea"/>
                <a:cs typeface="+mn-cs"/>
                <a:sym typeface="Helvetica Neue"/>
              </a:rPr>
              <a:t>You can choose to add the following facts and resources to this slide’s talking points: </a:t>
            </a:r>
            <a:endParaRPr lang="en-US" dirty="0" smtClean="0">
              <a:effectLst/>
            </a:endParaRPr>
          </a:p>
          <a:p>
            <a:r>
              <a:rPr lang="en-US" sz="1200" i="1" kern="1200" dirty="0" smtClean="0">
                <a:solidFill>
                  <a:schemeClr val="tx1"/>
                </a:solidFill>
                <a:effectLst/>
                <a:latin typeface="+mn-lt"/>
                <a:ea typeface="+mn-ea"/>
                <a:cs typeface="+mn-cs"/>
                <a:sym typeface="Helvetica Neue"/>
              </a:rPr>
              <a:t> </a:t>
            </a:r>
            <a:endParaRPr lang="en-US" dirty="0" smtClean="0">
              <a:effectLst/>
            </a:endParaRPr>
          </a:p>
          <a:p>
            <a:pPr lvl="0"/>
            <a:r>
              <a:rPr lang="en-US" sz="1200" i="1" kern="1200" dirty="0" smtClean="0">
                <a:solidFill>
                  <a:schemeClr val="tx1"/>
                </a:solidFill>
                <a:effectLst/>
                <a:latin typeface="+mn-lt"/>
                <a:ea typeface="+mn-ea"/>
                <a:cs typeface="+mn-cs"/>
                <a:sym typeface="Helvetica Neue"/>
              </a:rPr>
              <a:t>Two-thirds of Hispanics ages 16 - 25 are native-born Americans. </a:t>
            </a:r>
            <a:endParaRPr lang="en-US" dirty="0" smtClean="0">
              <a:effectLst/>
            </a:endParaRPr>
          </a:p>
          <a:p>
            <a:pPr lvl="0"/>
            <a:r>
              <a:rPr lang="en-US" sz="1200" i="1" kern="1200" dirty="0" smtClean="0">
                <a:solidFill>
                  <a:schemeClr val="tx1"/>
                </a:solidFill>
                <a:effectLst/>
                <a:latin typeface="+mn-lt"/>
                <a:ea typeface="+mn-ea"/>
                <a:cs typeface="+mn-cs"/>
                <a:sym typeface="Helvetica Neue"/>
              </a:rPr>
              <a:t>Just over one-third (36%) of Latinos aged 16 - 25 are English-dominant in their language patterns, while 41% are bilingual and 23% are Spanish-dominant.</a:t>
            </a:r>
            <a:endParaRPr lang="en-US" dirty="0" smtClean="0">
              <a:effectLst/>
            </a:endParaRPr>
          </a:p>
          <a:p>
            <a:pPr lvl="0"/>
            <a:r>
              <a:rPr lang="en-US" sz="1200" i="1" u="sng" kern="1200" dirty="0" smtClean="0">
                <a:solidFill>
                  <a:schemeClr val="tx1"/>
                </a:solidFill>
                <a:effectLst/>
                <a:latin typeface="+mn-lt"/>
                <a:ea typeface="+mn-ea"/>
                <a:cs typeface="+mn-cs"/>
                <a:sym typeface="Helvetica Neue"/>
                <a:hlinkClick r:id="rId3"/>
              </a:rPr>
              <a:t>http://www.pewhispanic.org/2009/12/11/between-two-worlds-how-young-latinos-come-of-age-in-america/</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13</a:t>
            </a:fld>
            <a:endParaRPr lang="en-US"/>
          </a:p>
        </p:txBody>
      </p:sp>
    </p:spTree>
    <p:extLst>
      <p:ext uri="{BB962C8B-B14F-4D97-AF65-F5344CB8AC3E}">
        <p14:creationId xmlns:p14="http://schemas.microsoft.com/office/powerpoint/2010/main" val="174843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baseline="0" dirty="0" smtClean="0"/>
              <a:t>Latino families do not want to participate in Extension programs</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14</a:t>
            </a:fld>
            <a:endParaRPr lang="en-US"/>
          </a:p>
        </p:txBody>
      </p:sp>
    </p:spTree>
    <p:extLst>
      <p:ext uri="{BB962C8B-B14F-4D97-AF65-F5344CB8AC3E}">
        <p14:creationId xmlns:p14="http://schemas.microsoft.com/office/powerpoint/2010/main" val="209234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TO SAY: </a:t>
            </a:r>
            <a:r>
              <a:rPr lang="en-US" sz="1200" b="1" dirty="0" smtClean="0">
                <a:effectLst/>
              </a:rPr>
              <a:t>False</a:t>
            </a:r>
            <a:r>
              <a:rPr lang="en-US" sz="1200" dirty="0" smtClean="0">
                <a:effectLst/>
              </a:rPr>
              <a:t>. </a:t>
            </a:r>
            <a:r>
              <a:rPr lang="en-US" sz="1200" kern="1200" dirty="0" smtClean="0">
                <a:solidFill>
                  <a:schemeClr val="tx1"/>
                </a:solidFill>
                <a:effectLst/>
                <a:latin typeface="+mn-lt"/>
                <a:ea typeface="+mn-ea"/>
                <a:cs typeface="+mn-cs"/>
                <a:sym typeface="Helvetica Neue"/>
              </a:rPr>
              <a:t>Latino families are very much interested in learning about the community resources around them, but relationship building and trust need to be part of Extension outreach strategies and methods in order to engage this population.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15</a:t>
            </a:fld>
            <a:endParaRPr lang="en-US"/>
          </a:p>
        </p:txBody>
      </p:sp>
    </p:spTree>
    <p:extLst>
      <p:ext uri="{BB962C8B-B14F-4D97-AF65-F5344CB8AC3E}">
        <p14:creationId xmlns:p14="http://schemas.microsoft.com/office/powerpoint/2010/main" val="162697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b="0" kern="1200" dirty="0" smtClean="0">
                <a:solidFill>
                  <a:schemeClr val="tx1"/>
                </a:solidFill>
                <a:effectLst/>
                <a:latin typeface="+mn-lt"/>
                <a:ea typeface="+mn-ea"/>
                <a:cs typeface="+mn-cs"/>
              </a:rPr>
              <a:t>Last</a:t>
            </a:r>
            <a:r>
              <a:rPr lang="en-US" sz="1200" b="0" kern="1200" baseline="0" dirty="0" smtClean="0">
                <a:solidFill>
                  <a:schemeClr val="tx1"/>
                </a:solidFill>
                <a:effectLst/>
                <a:latin typeface="+mn-lt"/>
                <a:ea typeface="+mn-ea"/>
                <a:cs typeface="+mn-cs"/>
              </a:rPr>
              <a:t> questions! </a:t>
            </a:r>
          </a:p>
          <a:p>
            <a:endParaRPr lang="en-US" sz="1200" b="0" kern="1200" baseline="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r>
              <a:rPr lang="en-US" baseline="0" dirty="0" smtClean="0"/>
              <a:t>Latino youth age 5 and older do not speak Spanish</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16</a:t>
            </a:fld>
            <a:endParaRPr lang="en-US"/>
          </a:p>
        </p:txBody>
      </p:sp>
    </p:spTree>
    <p:extLst>
      <p:ext uri="{BB962C8B-B14F-4D97-AF65-F5344CB8AC3E}">
        <p14:creationId xmlns:p14="http://schemas.microsoft.com/office/powerpoint/2010/main" val="16597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TO SAY: </a:t>
            </a:r>
            <a:r>
              <a:rPr lang="en-US" sz="1200" b="1" i="0" dirty="0" smtClean="0">
                <a:effectLst/>
              </a:rPr>
              <a:t>False</a:t>
            </a:r>
            <a:r>
              <a:rPr lang="en-US" sz="1200" i="0" dirty="0" smtClean="0">
                <a:effectLst/>
              </a:rPr>
              <a:t>. The U.S. Census reported that 73.3% of Latino youth aged 5 and older spoke Spanish at home in 2013. </a:t>
            </a:r>
            <a:endParaRPr lang="en-US" i="0" dirty="0" smtClean="0">
              <a:effectLst/>
            </a:endParaRPr>
          </a:p>
          <a:p>
            <a:r>
              <a:rPr lang="en-US" sz="1200" i="0" dirty="0" smtClean="0">
                <a:effectLst/>
              </a:rPr>
              <a:t> </a:t>
            </a:r>
            <a:endParaRPr lang="en-US" i="0" dirty="0" smtClean="0">
              <a:effectLst/>
            </a:endParaRPr>
          </a:p>
          <a:p>
            <a:r>
              <a:rPr lang="en-US" sz="1200" b="1" i="0" dirty="0" smtClean="0">
                <a:effectLst/>
              </a:rPr>
              <a:t>Note to Trainer: </a:t>
            </a:r>
            <a:r>
              <a:rPr lang="en-US" sz="1200" i="0" dirty="0" smtClean="0">
                <a:effectLst/>
              </a:rPr>
              <a:t>You can choose to share the following link with participants if they are interested in learning more: </a:t>
            </a:r>
          </a:p>
          <a:p>
            <a:endParaRPr lang="en-US" sz="1200" i="0" dirty="0" smtClean="0">
              <a:effectLst/>
            </a:endParaRPr>
          </a:p>
          <a:p>
            <a:r>
              <a:rPr lang="en-US" sz="1200" i="0" dirty="0" smtClean="0">
                <a:effectLst/>
              </a:rPr>
              <a:t>https://</a:t>
            </a:r>
            <a:r>
              <a:rPr lang="en-US" sz="1200" i="0" dirty="0" err="1" smtClean="0">
                <a:effectLst/>
              </a:rPr>
              <a:t>www.census.gov</a:t>
            </a:r>
            <a:r>
              <a:rPr lang="en-US" sz="1200" i="0" dirty="0" smtClean="0">
                <a:effectLst/>
              </a:rPr>
              <a:t>/newsroom/facts-for-features/2015/cb15-ff18.html</a:t>
            </a:r>
            <a:endParaRPr lang="en-US" i="0"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17</a:t>
            </a:fld>
            <a:endParaRPr lang="en-US"/>
          </a:p>
        </p:txBody>
      </p:sp>
    </p:spTree>
    <p:extLst>
      <p:ext uri="{BB962C8B-B14F-4D97-AF65-F5344CB8AC3E}">
        <p14:creationId xmlns:p14="http://schemas.microsoft.com/office/powerpoint/2010/main" val="2092774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WHAT TO SAY: </a:t>
            </a:r>
            <a:r>
              <a:rPr lang="en-US" sz="1200" b="0" i="0" dirty="0" smtClean="0">
                <a:effectLst/>
              </a:rPr>
              <a:t>Were any of these true/false statements surprising to you? Did you learn anything new about the Latino community given the statements? </a:t>
            </a:r>
            <a:endParaRPr lang="en-US" b="0" i="0" dirty="0" smtClean="0">
              <a:effectLst/>
            </a:endParaRPr>
          </a:p>
          <a:p>
            <a:r>
              <a:rPr lang="en-US" sz="1200" b="0" i="0" dirty="0" smtClean="0">
                <a:effectLst/>
              </a:rPr>
              <a:t> </a:t>
            </a:r>
            <a:endParaRPr lang="en-US" b="0" i="0" dirty="0" smtClean="0">
              <a:effectLst/>
            </a:endParaRPr>
          </a:p>
          <a:p>
            <a:r>
              <a:rPr lang="en-US" sz="1200" b="1" i="0" dirty="0" smtClean="0">
                <a:effectLst/>
              </a:rPr>
              <a:t>Note to Trainer: </a:t>
            </a:r>
            <a:r>
              <a:rPr lang="en-US" sz="1200" b="0" i="0" dirty="0" smtClean="0">
                <a:effectLst/>
              </a:rPr>
              <a:t>Allow time for participants to share any thoughts they may have and take the time to talk about what they do know about the Latino community in their area. </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18</a:t>
            </a:fld>
            <a:endParaRPr lang="en-US"/>
          </a:p>
        </p:txBody>
      </p:sp>
    </p:spTree>
    <p:extLst>
      <p:ext uri="{BB962C8B-B14F-4D97-AF65-F5344CB8AC3E}">
        <p14:creationId xmlns:p14="http://schemas.microsoft.com/office/powerpoint/2010/main" val="2061244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TO SAY: </a:t>
            </a:r>
            <a:r>
              <a:rPr lang="en-US" sz="1200" kern="1200" dirty="0" smtClean="0">
                <a:solidFill>
                  <a:schemeClr val="tx1"/>
                </a:solidFill>
                <a:effectLst/>
                <a:latin typeface="+mn-lt"/>
                <a:ea typeface="+mn-ea"/>
                <a:cs typeface="+mn-cs"/>
                <a:sym typeface="Helvetica Neue"/>
              </a:rPr>
              <a:t>Now we’ll focus on the cultural considerations that are important for Family Engagement. The following slides will cover cultural considerations that will support your work when implementing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or any other Extension program where you intentionally reach out to the Latino community.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19</a:t>
            </a:fld>
            <a:endParaRPr lang="en-US"/>
          </a:p>
        </p:txBody>
      </p:sp>
    </p:spTree>
    <p:extLst>
      <p:ext uri="{BB962C8B-B14F-4D97-AF65-F5344CB8AC3E}">
        <p14:creationId xmlns:p14="http://schemas.microsoft.com/office/powerpoint/2010/main" val="171119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TO SAY: </a:t>
            </a:r>
            <a:r>
              <a:rPr lang="en-US" sz="1200" i="0" dirty="0" smtClean="0">
                <a:effectLst/>
              </a:rPr>
              <a:t>To get started, let’s spend some time getting acquainted with one another and share some thoughts on the topic of this module. Please share the following: </a:t>
            </a:r>
            <a:endParaRPr lang="en-US" i="0" dirty="0" smtClean="0">
              <a:effectLst/>
            </a:endParaRPr>
          </a:p>
          <a:p>
            <a:r>
              <a:rPr lang="en-US" sz="1200" i="0" dirty="0" smtClean="0">
                <a:effectLst/>
              </a:rPr>
              <a:t> </a:t>
            </a:r>
            <a:endParaRPr lang="en-US" i="0" dirty="0" smtClean="0">
              <a:effectLst/>
            </a:endParaRPr>
          </a:p>
          <a:p>
            <a:pPr lvl="0"/>
            <a:r>
              <a:rPr lang="en-US" sz="1200" i="0" dirty="0" smtClean="0">
                <a:effectLst/>
              </a:rPr>
              <a:t>Your name, favorite animal, and the reason why it’s your favorite animal. </a:t>
            </a:r>
            <a:endParaRPr lang="en-US" i="0" dirty="0" smtClean="0">
              <a:effectLst/>
            </a:endParaRPr>
          </a:p>
          <a:p>
            <a:pPr lvl="0"/>
            <a:r>
              <a:rPr lang="en-US" sz="1200" i="0" dirty="0" smtClean="0">
                <a:effectLst/>
              </a:rPr>
              <a:t>Why you think Family Engagement is a component of </a:t>
            </a:r>
            <a:r>
              <a:rPr lang="en-US" sz="1200" i="0" dirty="0" err="1" smtClean="0">
                <a:effectLst/>
              </a:rPr>
              <a:t>Juntos</a:t>
            </a:r>
            <a:r>
              <a:rPr lang="en-US" sz="1200" i="0" dirty="0" smtClean="0">
                <a:effectLst/>
              </a:rPr>
              <a:t> 4-H. </a:t>
            </a:r>
            <a:endParaRPr lang="en-US" i="0" dirty="0" smtClean="0">
              <a:effectLst/>
            </a:endParaRPr>
          </a:p>
          <a:p>
            <a:pPr lvl="0"/>
            <a:r>
              <a:rPr lang="en-US" sz="1200" i="0" dirty="0" smtClean="0">
                <a:effectLst/>
              </a:rPr>
              <a:t>Identify one characteristic or stereotype of Latino families.</a:t>
            </a:r>
            <a:endParaRPr lang="en-US" i="0" dirty="0" smtClean="0">
              <a:effectLst/>
            </a:endParaRPr>
          </a:p>
          <a:p>
            <a:r>
              <a:rPr lang="en-US" sz="1200" i="0" dirty="0" smtClean="0">
                <a:effectLst/>
              </a:rPr>
              <a:t>  </a:t>
            </a:r>
            <a:endParaRPr lang="en-US" i="0" dirty="0" smtClean="0">
              <a:effectLst/>
            </a:endParaRPr>
          </a:p>
          <a:p>
            <a:r>
              <a:rPr lang="en-US" sz="1200" b="1" i="0" dirty="0" smtClean="0">
                <a:effectLst/>
              </a:rPr>
              <a:t>Note to Trainer: </a:t>
            </a:r>
            <a:r>
              <a:rPr lang="en-US" sz="1200" i="0" dirty="0" smtClean="0">
                <a:effectLst/>
              </a:rPr>
              <a:t>You should share first to model for the participants. Give participants at least one to two minutes to write down their responses before sharing with the larger group. Provide note card for participants to write</a:t>
            </a:r>
            <a:r>
              <a:rPr lang="en-US" sz="1200" i="0" baseline="0" dirty="0" smtClean="0">
                <a:effectLst/>
              </a:rPr>
              <a:t> their answers. </a:t>
            </a:r>
            <a:endParaRPr lang="en-US" i="0" dirty="0" smtClean="0">
              <a:effectLst/>
            </a:endParaRPr>
          </a:p>
          <a:p>
            <a:r>
              <a:rPr lang="en-US" sz="1200" i="1" dirty="0" smtClean="0">
                <a:effectLst/>
              </a:rPr>
              <a:t> </a:t>
            </a:r>
            <a:endParaRPr lang="en-US" i="0" dirty="0" smtClean="0">
              <a:effectLst/>
            </a:endParaRPr>
          </a:p>
          <a:p>
            <a:r>
              <a:rPr lang="en-US" sz="1200" i="0" dirty="0" smtClean="0">
                <a:effectLst/>
              </a:rPr>
              <a:t>You will need to adapt this activity depending on the delivery of this training (face-to-face, webinar, virtual). Also, have fun with the first questions and use them to set the tone for a safe space to share experiences and knowledge during the rest of the module. You want participants to feel comfortable as you transition to the other two questions, which direct the participant to the topic covered in this module.    </a:t>
            </a:r>
            <a:endParaRPr lang="en-US" i="0" dirty="0" smtClean="0">
              <a:effectLst/>
            </a:endParaRPr>
          </a:p>
          <a:p>
            <a:r>
              <a:rPr lang="en-US" sz="1200" i="0" dirty="0" smtClean="0">
                <a:effectLst/>
              </a:rPr>
              <a:t> </a:t>
            </a:r>
            <a:endParaRPr lang="en-US" i="0" dirty="0" smtClean="0">
              <a:effectLst/>
            </a:endParaRPr>
          </a:p>
          <a:p>
            <a:r>
              <a:rPr lang="en-US" sz="1200" i="0" dirty="0" smtClean="0">
                <a:effectLst/>
              </a:rPr>
              <a:t>Close this introductory activity by using what you learn from your audience. Highlight some fun reasons why people liked certain animals. Follow this with some of the similarities in the responses or interesting facts learned from questions two and three. For instance, you can point out the number of similar and different Latino family characteristics identified. Alternatively, consider discussing the similarities and differences the audience list regarding why Family Engagement is a </a:t>
            </a:r>
            <a:r>
              <a:rPr lang="en-US" sz="1200" i="0" dirty="0" err="1" smtClean="0">
                <a:effectLst/>
              </a:rPr>
              <a:t>Juntos</a:t>
            </a:r>
            <a:r>
              <a:rPr lang="en-US" sz="1200" i="0" dirty="0" smtClean="0">
                <a:effectLst/>
              </a:rPr>
              <a:t> 4-H component.  </a:t>
            </a:r>
            <a:endParaRPr lang="en-US" i="0" dirty="0" smtClean="0">
              <a:effectLst/>
            </a:endParaRPr>
          </a:p>
          <a:p>
            <a:r>
              <a:rPr lang="en-US" sz="1200" dirty="0" smtClean="0">
                <a:effectLst/>
              </a:rPr>
              <a:t> </a:t>
            </a:r>
            <a:endParaRPr lang="en-US"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Transition by saying </a:t>
            </a:r>
            <a:r>
              <a:rPr lang="en-US" sz="1200" i="0" dirty="0" smtClean="0">
                <a:effectLst/>
              </a:rPr>
              <a:t>before we explore Family Engagement in </a:t>
            </a:r>
            <a:r>
              <a:rPr lang="en-US" sz="1200" i="0" dirty="0" err="1" smtClean="0">
                <a:effectLst/>
              </a:rPr>
              <a:t>Juntos</a:t>
            </a:r>
            <a:r>
              <a:rPr lang="en-US" sz="1200" i="0" dirty="0" smtClean="0">
                <a:effectLst/>
              </a:rPr>
              <a:t> 4-H, let’s review material from </a:t>
            </a:r>
            <a:br>
              <a:rPr lang="en-US" sz="1200" i="0" dirty="0" smtClean="0">
                <a:effectLst/>
              </a:rPr>
            </a:br>
            <a:r>
              <a:rPr lang="en-US" sz="1200" i="0" dirty="0" smtClean="0">
                <a:effectLst/>
              </a:rPr>
              <a:t>Module 1.</a:t>
            </a:r>
            <a:endParaRPr lang="en-US" i="0" dirty="0" smtClean="0">
              <a:effectLst/>
            </a:endParaRPr>
          </a:p>
          <a:p>
            <a:r>
              <a:rPr lang="en-US" sz="1200" dirty="0" smtClean="0">
                <a:effectLst/>
              </a:rPr>
              <a:t>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a:t>
            </a:fld>
            <a:endParaRPr lang="en-US"/>
          </a:p>
        </p:txBody>
      </p:sp>
    </p:spTree>
    <p:extLst>
      <p:ext uri="{BB962C8B-B14F-4D97-AF65-F5344CB8AC3E}">
        <p14:creationId xmlns:p14="http://schemas.microsoft.com/office/powerpoint/2010/main" val="1429742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TO SAY: </a:t>
            </a:r>
            <a:r>
              <a:rPr lang="en-US" sz="1200" dirty="0" smtClean="0">
                <a:effectLst/>
              </a:rPr>
              <a:t>Has any one heard of the term </a:t>
            </a:r>
            <a:r>
              <a:rPr lang="en-US" sz="1200" dirty="0" err="1" smtClean="0">
                <a:effectLst/>
              </a:rPr>
              <a:t>Familismo</a:t>
            </a:r>
            <a:r>
              <a:rPr lang="en-US" sz="1200" dirty="0" smtClean="0">
                <a:effectLst/>
              </a:rPr>
              <a:t>? </a:t>
            </a:r>
            <a:r>
              <a:rPr lang="en-US" sz="1200" dirty="0" err="1" smtClean="0">
                <a:effectLst/>
              </a:rPr>
              <a:t>Familismo</a:t>
            </a:r>
            <a:r>
              <a:rPr lang="en-US" sz="1200" dirty="0" smtClean="0">
                <a:effectLst/>
              </a:rPr>
              <a:t> refers to a strong emphasis and connection to family members as a whole and reflects a willingness to put the needs of family members before individual needs. </a:t>
            </a:r>
            <a:endParaRPr lang="en-US" dirty="0" smtClean="0">
              <a:effectLst/>
            </a:endParaRPr>
          </a:p>
          <a:p>
            <a:r>
              <a:rPr lang="en-US" sz="1200" b="1" dirty="0" smtClean="0">
                <a:effectLst/>
              </a:rPr>
              <a:t> </a:t>
            </a:r>
            <a:endParaRPr lang="en-US" dirty="0" smtClean="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20</a:t>
            </a:fld>
            <a:endParaRPr lang="en-US"/>
          </a:p>
        </p:txBody>
      </p:sp>
    </p:spTree>
    <p:extLst>
      <p:ext uri="{BB962C8B-B14F-4D97-AF65-F5344CB8AC3E}">
        <p14:creationId xmlns:p14="http://schemas.microsoft.com/office/powerpoint/2010/main" val="34580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TO SAY: </a:t>
            </a:r>
            <a:r>
              <a:rPr lang="en-US" baseline="0" dirty="0" smtClean="0"/>
              <a:t>What do you think of this definition? </a:t>
            </a:r>
          </a:p>
          <a:p>
            <a:endParaRPr lang="en-US" baseline="0" dirty="0" smtClean="0"/>
          </a:p>
          <a:p>
            <a:r>
              <a:rPr lang="en-US" sz="1200" b="1" i="1" kern="1200" dirty="0" smtClean="0">
                <a:solidFill>
                  <a:schemeClr val="tx1"/>
                </a:solidFill>
                <a:effectLst/>
                <a:latin typeface="+mn-lt"/>
                <a:ea typeface="+mn-ea"/>
                <a:cs typeface="+mn-cs"/>
                <a:sym typeface="Helvetica Neue"/>
              </a:rPr>
              <a:t>Note to</a:t>
            </a:r>
            <a:r>
              <a:rPr lang="en-US" sz="1200" b="1" i="1" kern="1200" baseline="0" dirty="0" smtClean="0">
                <a:solidFill>
                  <a:schemeClr val="tx1"/>
                </a:solidFill>
                <a:effectLst/>
                <a:latin typeface="+mn-lt"/>
                <a:ea typeface="+mn-ea"/>
                <a:cs typeface="+mn-cs"/>
                <a:sym typeface="Helvetica Neue"/>
              </a:rPr>
              <a:t> Trainer: </a:t>
            </a:r>
            <a:r>
              <a:rPr lang="en-US" sz="1200" i="1" kern="1200" dirty="0" smtClean="0">
                <a:solidFill>
                  <a:schemeClr val="tx1"/>
                </a:solidFill>
                <a:effectLst/>
                <a:latin typeface="+mn-lt"/>
                <a:ea typeface="+mn-ea"/>
                <a:cs typeface="+mn-cs"/>
                <a:sym typeface="Helvetica Neue"/>
              </a:rPr>
              <a:t>Allow time for participants to share any thoughts they may have</a:t>
            </a:r>
            <a:r>
              <a:rPr lang="en-US" sz="1200" i="1" kern="1200" baseline="0" dirty="0" smtClean="0">
                <a:solidFill>
                  <a:schemeClr val="tx1"/>
                </a:solidFill>
                <a:effectLst/>
                <a:latin typeface="+mn-lt"/>
                <a:ea typeface="+mn-ea"/>
                <a:cs typeface="+mn-cs"/>
                <a:sym typeface="Helvetica Neue"/>
              </a:rPr>
              <a:t> on the definition of </a:t>
            </a:r>
            <a:r>
              <a:rPr lang="en-US" sz="1200" i="1" kern="1200" baseline="0" dirty="0" err="1" smtClean="0">
                <a:solidFill>
                  <a:schemeClr val="tx1"/>
                </a:solidFill>
                <a:effectLst/>
                <a:latin typeface="+mn-lt"/>
                <a:ea typeface="+mn-ea"/>
                <a:cs typeface="+mn-cs"/>
                <a:sym typeface="Helvetica Neue"/>
              </a:rPr>
              <a:t>familismo</a:t>
            </a:r>
            <a:r>
              <a:rPr lang="en-US" sz="1200" i="1" kern="1200" dirty="0" smtClean="0">
                <a:solidFill>
                  <a:schemeClr val="tx1"/>
                </a:solidFill>
                <a:effectLst/>
                <a:latin typeface="+mn-lt"/>
                <a:ea typeface="+mn-ea"/>
                <a:cs typeface="+mn-cs"/>
                <a:sym typeface="Helvetica Neue"/>
              </a:rPr>
              <a:t>. </a:t>
            </a:r>
          </a:p>
          <a:p>
            <a:endParaRPr lang="en-US" sz="1200" i="1" kern="1200" dirty="0" smtClean="0">
              <a:solidFill>
                <a:schemeClr val="tx1"/>
              </a:solidFill>
              <a:effectLst/>
              <a:latin typeface="+mn-lt"/>
              <a:ea typeface="+mn-ea"/>
              <a:cs typeface="+mn-cs"/>
              <a:sym typeface="Helvetica Neu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Let’s break this term down by looking at an interesting fact.</a:t>
            </a:r>
          </a:p>
          <a:p>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21</a:t>
            </a:fld>
            <a:endParaRPr lang="en-US"/>
          </a:p>
        </p:txBody>
      </p:sp>
    </p:spTree>
    <p:extLst>
      <p:ext uri="{BB962C8B-B14F-4D97-AF65-F5344CB8AC3E}">
        <p14:creationId xmlns:p14="http://schemas.microsoft.com/office/powerpoint/2010/main" val="169362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Interesting fact: the U.S. Census Bureau (2009) reported that out of all the racial and ethnic groups in the United States, Latinos are </a:t>
            </a:r>
            <a:r>
              <a:rPr lang="en-US" sz="1200" i="1" kern="1200" dirty="0" smtClean="0">
                <a:solidFill>
                  <a:schemeClr val="tx1"/>
                </a:solidFill>
                <a:effectLst/>
                <a:latin typeface="+mn-lt"/>
                <a:ea typeface="+mn-ea"/>
                <a:cs typeface="+mn-cs"/>
                <a:sym typeface="Helvetica Neue"/>
              </a:rPr>
              <a:t>much </a:t>
            </a:r>
            <a:r>
              <a:rPr lang="en-US" sz="1200" kern="1200" dirty="0" smtClean="0">
                <a:solidFill>
                  <a:schemeClr val="tx1"/>
                </a:solidFill>
                <a:effectLst/>
                <a:latin typeface="+mn-lt"/>
                <a:ea typeface="+mn-ea"/>
                <a:cs typeface="+mn-cs"/>
                <a:sym typeface="Helvetica Neue"/>
              </a:rPr>
              <a:t>more likely to live in a family-oriented setting and are </a:t>
            </a:r>
            <a:r>
              <a:rPr lang="en-US" sz="1200" i="1" kern="1200" dirty="0" smtClean="0">
                <a:solidFill>
                  <a:schemeClr val="tx1"/>
                </a:solidFill>
                <a:effectLst/>
                <a:latin typeface="+mn-lt"/>
                <a:ea typeface="+mn-ea"/>
                <a:cs typeface="+mn-cs"/>
                <a:sym typeface="Helvetica Neue"/>
              </a:rPr>
              <a:t>least</a:t>
            </a:r>
            <a:r>
              <a:rPr lang="en-US" sz="1200" kern="1200" dirty="0" smtClean="0">
                <a:solidFill>
                  <a:schemeClr val="tx1"/>
                </a:solidFill>
                <a:effectLst/>
                <a:latin typeface="+mn-lt"/>
                <a:ea typeface="+mn-ea"/>
                <a:cs typeface="+mn-cs"/>
                <a:sym typeface="Helvetica Neue"/>
              </a:rPr>
              <a:t> likely to have a household composed of a single person. </a:t>
            </a:r>
          </a:p>
          <a:p>
            <a:r>
              <a:rPr lang="en-US" sz="1200" kern="1200" dirty="0" smtClean="0">
                <a:solidFill>
                  <a:schemeClr val="tx1"/>
                </a:solidFill>
                <a:effectLst/>
                <a:latin typeface="+mn-lt"/>
                <a:ea typeface="+mn-ea"/>
                <a:cs typeface="+mn-cs"/>
                <a:sym typeface="Helvetica Neue"/>
              </a:rPr>
              <a:t> </a:t>
            </a:r>
          </a:p>
          <a:p>
            <a:r>
              <a:rPr lang="en-US" baseline="0" dirty="0" smtClean="0"/>
              <a:t>What do you think of this fact? </a:t>
            </a:r>
          </a:p>
          <a:p>
            <a:endParaRPr lang="en-US" baseline="0" dirty="0" smtClean="0"/>
          </a:p>
          <a:p>
            <a:r>
              <a:rPr lang="en-US" sz="1200" b="1" i="1" kern="1200" dirty="0" smtClean="0">
                <a:solidFill>
                  <a:schemeClr val="tx1"/>
                </a:solidFill>
                <a:effectLst/>
                <a:latin typeface="+mn-lt"/>
                <a:ea typeface="+mn-ea"/>
                <a:cs typeface="+mn-cs"/>
                <a:sym typeface="Helvetica Neue"/>
              </a:rPr>
              <a:t>Note to Trainer: </a:t>
            </a:r>
            <a:r>
              <a:rPr lang="en-US" sz="1200" i="1" kern="1200" dirty="0" smtClean="0">
                <a:solidFill>
                  <a:schemeClr val="tx1"/>
                </a:solidFill>
                <a:effectLst/>
                <a:latin typeface="+mn-lt"/>
                <a:ea typeface="+mn-ea"/>
                <a:cs typeface="+mn-cs"/>
                <a:sym typeface="Helvetica Neue"/>
              </a:rPr>
              <a:t>Allow time for participants to share any thoughts they may</a:t>
            </a:r>
            <a:r>
              <a:rPr lang="en-US" sz="1200" i="1" kern="1200" baseline="0" dirty="0" smtClean="0">
                <a:solidFill>
                  <a:schemeClr val="tx1"/>
                </a:solidFill>
                <a:effectLst/>
                <a:latin typeface="+mn-lt"/>
                <a:ea typeface="+mn-ea"/>
                <a:cs typeface="+mn-cs"/>
                <a:sym typeface="Helvetica Neue"/>
              </a:rPr>
              <a:t> have of the interesting fact about Latino families</a:t>
            </a:r>
            <a:r>
              <a:rPr lang="en-US" sz="1200" i="1" kern="1200" dirty="0" smtClean="0">
                <a:solidFill>
                  <a:schemeClr val="tx1"/>
                </a:solidFill>
                <a:effectLst/>
                <a:latin typeface="+mn-lt"/>
                <a:ea typeface="+mn-ea"/>
                <a:cs typeface="+mn-cs"/>
                <a:sym typeface="Helvetica Neue"/>
              </a:rPr>
              <a:t>. </a:t>
            </a:r>
            <a:endParaRPr lang="en-US" dirty="0" smtClean="0"/>
          </a:p>
          <a:p>
            <a:endParaRPr lang="en-US" sz="1200" dirty="0" smtClean="0">
              <a:effectLst/>
            </a:endParaRPr>
          </a:p>
          <a:p>
            <a:endParaRPr lang="en-US" sz="1200" dirty="0" smtClean="0">
              <a:effectLst/>
            </a:endParaRPr>
          </a:p>
          <a:p>
            <a:r>
              <a:rPr lang="en-US" sz="1200" dirty="0" smtClean="0">
                <a:effectLst/>
              </a:rPr>
              <a:t>Why do you think it is important to take </a:t>
            </a:r>
            <a:r>
              <a:rPr lang="en-US" sz="1200" dirty="0" err="1" smtClean="0">
                <a:effectLst/>
              </a:rPr>
              <a:t>Familismo</a:t>
            </a:r>
            <a:r>
              <a:rPr lang="en-US" sz="1200" dirty="0" smtClean="0">
                <a:effectLst/>
              </a:rPr>
              <a:t> into account when working with Latino youth?</a:t>
            </a:r>
            <a:endParaRPr lang="en-US" dirty="0" smtClean="0">
              <a:effectLst/>
            </a:endParaRPr>
          </a:p>
          <a:p>
            <a:r>
              <a:rPr lang="en-US" sz="1200" dirty="0" smtClean="0">
                <a:effectLst/>
              </a:rPr>
              <a:t> </a:t>
            </a:r>
            <a:endParaRPr lang="en-US" dirty="0" smtClean="0">
              <a:effectLst/>
            </a:endParaRPr>
          </a:p>
          <a:p>
            <a:r>
              <a:rPr lang="en-US" sz="1200" dirty="0" smtClean="0">
                <a:effectLst/>
              </a:rPr>
              <a:t> </a:t>
            </a:r>
            <a:endParaRPr lang="en-US" dirty="0" smtClean="0">
              <a:effectLst/>
            </a:endParaRPr>
          </a:p>
          <a:p>
            <a:r>
              <a:rPr lang="en-US" sz="1200" dirty="0" smtClean="0">
                <a:effectLst/>
              </a:rPr>
              <a:t> </a:t>
            </a:r>
            <a:r>
              <a:rPr lang="en-US" sz="1200" b="1" dirty="0" smtClean="0">
                <a:effectLst/>
              </a:rPr>
              <a:t>Note</a:t>
            </a:r>
            <a:r>
              <a:rPr lang="en-US" sz="1200" b="1" baseline="0" dirty="0" smtClean="0">
                <a:effectLst/>
              </a:rPr>
              <a:t> to Trainer: </a:t>
            </a:r>
            <a:r>
              <a:rPr lang="en-US" sz="1200" i="1" dirty="0" smtClean="0">
                <a:effectLst/>
              </a:rPr>
              <a:t>After some participants have responded or to get them started in their responses, add some of the following points:</a:t>
            </a:r>
            <a:endParaRPr lang="en-US" dirty="0" smtClean="0">
              <a:effectLst/>
            </a:endParaRPr>
          </a:p>
          <a:p>
            <a:r>
              <a:rPr lang="en-US" sz="1200" i="1" dirty="0" smtClean="0">
                <a:effectLst/>
              </a:rPr>
              <a:t> </a:t>
            </a:r>
            <a:endParaRPr lang="en-US" dirty="0" smtClean="0">
              <a:effectLst/>
            </a:endParaRPr>
          </a:p>
          <a:p>
            <a:pPr lvl="0"/>
            <a:r>
              <a:rPr lang="en-US" sz="1200" i="1" dirty="0" smtClean="0">
                <a:effectLst/>
              </a:rPr>
              <a:t>The parents and the youth are often very mindful of each other, so a family-centered approach rather than an individualistic approach is often more effective.</a:t>
            </a:r>
            <a:endParaRPr lang="en-US" dirty="0" smtClean="0">
              <a:effectLst/>
            </a:endParaRPr>
          </a:p>
          <a:p>
            <a:pPr lvl="0"/>
            <a:r>
              <a:rPr lang="en-US" sz="1200" i="1" kern="1200" dirty="0" smtClean="0">
                <a:solidFill>
                  <a:schemeClr val="tx1"/>
                </a:solidFill>
                <a:effectLst/>
                <a:latin typeface="+mn-lt"/>
                <a:ea typeface="+mn-ea"/>
                <a:cs typeface="+mn-cs"/>
                <a:sym typeface="Helvetica Neue"/>
              </a:rPr>
              <a:t>To be successful with Latino youth, connecting with their families is essential.</a:t>
            </a:r>
            <a:endParaRPr lang="en-US" sz="1200" kern="1200" dirty="0" smtClean="0">
              <a:solidFill>
                <a:schemeClr val="tx1"/>
              </a:solidFill>
              <a:effectLst/>
              <a:latin typeface="+mn-lt"/>
              <a:ea typeface="+mn-ea"/>
              <a:cs typeface="+mn-cs"/>
              <a:sym typeface="Helvetica Neue"/>
            </a:endParaRPr>
          </a:p>
          <a:p>
            <a:pPr lvl="0"/>
            <a:r>
              <a:rPr lang="en-US" sz="1200" i="1" kern="1200" dirty="0" smtClean="0">
                <a:solidFill>
                  <a:schemeClr val="tx1"/>
                </a:solidFill>
                <a:effectLst/>
                <a:latin typeface="+mn-lt"/>
                <a:ea typeface="+mn-ea"/>
                <a:cs typeface="+mn-cs"/>
                <a:sym typeface="Helvetica Neue"/>
              </a:rPr>
              <a:t>The idea is to empower the entire family and not just the youth. </a:t>
            </a:r>
            <a:endParaRPr lang="en-US" sz="1200" kern="1200" dirty="0" smtClean="0">
              <a:solidFill>
                <a:schemeClr val="tx1"/>
              </a:solidFill>
              <a:effectLst/>
              <a:latin typeface="+mn-lt"/>
              <a:ea typeface="+mn-ea"/>
              <a:cs typeface="+mn-cs"/>
              <a:sym typeface="Helvetica Neue"/>
            </a:endParaRPr>
          </a:p>
          <a:p>
            <a:r>
              <a:rPr lang="en-US" sz="1200" i="1" dirty="0" smtClean="0">
                <a:effectLst/>
              </a:rPr>
              <a:t> </a:t>
            </a:r>
            <a:endParaRPr lang="en-US" dirty="0" smtClean="0">
              <a:effectLst/>
            </a:endParaRPr>
          </a:p>
          <a:p>
            <a:r>
              <a:rPr lang="en-US" sz="1200" i="1" dirty="0" smtClean="0">
                <a:effectLst/>
              </a:rPr>
              <a:t>Close by stating that working with Latino families will mean understanding and respecting their core focus on family and values. </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22</a:t>
            </a:fld>
            <a:endParaRPr lang="en-US"/>
          </a:p>
        </p:txBody>
      </p:sp>
    </p:spTree>
    <p:extLst>
      <p:ext uri="{BB962C8B-B14F-4D97-AF65-F5344CB8AC3E}">
        <p14:creationId xmlns:p14="http://schemas.microsoft.com/office/powerpoint/2010/main" val="582601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So how is </a:t>
            </a:r>
            <a:r>
              <a:rPr lang="en-US" sz="1200" dirty="0" err="1" smtClean="0">
                <a:effectLst/>
              </a:rPr>
              <a:t>Familismo</a:t>
            </a:r>
            <a:r>
              <a:rPr lang="en-US" sz="1200" dirty="0" smtClean="0">
                <a:effectLst/>
              </a:rPr>
              <a:t> connected to </a:t>
            </a:r>
            <a:r>
              <a:rPr lang="en-US" sz="1200" dirty="0" err="1" smtClean="0">
                <a:effectLst/>
              </a:rPr>
              <a:t>Juntos</a:t>
            </a:r>
            <a:r>
              <a:rPr lang="en-US" sz="1200" dirty="0" smtClean="0">
                <a:effectLst/>
              </a:rPr>
              <a:t> 4-H? </a:t>
            </a:r>
            <a:r>
              <a:rPr lang="en-US" sz="1200" dirty="0" err="1" smtClean="0">
                <a:effectLst/>
              </a:rPr>
              <a:t>Juntos</a:t>
            </a:r>
            <a:r>
              <a:rPr lang="en-US" sz="1200" dirty="0" smtClean="0">
                <a:effectLst/>
              </a:rPr>
              <a:t> 4-H sees </a:t>
            </a:r>
            <a:r>
              <a:rPr lang="en-US" sz="1200" dirty="0" err="1" smtClean="0">
                <a:effectLst/>
              </a:rPr>
              <a:t>Familismo</a:t>
            </a:r>
            <a:r>
              <a:rPr lang="en-US" sz="1200" dirty="0" smtClean="0">
                <a:effectLst/>
              </a:rPr>
              <a:t> as a strong asset that supports the program’s main mission. </a:t>
            </a:r>
            <a:endParaRPr lang="en-US" dirty="0" smtClean="0">
              <a:effectLst/>
            </a:endParaRPr>
          </a:p>
          <a:p>
            <a:r>
              <a:rPr lang="en-US" sz="1200" dirty="0" smtClean="0">
                <a:effectLst/>
              </a:rPr>
              <a:t> </a:t>
            </a:r>
            <a:endParaRPr lang="en-US" dirty="0" smtClean="0">
              <a:effectLst/>
            </a:endParaRPr>
          </a:p>
          <a:p>
            <a:r>
              <a:rPr lang="en-US" sz="1200" dirty="0" smtClean="0">
                <a:effectLst/>
              </a:rPr>
              <a:t>Let’s look at some real examples!</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23</a:t>
            </a:fld>
            <a:endParaRPr lang="en-US"/>
          </a:p>
        </p:txBody>
      </p:sp>
    </p:spTree>
    <p:extLst>
      <p:ext uri="{BB962C8B-B14F-4D97-AF65-F5344CB8AC3E}">
        <p14:creationId xmlns:p14="http://schemas.microsoft.com/office/powerpoint/2010/main" val="1887051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smtClean="0">
                <a:effectLst/>
              </a:rPr>
              <a:t>WHAT TO SAY: </a:t>
            </a:r>
            <a:r>
              <a:rPr lang="en-US" sz="1200" dirty="0" smtClean="0">
                <a:effectLst/>
              </a:rPr>
              <a:t>Let’s look at three key parts of how </a:t>
            </a:r>
            <a:r>
              <a:rPr lang="en-US" sz="1200" dirty="0" err="1" smtClean="0">
                <a:effectLst/>
              </a:rPr>
              <a:t>Juntos</a:t>
            </a:r>
            <a:r>
              <a:rPr lang="en-US" sz="1200" dirty="0" smtClean="0">
                <a:effectLst/>
              </a:rPr>
              <a:t> 4-H embraces </a:t>
            </a:r>
            <a:r>
              <a:rPr lang="en-US" sz="1200" dirty="0" err="1" smtClean="0">
                <a:effectLst/>
              </a:rPr>
              <a:t>Familismo</a:t>
            </a:r>
            <a:r>
              <a:rPr lang="en-US" sz="1200" dirty="0" smtClean="0">
                <a:effectLst/>
              </a:rPr>
              <a:t>:</a:t>
            </a:r>
            <a:endParaRPr lang="en-US" dirty="0" smtClean="0">
              <a:effectLst/>
            </a:endParaRPr>
          </a:p>
          <a:p>
            <a:r>
              <a:rPr lang="en-US" sz="1200" dirty="0" smtClean="0">
                <a:effectLst/>
              </a:rPr>
              <a:t> </a:t>
            </a:r>
            <a:endParaRPr lang="en-US" dirty="0" smtClean="0">
              <a:effectLst/>
            </a:endParaRPr>
          </a:p>
          <a:p>
            <a:r>
              <a:rPr lang="en-US" sz="1200" b="1" dirty="0" smtClean="0">
                <a:effectLst/>
              </a:rPr>
              <a:t>1. Families come first </a:t>
            </a:r>
            <a:endParaRPr lang="en-US" dirty="0" smtClean="0">
              <a:effectLst/>
            </a:endParaRPr>
          </a:p>
          <a:p>
            <a:pPr lvl="0"/>
            <a:endParaRPr lang="en-US" sz="1200" dirty="0" smtClean="0">
              <a:effectLst/>
            </a:endParaRPr>
          </a:p>
          <a:p>
            <a:pPr lvl="0"/>
            <a:r>
              <a:rPr lang="en-US" sz="1200" dirty="0" smtClean="0">
                <a:effectLst/>
              </a:rPr>
              <a:t>The program starts and ends with Family Engagement. </a:t>
            </a:r>
            <a:endParaRPr lang="en-US" dirty="0" smtClean="0">
              <a:effectLst/>
            </a:endParaRPr>
          </a:p>
          <a:p>
            <a:pPr lvl="0"/>
            <a:r>
              <a:rPr lang="en-US" sz="1200" dirty="0" smtClean="0">
                <a:effectLst/>
              </a:rPr>
              <a:t>Ideally, the program starts with the Family Workshops.</a:t>
            </a:r>
            <a:endParaRPr lang="en-US" dirty="0" smtClean="0">
              <a:effectLst/>
            </a:endParaRPr>
          </a:p>
          <a:p>
            <a:pPr lvl="0"/>
            <a:r>
              <a:rPr lang="en-US" sz="1200" dirty="0" smtClean="0">
                <a:effectLst/>
              </a:rPr>
              <a:t>Family Nights and events continue after completing the workshops.</a:t>
            </a:r>
            <a:endParaRPr lang="en-US" dirty="0" smtClean="0">
              <a:effectLst/>
            </a:endParaRPr>
          </a:p>
          <a:p>
            <a:r>
              <a:rPr lang="en-US" sz="1200" dirty="0" smtClean="0">
                <a:effectLst/>
              </a:rPr>
              <a:t> </a:t>
            </a:r>
            <a:endParaRPr lang="en-US" dirty="0" smtClean="0">
              <a:effectLst/>
            </a:endParaRPr>
          </a:p>
          <a:p>
            <a:r>
              <a:rPr lang="en-US" sz="1200" dirty="0" smtClean="0">
                <a:effectLst/>
              </a:rPr>
              <a:t>We will discuss the workshops, Family Nights and events in detail later in this module.</a:t>
            </a:r>
            <a:endParaRPr lang="en-US" dirty="0" smtClean="0">
              <a:effectLst/>
            </a:endParaRPr>
          </a:p>
          <a:p>
            <a:r>
              <a:rPr lang="en-US" sz="1200" dirty="0" smtClean="0">
                <a:effectLst/>
              </a:rPr>
              <a:t> </a:t>
            </a:r>
            <a:endParaRPr lang="en-US" dirty="0" smtClean="0">
              <a:effectLst/>
            </a:endParaRPr>
          </a:p>
          <a:p>
            <a:r>
              <a:rPr lang="en-US" sz="1200" b="1" dirty="0" smtClean="0">
                <a:effectLst/>
              </a:rPr>
              <a:t>2. Families come together with a mutual goal of reaching academic success for Latino youth</a:t>
            </a:r>
            <a:endParaRPr lang="en-US" dirty="0" smtClean="0">
              <a:effectLst/>
            </a:endParaRPr>
          </a:p>
          <a:p>
            <a:pPr lvl="0"/>
            <a:endParaRPr lang="en-US" sz="1200" dirty="0" smtClean="0">
              <a:effectLst/>
            </a:endParaRPr>
          </a:p>
          <a:p>
            <a:pPr lvl="0"/>
            <a:r>
              <a:rPr lang="en-US" sz="1200" dirty="0" smtClean="0">
                <a:effectLst/>
              </a:rPr>
              <a:t>The workshops, Family Nights and activities are built on collective learning, which leads to a collective agreement for making education </a:t>
            </a:r>
          </a:p>
          <a:p>
            <a:pPr lvl="0"/>
            <a:endParaRPr lang="en-US" sz="1200" dirty="0" smtClean="0">
              <a:effectLst/>
            </a:endParaRPr>
          </a:p>
          <a:p>
            <a:r>
              <a:rPr lang="en-US" sz="1200" b="1" dirty="0" smtClean="0">
                <a:effectLst/>
              </a:rPr>
              <a:t>3. Families become active participants in achieving academic success</a:t>
            </a:r>
            <a:endParaRPr lang="en-US" dirty="0" smtClean="0">
              <a:effectLst/>
            </a:endParaRPr>
          </a:p>
          <a:p>
            <a:pPr lvl="0"/>
            <a:endParaRPr lang="en-US" sz="1200" dirty="0" smtClean="0">
              <a:effectLst/>
            </a:endParaRPr>
          </a:p>
          <a:p>
            <a:pPr lvl="0"/>
            <a:r>
              <a:rPr lang="en-US" sz="1200" dirty="0" smtClean="0">
                <a:effectLst/>
              </a:rPr>
              <a:t>Various activities during workshop sessions allow for discussions about specific tasks parents and students can undertake to reach their educational goals. </a:t>
            </a:r>
            <a:endParaRPr lang="en-US" dirty="0" smtClean="0">
              <a:effectLst/>
            </a:endParaRPr>
          </a:p>
          <a:p>
            <a:pPr lvl="0"/>
            <a:r>
              <a:rPr lang="en-US" sz="1200" dirty="0" smtClean="0">
                <a:effectLst/>
              </a:rPr>
              <a:t>Family Engagement ultimately provides an environment of </a:t>
            </a:r>
            <a:r>
              <a:rPr lang="en-US" sz="1200" dirty="0" err="1" smtClean="0">
                <a:effectLst/>
              </a:rPr>
              <a:t>Familismo</a:t>
            </a:r>
            <a:r>
              <a:rPr lang="en-US" sz="1200" dirty="0" smtClean="0">
                <a:effectLst/>
              </a:rPr>
              <a:t>, which supports cultural tendencies towards the communal. </a:t>
            </a:r>
            <a:endParaRPr lang="en-US" dirty="0" smtClean="0">
              <a:effectLst/>
            </a:endParaRPr>
          </a:p>
          <a:p>
            <a:r>
              <a:rPr lang="en-US" sz="1200" dirty="0" smtClean="0">
                <a:effectLst/>
              </a:rPr>
              <a:t> </a:t>
            </a:r>
            <a:endParaRPr lang="en-US" dirty="0" smtClean="0">
              <a:effectLst/>
            </a:endParaRPr>
          </a:p>
          <a:p>
            <a:r>
              <a:rPr lang="en-US" sz="1200" dirty="0" smtClean="0">
                <a:effectLst/>
              </a:rPr>
              <a:t>Let’s spend some time talking about the culture created within the </a:t>
            </a:r>
            <a:r>
              <a:rPr lang="en-US" sz="1200" dirty="0" err="1" smtClean="0">
                <a:effectLst/>
              </a:rPr>
              <a:t>Juntos</a:t>
            </a:r>
            <a:r>
              <a:rPr lang="en-US" sz="1200" dirty="0" smtClean="0">
                <a:effectLst/>
              </a:rPr>
              <a:t> 4-H program.</a:t>
            </a:r>
            <a:endParaRPr lang="en-US" dirty="0" smtClean="0">
              <a:effectLst/>
            </a:endParaRPr>
          </a:p>
          <a:p>
            <a:pPr lvl="0"/>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24</a:t>
            </a:fld>
            <a:endParaRPr lang="en-US"/>
          </a:p>
        </p:txBody>
      </p:sp>
    </p:spTree>
    <p:extLst>
      <p:ext uri="{BB962C8B-B14F-4D97-AF65-F5344CB8AC3E}">
        <p14:creationId xmlns:p14="http://schemas.microsoft.com/office/powerpoint/2010/main" val="210981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When thinking of starting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it’s important to create and foster cultural norms with which families can easily identify.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25</a:t>
            </a:fld>
            <a:endParaRPr lang="en-US"/>
          </a:p>
        </p:txBody>
      </p:sp>
    </p:spTree>
    <p:extLst>
      <p:ext uri="{BB962C8B-B14F-4D97-AF65-F5344CB8AC3E}">
        <p14:creationId xmlns:p14="http://schemas.microsoft.com/office/powerpoint/2010/main" val="1267117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TO SAY: </a:t>
            </a:r>
          </a:p>
          <a:p>
            <a:pPr marL="0" lvl="0" indent="0">
              <a:buFont typeface="Arial"/>
              <a:buNone/>
            </a:pPr>
            <a:r>
              <a:rPr lang="en-US" sz="2400" dirty="0" smtClean="0">
                <a:effectLst/>
              </a:rPr>
              <a:t>Take the extra steps to build relationships with both the parents and the youth. </a:t>
            </a:r>
          </a:p>
          <a:p>
            <a:pPr marL="0" lvl="0" indent="0">
              <a:buFont typeface="Arial"/>
              <a:buNone/>
            </a:pPr>
            <a:endParaRPr lang="en-US" sz="2400" dirty="0" smtClean="0">
              <a:effectLst/>
            </a:endParaRPr>
          </a:p>
          <a:p>
            <a:pPr marL="0" lvl="0" indent="0">
              <a:buFont typeface="Arial"/>
              <a:buNone/>
            </a:pPr>
            <a:r>
              <a:rPr lang="en-US" sz="2400" dirty="0" smtClean="0">
                <a:effectLst/>
              </a:rPr>
              <a:t>This can include: </a:t>
            </a:r>
            <a:endParaRPr lang="en-US" dirty="0" smtClean="0">
              <a:effectLst/>
            </a:endParaRPr>
          </a:p>
          <a:p>
            <a:pPr marL="342900" lvl="1" indent="-342900">
              <a:buFont typeface="Arial"/>
              <a:buChar char="•"/>
            </a:pPr>
            <a:r>
              <a:rPr lang="en-US" sz="2400" dirty="0" smtClean="0">
                <a:effectLst/>
              </a:rPr>
              <a:t>Communicating in Spanish is very important to </a:t>
            </a:r>
            <a:r>
              <a:rPr lang="en-US" sz="2400" dirty="0" err="1" smtClean="0">
                <a:effectLst/>
              </a:rPr>
              <a:t>Juntos</a:t>
            </a:r>
            <a:r>
              <a:rPr lang="en-US" sz="2400" dirty="0" smtClean="0">
                <a:effectLst/>
              </a:rPr>
              <a:t> 4-H families, many of which are monolingual Spanish speakers. Foster an environment where two languages are spoken; parents and youth should feel comfortable hearing (and speaking) both English and Spanish; and </a:t>
            </a:r>
            <a:endParaRPr lang="en-US" dirty="0" smtClean="0">
              <a:effectLst/>
            </a:endParaRPr>
          </a:p>
          <a:p>
            <a:pPr marL="342900" lvl="1" indent="-342900">
              <a:buFont typeface="Arial"/>
              <a:buChar char="•"/>
            </a:pPr>
            <a:r>
              <a:rPr lang="en-US" sz="2400" dirty="0" smtClean="0">
                <a:effectLst/>
              </a:rPr>
              <a:t>This may mean making personal calls to parents, perhaps even visiting families, and encouraging their involvement. These actions will lead to stronger relationships with parents and later lead to empowering them to take their own steps towards educational success.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26</a:t>
            </a:fld>
            <a:endParaRPr lang="en-US"/>
          </a:p>
        </p:txBody>
      </p:sp>
    </p:spTree>
    <p:extLst>
      <p:ext uri="{BB962C8B-B14F-4D97-AF65-F5344CB8AC3E}">
        <p14:creationId xmlns:p14="http://schemas.microsoft.com/office/powerpoint/2010/main" val="1924288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TO SAY: </a:t>
            </a:r>
          </a:p>
          <a:p>
            <a:pPr marL="342900" indent="-342900">
              <a:buFont typeface="Arial"/>
              <a:buChar char="•"/>
            </a:pPr>
            <a:r>
              <a:rPr lang="en-US" sz="2400" dirty="0" smtClean="0">
                <a:effectLst/>
              </a:rPr>
              <a:t>Learn from the families. Don’t assume they don’t know the educational system; instead, take the time to learn what they do know and help them process new information provided to them. </a:t>
            </a:r>
          </a:p>
          <a:p>
            <a:pPr marL="0" indent="0">
              <a:buFont typeface="Arial"/>
              <a:buNone/>
            </a:pPr>
            <a:endParaRPr lang="en-US" sz="2400" dirty="0" smtClean="0">
              <a:effectLst/>
            </a:endParaRPr>
          </a:p>
          <a:p>
            <a:pPr marL="0" indent="0">
              <a:buFont typeface="Arial"/>
              <a:buNone/>
            </a:pPr>
            <a:r>
              <a:rPr lang="en-US" sz="2400" dirty="0" smtClean="0">
                <a:effectLst/>
              </a:rPr>
              <a:t>For example, if you’re unsure what they think about what Extension is, ask them and talk about it for a moment.</a:t>
            </a:r>
          </a:p>
          <a:p>
            <a:pPr marL="0" indent="0">
              <a:buFont typeface="Arial"/>
              <a:buNone/>
            </a:pPr>
            <a:endParaRPr lang="en-US" sz="2400" dirty="0" smtClean="0">
              <a:effectLst/>
            </a:endParaRPr>
          </a:p>
          <a:p>
            <a:pPr marL="342900" lvl="0" indent="-342900">
              <a:buFont typeface="Arial"/>
              <a:buChar char="•"/>
            </a:pPr>
            <a:r>
              <a:rPr lang="en-US" sz="2400" dirty="0" smtClean="0">
                <a:effectLst/>
              </a:rPr>
              <a:t>Get to know both the youth and parents. Ask yourself: “Do I know as much about the youth as I know about their parents?” </a:t>
            </a:r>
          </a:p>
          <a:p>
            <a:pPr marL="342900" lvl="0" indent="-342900">
              <a:buFont typeface="Arial"/>
              <a:buChar char="•"/>
            </a:pPr>
            <a:r>
              <a:rPr lang="en-US" sz="2400" dirty="0" smtClean="0">
                <a:effectLst/>
              </a:rPr>
              <a:t>Remember, ‘</a:t>
            </a:r>
            <a:r>
              <a:rPr lang="en-US" sz="2400" dirty="0" err="1" smtClean="0">
                <a:effectLst/>
              </a:rPr>
              <a:t>Juntos</a:t>
            </a:r>
            <a:r>
              <a:rPr lang="en-US" sz="2400" dirty="0" smtClean="0">
                <a:effectLst/>
              </a:rPr>
              <a:t>’ means ‘Together’. The program depends on a genuine two-way relationship between you and the parents/families. Together, the impact in your community and/or state will be greater!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27</a:t>
            </a:fld>
            <a:endParaRPr lang="en-US"/>
          </a:p>
        </p:txBody>
      </p:sp>
    </p:spTree>
    <p:extLst>
      <p:ext uri="{BB962C8B-B14F-4D97-AF65-F5344CB8AC3E}">
        <p14:creationId xmlns:p14="http://schemas.microsoft.com/office/powerpoint/2010/main" val="1896547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You may be interested</a:t>
            </a:r>
            <a:r>
              <a:rPr lang="en-US" sz="1200" kern="1200" dirty="0" smtClean="0">
                <a:solidFill>
                  <a:schemeClr val="tx1"/>
                </a:solidFill>
                <a:effectLst/>
                <a:latin typeface="+mn-lt"/>
                <a:ea typeface="+mn-ea"/>
                <a:cs typeface="+mn-cs"/>
                <a:sym typeface="Helvetica Neue"/>
              </a:rPr>
              <a:t> in doing a self-assessment of your cultural awareness.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b="1" i="1" kern="1200" dirty="0" smtClean="0">
                <a:solidFill>
                  <a:schemeClr val="tx1"/>
                </a:solidFill>
                <a:effectLst/>
                <a:latin typeface="+mn-lt"/>
                <a:ea typeface="+mn-ea"/>
                <a:cs typeface="+mn-cs"/>
                <a:sym typeface="Helvetica Neue"/>
              </a:rPr>
              <a:t>Note to Trainer: </a:t>
            </a:r>
            <a:r>
              <a:rPr lang="en-US" sz="1200" i="1" kern="1200" dirty="0" smtClean="0">
                <a:solidFill>
                  <a:schemeClr val="tx1"/>
                </a:solidFill>
                <a:effectLst/>
                <a:latin typeface="+mn-lt"/>
                <a:ea typeface="+mn-ea"/>
                <a:cs typeface="+mn-cs"/>
                <a:sym typeface="Helvetica Neue"/>
              </a:rPr>
              <a:t>Invite participants to take a cultural awareness assessment at a later time and provide them with the following link. </a:t>
            </a:r>
            <a:r>
              <a:rPr lang="en-US" sz="1200" u="sng" kern="1200" dirty="0" smtClean="0">
                <a:solidFill>
                  <a:schemeClr val="tx1"/>
                </a:solidFill>
                <a:effectLst/>
                <a:latin typeface="+mn-lt"/>
                <a:ea typeface="+mn-ea"/>
                <a:cs typeface="+mn-cs"/>
                <a:sym typeface="Helvetica Neue"/>
              </a:rPr>
              <a:t>http://</a:t>
            </a:r>
            <a:r>
              <a:rPr lang="en-US" sz="1200" u="sng" kern="1200" dirty="0" err="1" smtClean="0">
                <a:solidFill>
                  <a:schemeClr val="tx1"/>
                </a:solidFill>
                <a:effectLst/>
                <a:latin typeface="+mn-lt"/>
                <a:ea typeface="+mn-ea"/>
                <a:cs typeface="+mn-cs"/>
                <a:sym typeface="Helvetica Neue"/>
              </a:rPr>
              <a:t>highered.mheducation.com</a:t>
            </a:r>
            <a:r>
              <a:rPr lang="en-US" sz="1200" u="sng" kern="1200" dirty="0" smtClean="0">
                <a:solidFill>
                  <a:schemeClr val="tx1"/>
                </a:solidFill>
                <a:effectLst/>
                <a:latin typeface="+mn-lt"/>
                <a:ea typeface="+mn-ea"/>
                <a:cs typeface="+mn-cs"/>
                <a:sym typeface="Helvetica Neue"/>
              </a:rPr>
              <a:t>/sites/dl/free/0072563974/87090/ch02.html</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i="1" kern="1200" dirty="0" smtClean="0">
                <a:solidFill>
                  <a:schemeClr val="tx1"/>
                </a:solidFill>
                <a:effectLst/>
                <a:latin typeface="+mn-lt"/>
                <a:ea typeface="+mn-ea"/>
                <a:cs typeface="+mn-cs"/>
                <a:sym typeface="Helvetica Neue"/>
              </a:rPr>
              <a:t>Give them the following questions to ask themselves after completing the </a:t>
            </a:r>
            <a:r>
              <a:rPr lang="en-US" sz="1200" i="1" u="sng" kern="1200" dirty="0" smtClean="0">
                <a:solidFill>
                  <a:schemeClr val="tx1"/>
                </a:solidFill>
                <a:effectLst/>
                <a:latin typeface="+mn-lt"/>
                <a:ea typeface="+mn-ea"/>
                <a:cs typeface="+mn-cs"/>
                <a:sym typeface="Helvetica Neue"/>
              </a:rPr>
              <a:t>assessment</a:t>
            </a:r>
            <a:r>
              <a:rPr lang="en-US" sz="1200" i="1" dirty="0" smtClean="0">
                <a:effectLst/>
              </a:rPr>
              <a:t> </a:t>
            </a:r>
            <a:r>
              <a:rPr lang="en-US" sz="1200" i="1" kern="1200" dirty="0" smtClean="0">
                <a:solidFill>
                  <a:schemeClr val="tx1"/>
                </a:solidFill>
                <a:effectLst/>
                <a:latin typeface="+mn-lt"/>
                <a:ea typeface="+mn-ea"/>
                <a:cs typeface="+mn-cs"/>
                <a:sym typeface="Helvetica Neue"/>
              </a:rPr>
              <a:t>: </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Did</a:t>
            </a:r>
            <a:r>
              <a:rPr lang="en-US" sz="1200" kern="1200" baseline="0" dirty="0" smtClean="0">
                <a:solidFill>
                  <a:schemeClr val="tx1"/>
                </a:solidFill>
                <a:effectLst/>
                <a:latin typeface="+mn-lt"/>
                <a:ea typeface="+mn-ea"/>
                <a:cs typeface="+mn-cs"/>
                <a:sym typeface="Helvetica Neue"/>
              </a:rPr>
              <a:t> your score </a:t>
            </a:r>
            <a:r>
              <a:rPr lang="en-US" sz="1200" kern="1200" dirty="0" smtClean="0">
                <a:solidFill>
                  <a:schemeClr val="tx1"/>
                </a:solidFill>
                <a:effectLst/>
                <a:latin typeface="+mn-lt"/>
                <a:ea typeface="+mn-ea"/>
                <a:cs typeface="+mn-cs"/>
                <a:sym typeface="Helvetica Neue"/>
              </a:rPr>
              <a:t>surprise</a:t>
            </a:r>
            <a:r>
              <a:rPr lang="en-US" sz="1200" kern="1200" baseline="0" dirty="0" smtClean="0">
                <a:solidFill>
                  <a:schemeClr val="tx1"/>
                </a:solidFill>
                <a:effectLst/>
                <a:latin typeface="+mn-lt"/>
                <a:ea typeface="+mn-ea"/>
                <a:cs typeface="+mn-cs"/>
                <a:sym typeface="Helvetica Neue"/>
              </a:rPr>
              <a:t> you</a:t>
            </a:r>
            <a:r>
              <a:rPr lang="en-US" sz="1200" kern="1200" dirty="0" smtClean="0">
                <a:solidFill>
                  <a:schemeClr val="tx1"/>
                </a:solidFill>
                <a:effectLst/>
                <a:latin typeface="+mn-lt"/>
                <a:ea typeface="+mn-ea"/>
                <a:cs typeface="+mn-cs"/>
                <a:sym typeface="Helvetica Neue"/>
              </a:rPr>
              <a:t>? Why?</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Was there a question that highlighted an area of cultural awareness on which you would like to work?</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What will you do with this information?</a:t>
            </a:r>
            <a:endParaRPr lang="en-US" dirty="0" smtClean="0">
              <a:effectLst/>
            </a:endParaRPr>
          </a:p>
          <a:p>
            <a:r>
              <a:rPr lang="en-US" sz="1200" i="1" kern="1200" dirty="0" smtClean="0">
                <a:solidFill>
                  <a:schemeClr val="tx1"/>
                </a:solidFill>
                <a:effectLst/>
                <a:latin typeface="+mn-lt"/>
                <a:ea typeface="+mn-ea"/>
                <a:cs typeface="+mn-cs"/>
                <a:sym typeface="Helvetica Neue"/>
              </a:rPr>
              <a:t> </a:t>
            </a:r>
            <a:endParaRPr lang="en-US" dirty="0" smtClean="0">
              <a:effectLst/>
            </a:endParaRPr>
          </a:p>
          <a:p>
            <a:pPr marL="0" marR="0" indent="0" defTabSz="457200" eaLnBrk="1" fontAlgn="auto" latinLnBrk="0" hangingPunct="1">
              <a:lnSpc>
                <a:spcPct val="117999"/>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sym typeface="Helvetica Neue"/>
              </a:rPr>
              <a:t>Note to Trainer: </a:t>
            </a:r>
            <a:r>
              <a:rPr lang="en-US" sz="1200" i="1" kern="1200" dirty="0" smtClean="0">
                <a:solidFill>
                  <a:schemeClr val="tx1"/>
                </a:solidFill>
                <a:effectLst/>
                <a:latin typeface="+mn-lt"/>
                <a:ea typeface="+mn-ea"/>
                <a:cs typeface="+mn-cs"/>
                <a:sym typeface="Helvetica Neue"/>
              </a:rPr>
              <a:t>As the trainer you can model the process by completing the assessment prior to the training and sharing your answer to the three questions with the participants. Feel free to add any other self-reflection that adds to the conversation around cultural awareness. </a:t>
            </a:r>
            <a:endParaRPr lang="en-US" sz="1200" kern="1200" dirty="0" smtClean="0">
              <a:solidFill>
                <a:schemeClr val="tx1"/>
              </a:solidFill>
              <a:effectLst/>
              <a:latin typeface="+mn-lt"/>
              <a:ea typeface="+mn-ea"/>
              <a:cs typeface="+mn-cs"/>
              <a:sym typeface="Helvetica Neue"/>
            </a:endParaRPr>
          </a:p>
          <a:p>
            <a:r>
              <a:rPr lang="en-US" sz="1200" i="1"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p>
          <a:p>
            <a:r>
              <a:rPr lang="en-US" sz="1200" b="1" dirty="0" smtClean="0">
                <a:effectLst/>
              </a:rPr>
              <a:t>Other resources on immigrant families</a:t>
            </a:r>
            <a:endParaRPr lang="en-US" dirty="0" smtClean="0">
              <a:effectLst/>
            </a:endParaRPr>
          </a:p>
          <a:p>
            <a:r>
              <a:rPr lang="en-US" sz="1200" b="1" dirty="0" smtClean="0">
                <a:effectLst/>
              </a:rPr>
              <a:t>WHAT TO SAY: </a:t>
            </a:r>
            <a:r>
              <a:rPr lang="en-US" sz="1200" dirty="0" smtClean="0">
                <a:effectLst/>
              </a:rPr>
              <a:t>If you are interested in learning more about immigrant families, here is a handout with a few resources to get started:</a:t>
            </a:r>
            <a:endParaRPr lang="en-US" dirty="0" smtClean="0">
              <a:effectLst/>
            </a:endParaRPr>
          </a:p>
          <a:p>
            <a:r>
              <a:rPr lang="en-US" sz="1200" dirty="0" smtClean="0">
                <a:effectLst/>
              </a:rPr>
              <a:t> </a:t>
            </a:r>
            <a:endParaRPr lang="en-US" dirty="0" smtClean="0">
              <a:effectLst/>
            </a:endParaRPr>
          </a:p>
          <a:p>
            <a:r>
              <a:rPr lang="en-US" sz="1200" dirty="0" smtClean="0">
                <a:effectLst/>
              </a:rPr>
              <a:t>Cultural Values of Latino Patients and families </a:t>
            </a:r>
            <a:r>
              <a:rPr lang="en-US" sz="1200" u="sng" kern="1200" dirty="0" smtClean="0">
                <a:solidFill>
                  <a:schemeClr val="tx1"/>
                </a:solidFill>
                <a:effectLst/>
                <a:latin typeface="+mn-lt"/>
                <a:ea typeface="+mn-ea"/>
                <a:cs typeface="+mn-cs"/>
                <a:sym typeface="Helvetica Neue"/>
                <a:hlinkClick r:id="rId3"/>
              </a:rPr>
              <a:t>http://www.dimensionsofculture.com/2011/03/cultural-values-of-latino-patients-and-families/</a:t>
            </a:r>
            <a:r>
              <a:rPr lang="en-US" sz="1200" dirty="0" smtClean="0">
                <a:effectLst/>
              </a:rPr>
              <a:t> </a:t>
            </a:r>
            <a:endParaRPr lang="en-US" dirty="0" smtClean="0">
              <a:effectLst/>
            </a:endParaRPr>
          </a:p>
          <a:p>
            <a:r>
              <a:rPr lang="en-US" sz="1200" dirty="0" smtClean="0">
                <a:effectLst/>
              </a:rPr>
              <a:t> </a:t>
            </a:r>
            <a:endParaRPr lang="en-US" dirty="0" smtClean="0">
              <a:effectLst/>
            </a:endParaRPr>
          </a:p>
          <a:p>
            <a:r>
              <a:rPr lang="en-US" sz="1200" kern="1200" dirty="0" smtClean="0">
                <a:solidFill>
                  <a:schemeClr val="tx1"/>
                </a:solidFill>
                <a:effectLst/>
                <a:latin typeface="+mn-lt"/>
                <a:ea typeface="+mn-ea"/>
                <a:cs typeface="+mn-cs"/>
                <a:sym typeface="Helvetica Neue"/>
              </a:rPr>
              <a:t>Latino Children: A Majority Are U.S.-born Offspring of Immigrants</a:t>
            </a:r>
            <a:endParaRPr lang="en-US" dirty="0" smtClean="0">
              <a:effectLst/>
            </a:endParaRPr>
          </a:p>
          <a:p>
            <a:r>
              <a:rPr lang="en-US" sz="1200" u="sng" kern="1200" dirty="0" smtClean="0">
                <a:solidFill>
                  <a:schemeClr val="tx1"/>
                </a:solidFill>
                <a:effectLst/>
                <a:latin typeface="+mn-lt"/>
                <a:ea typeface="+mn-ea"/>
                <a:cs typeface="+mn-cs"/>
                <a:sym typeface="Helvetica Neue"/>
                <a:hlinkClick r:id="rId4"/>
              </a:rPr>
              <a:t>http://www.pewhispanic.org/2009/05/28/latino-children-a-majority-are-us-born-offspring-of-immigrants/</a:t>
            </a:r>
            <a:endParaRPr lang="en-US" dirty="0" smtClean="0">
              <a:effectLst/>
            </a:endParaRPr>
          </a:p>
          <a:p>
            <a:r>
              <a:rPr lang="en-US" sz="1200" dirty="0" smtClean="0">
                <a:effectLst/>
              </a:rPr>
              <a:t> </a:t>
            </a:r>
            <a:endParaRPr lang="en-US" dirty="0" smtClean="0">
              <a:effectLst/>
            </a:endParaRPr>
          </a:p>
          <a:p>
            <a:r>
              <a:rPr lang="en-US" sz="1200" dirty="0" smtClean="0">
                <a:effectLst/>
              </a:rPr>
              <a:t>U.S. Census Bureau, 2013 American Community Survey, Table B16006 &lt;</a:t>
            </a:r>
            <a:r>
              <a:rPr lang="en-US" sz="1200" u="sng" kern="1200" dirty="0" smtClean="0">
                <a:solidFill>
                  <a:schemeClr val="tx1"/>
                </a:solidFill>
                <a:effectLst/>
                <a:latin typeface="+mn-lt"/>
                <a:ea typeface="+mn-ea"/>
                <a:cs typeface="+mn-cs"/>
                <a:sym typeface="Helvetica Neue"/>
                <a:hlinkClick r:id="rId5"/>
              </a:rPr>
              <a:t>http://factfinder.census.gov/faces/tableservices/jsf/pages/productview.xhtml?pid=ACS_13_1YR_B16006&amp;prodType=table</a:t>
            </a:r>
            <a:r>
              <a:rPr lang="en-US" sz="1200" dirty="0" smtClean="0">
                <a:effectLst/>
              </a:rPr>
              <a:t>&gt;</a:t>
            </a:r>
            <a:endParaRPr lang="en-US" dirty="0" smtClean="0">
              <a:effectLst/>
            </a:endParaRPr>
          </a:p>
          <a:p>
            <a:r>
              <a:rPr lang="en-US" sz="1200" kern="1200" dirty="0" smtClean="0">
                <a:solidFill>
                  <a:schemeClr val="tx1"/>
                </a:solidFill>
                <a:effectLst/>
                <a:latin typeface="+mn-lt"/>
                <a:ea typeface="+mn-ea"/>
                <a:cs typeface="+mn-cs"/>
                <a:sym typeface="Helvetica Neue"/>
              </a:rPr>
              <a:t> </a:t>
            </a:r>
          </a:p>
          <a:p>
            <a:r>
              <a:rPr lang="en-US" sz="1200" kern="1200" dirty="0" err="1" smtClean="0">
                <a:solidFill>
                  <a:schemeClr val="tx1"/>
                </a:solidFill>
                <a:effectLst/>
                <a:latin typeface="+mn-lt"/>
                <a:ea typeface="+mn-ea"/>
                <a:cs typeface="+mn-cs"/>
                <a:sym typeface="Helvetica Neue"/>
              </a:rPr>
              <a:t>Falicov</a:t>
            </a:r>
            <a:r>
              <a:rPr lang="en-US" sz="1200" kern="1200" dirty="0" smtClean="0">
                <a:solidFill>
                  <a:schemeClr val="tx1"/>
                </a:solidFill>
                <a:effectLst/>
                <a:latin typeface="+mn-lt"/>
                <a:ea typeface="+mn-ea"/>
                <a:cs typeface="+mn-cs"/>
                <a:sym typeface="Helvetica Neue"/>
              </a:rPr>
              <a:t> C. (2007). Working with transnational immigrants: Expanding meanings of family, community, and culture. </a:t>
            </a:r>
            <a:r>
              <a:rPr lang="en-US" sz="1200" i="1" kern="1200" dirty="0" smtClean="0">
                <a:solidFill>
                  <a:schemeClr val="tx1"/>
                </a:solidFill>
                <a:effectLst/>
                <a:latin typeface="+mn-lt"/>
                <a:ea typeface="+mn-ea"/>
                <a:cs typeface="+mn-cs"/>
                <a:sym typeface="Helvetica Neue"/>
              </a:rPr>
              <a:t>Family Process, 46</a:t>
            </a:r>
            <a:r>
              <a:rPr lang="en-US" sz="1200" kern="1200" dirty="0" smtClean="0">
                <a:solidFill>
                  <a:schemeClr val="tx1"/>
                </a:solidFill>
                <a:effectLst/>
                <a:latin typeface="+mn-lt"/>
                <a:ea typeface="+mn-ea"/>
                <a:cs typeface="+mn-cs"/>
                <a:sym typeface="Helvetica Neue"/>
              </a:rPr>
              <a:t>(2), 157–171.  </a:t>
            </a:r>
            <a:r>
              <a:rPr lang="en-US" sz="1200" u="sng" kern="1200" dirty="0" smtClean="0">
                <a:solidFill>
                  <a:schemeClr val="tx1"/>
                </a:solidFill>
                <a:effectLst/>
                <a:latin typeface="+mn-lt"/>
                <a:ea typeface="+mn-ea"/>
                <a:cs typeface="+mn-cs"/>
                <a:sym typeface="Helvetica Neue"/>
                <a:hlinkClick r:id="rId6" invalidUrl="http://kean.edu/~psych/doc/Working with transitional immigrants.pdf"/>
              </a:rPr>
              <a:t>http://kean.edu/~psych/doc/Working%20with%20transitional%20immigrants.pdf</a:t>
            </a:r>
            <a:endParaRPr lang="en-US" sz="1200" kern="1200" dirty="0" smtClean="0">
              <a:solidFill>
                <a:schemeClr val="tx1"/>
              </a:solidFill>
              <a:effectLst/>
              <a:latin typeface="+mn-lt"/>
              <a:ea typeface="+mn-ea"/>
              <a:cs typeface="+mn-cs"/>
              <a:sym typeface="Helvetica Neue"/>
            </a:endParaRPr>
          </a:p>
          <a:p>
            <a:r>
              <a:rPr lang="en-US" sz="1200" kern="1200" dirty="0" smtClean="0">
                <a:solidFill>
                  <a:schemeClr val="tx1"/>
                </a:solidFill>
                <a:effectLst/>
                <a:latin typeface="+mn-lt"/>
                <a:ea typeface="+mn-ea"/>
                <a:cs typeface="+mn-cs"/>
                <a:sym typeface="Helvetica Neue"/>
              </a:rPr>
              <a:t> </a:t>
            </a:r>
          </a:p>
          <a:p>
            <a:r>
              <a:rPr lang="en-US" sz="1200" kern="1200" dirty="0" err="1" smtClean="0">
                <a:solidFill>
                  <a:schemeClr val="tx1"/>
                </a:solidFill>
                <a:effectLst/>
                <a:latin typeface="+mn-lt"/>
                <a:ea typeface="+mn-ea"/>
                <a:cs typeface="+mn-cs"/>
                <a:sym typeface="Helvetica Neue"/>
              </a:rPr>
              <a:t>Schvaneveldt</a:t>
            </a:r>
            <a:r>
              <a:rPr lang="en-US" sz="1200" kern="1200" dirty="0" smtClean="0">
                <a:solidFill>
                  <a:schemeClr val="tx1"/>
                </a:solidFill>
                <a:effectLst/>
                <a:latin typeface="+mn-lt"/>
                <a:ea typeface="+mn-ea"/>
                <a:cs typeface="+mn-cs"/>
                <a:sym typeface="Helvetica Neue"/>
              </a:rPr>
              <a:t>, P. L., &amp; </a:t>
            </a:r>
            <a:r>
              <a:rPr lang="en-US" sz="1200" kern="1200" dirty="0" err="1" smtClean="0">
                <a:solidFill>
                  <a:schemeClr val="tx1"/>
                </a:solidFill>
                <a:effectLst/>
                <a:latin typeface="+mn-lt"/>
                <a:ea typeface="+mn-ea"/>
                <a:cs typeface="+mn-cs"/>
                <a:sym typeface="Helvetica Neue"/>
              </a:rPr>
              <a:t>Behnke</a:t>
            </a:r>
            <a:r>
              <a:rPr lang="en-US" sz="1200" kern="1200" dirty="0" smtClean="0">
                <a:solidFill>
                  <a:schemeClr val="tx1"/>
                </a:solidFill>
                <a:effectLst/>
                <a:latin typeface="+mn-lt"/>
                <a:ea typeface="+mn-ea"/>
                <a:cs typeface="+mn-cs"/>
                <a:sym typeface="Helvetica Neue"/>
              </a:rPr>
              <a:t>, A.O. (2012). Family Life Education with Latino Immigrant Audiences. In S. M. Ballard, &amp; A. Taylor (Eds.), </a:t>
            </a:r>
            <a:r>
              <a:rPr lang="en-US" sz="1200" i="1" kern="1200" dirty="0" smtClean="0">
                <a:solidFill>
                  <a:schemeClr val="tx1"/>
                </a:solidFill>
                <a:effectLst/>
                <a:latin typeface="+mn-lt"/>
                <a:ea typeface="+mn-ea"/>
                <a:cs typeface="+mn-cs"/>
                <a:sym typeface="Helvetica Neue"/>
              </a:rPr>
              <a:t>Family Life Education with Diverse Populations. </a:t>
            </a:r>
            <a:r>
              <a:rPr lang="en-US" sz="1200" kern="1200" dirty="0" smtClean="0">
                <a:solidFill>
                  <a:schemeClr val="tx1"/>
                </a:solidFill>
                <a:effectLst/>
                <a:latin typeface="+mn-lt"/>
                <a:ea typeface="+mn-ea"/>
                <a:cs typeface="+mn-cs"/>
                <a:sym typeface="Helvetica Neue"/>
              </a:rPr>
              <a:t>Mahwah, NJ:</a:t>
            </a:r>
            <a:r>
              <a:rPr lang="en-US" sz="1200" i="1" kern="1200" dirty="0" smtClean="0">
                <a:solidFill>
                  <a:schemeClr val="tx1"/>
                </a:solidFill>
                <a:effectLst/>
                <a:latin typeface="+mn-lt"/>
                <a:ea typeface="+mn-ea"/>
                <a:cs typeface="+mn-cs"/>
                <a:sym typeface="Helvetica Neue"/>
              </a:rPr>
              <a:t> Lawrence Erlbaum Associates. </a:t>
            </a:r>
            <a:endParaRPr lang="en-US" sz="1200" kern="1200" dirty="0" smtClean="0">
              <a:solidFill>
                <a:schemeClr val="tx1"/>
              </a:solidFill>
              <a:effectLst/>
              <a:latin typeface="+mn-lt"/>
              <a:ea typeface="+mn-ea"/>
              <a:cs typeface="+mn-cs"/>
              <a:sym typeface="Helvetica Neue"/>
            </a:endParaRPr>
          </a:p>
          <a:p>
            <a:r>
              <a:rPr lang="en-US" sz="1200" i="1" kern="1200" dirty="0" smtClean="0">
                <a:solidFill>
                  <a:schemeClr val="tx1"/>
                </a:solidFill>
                <a:effectLst/>
                <a:latin typeface="+mn-lt"/>
                <a:ea typeface="+mn-ea"/>
                <a:cs typeface="+mn-cs"/>
                <a:sym typeface="Helvetica Neue"/>
              </a:rPr>
              <a:t> </a:t>
            </a:r>
            <a:endParaRPr lang="en-US" sz="1200" kern="1200" dirty="0" smtClean="0">
              <a:solidFill>
                <a:schemeClr val="tx1"/>
              </a:solidFill>
              <a:effectLst/>
              <a:latin typeface="+mn-lt"/>
              <a:ea typeface="+mn-ea"/>
              <a:cs typeface="+mn-cs"/>
              <a:sym typeface="Helvetica Neue"/>
            </a:endParaRPr>
          </a:p>
          <a:p>
            <a:r>
              <a:rPr lang="en-US" sz="1200" kern="1200" dirty="0" smtClean="0">
                <a:solidFill>
                  <a:schemeClr val="tx1"/>
                </a:solidFill>
                <a:effectLst/>
                <a:latin typeface="+mn-lt"/>
                <a:ea typeface="+mn-ea"/>
                <a:cs typeface="+mn-cs"/>
                <a:sym typeface="Helvetica Neue"/>
              </a:rPr>
              <a:t>See link to purchase access below:</a:t>
            </a:r>
          </a:p>
          <a:p>
            <a:r>
              <a:rPr lang="en-US" sz="1200" kern="1200" dirty="0" smtClean="0">
                <a:solidFill>
                  <a:schemeClr val="tx1"/>
                </a:solidFill>
                <a:effectLst/>
                <a:latin typeface="+mn-lt"/>
                <a:ea typeface="+mn-ea"/>
                <a:cs typeface="+mn-cs"/>
                <a:sym typeface="Helvetica Neue"/>
              </a:rPr>
              <a:t>http://</a:t>
            </a:r>
            <a:r>
              <a:rPr lang="en-US" sz="1200" kern="1200" dirty="0" err="1" smtClean="0">
                <a:solidFill>
                  <a:schemeClr val="tx1"/>
                </a:solidFill>
                <a:effectLst/>
                <a:latin typeface="+mn-lt"/>
                <a:ea typeface="+mn-ea"/>
                <a:cs typeface="+mn-cs"/>
                <a:sym typeface="Helvetica Neue"/>
              </a:rPr>
              <a:t>www.learningace.com</a:t>
            </a:r>
            <a:r>
              <a:rPr lang="en-US" sz="1200" kern="1200" dirty="0" smtClean="0">
                <a:solidFill>
                  <a:schemeClr val="tx1"/>
                </a:solidFill>
                <a:effectLst/>
                <a:latin typeface="+mn-lt"/>
                <a:ea typeface="+mn-ea"/>
                <a:cs typeface="+mn-cs"/>
                <a:sym typeface="Helvetica Neue"/>
              </a:rPr>
              <a:t>/doc/7745297/df4fbdf64bc81d859283775fba948e4e/references</a:t>
            </a:r>
          </a:p>
          <a:p>
            <a:r>
              <a:rPr lang="en-US" sz="1200" kern="1200" dirty="0" smtClean="0">
                <a:solidFill>
                  <a:schemeClr val="tx1"/>
                </a:solidFill>
                <a:effectLst/>
                <a:latin typeface="+mn-lt"/>
                <a:ea typeface="+mn-ea"/>
                <a:cs typeface="+mn-cs"/>
                <a:sym typeface="Helvetica Neue"/>
              </a:rPr>
              <a:t> </a:t>
            </a:r>
          </a:p>
          <a:p>
            <a:r>
              <a:rPr lang="en-US" sz="1200" i="0" u="none" kern="1200" dirty="0" smtClean="0">
                <a:solidFill>
                  <a:schemeClr val="tx1"/>
                </a:solidFill>
                <a:effectLst/>
                <a:latin typeface="+mn-lt"/>
                <a:ea typeface="+mn-ea"/>
                <a:cs typeface="+mn-cs"/>
                <a:sym typeface="Helvetica Neue"/>
              </a:rPr>
              <a:t>Alternatively, a pop-up resources box can be shared with participants, you can discuss them and/or provide a printout sheet, or you can share them with participants by email at a later time. </a:t>
            </a:r>
            <a:r>
              <a:rPr lang="en-US" sz="1200" kern="1200" dirty="0" smtClean="0">
                <a:solidFill>
                  <a:schemeClr val="tx1"/>
                </a:solidFill>
                <a:effectLst/>
                <a:latin typeface="+mn-lt"/>
                <a:ea typeface="+mn-ea"/>
                <a:cs typeface="+mn-cs"/>
                <a:sym typeface="Helvetica Neue"/>
              </a:rPr>
              <a:t> </a:t>
            </a:r>
          </a:p>
          <a:p>
            <a:r>
              <a:rPr lang="en-US" sz="1200" kern="1200" dirty="0" smtClean="0">
                <a:solidFill>
                  <a:schemeClr val="tx1"/>
                </a:solidFill>
                <a:effectLst/>
                <a:latin typeface="+mn-lt"/>
                <a:ea typeface="+mn-ea"/>
                <a:cs typeface="+mn-cs"/>
                <a:sym typeface="Helvetica Neue"/>
              </a:rPr>
              <a:t> </a:t>
            </a:r>
          </a:p>
          <a:p>
            <a:endParaRPr lang="en-US" sz="1200" kern="1200" dirty="0" smtClean="0">
              <a:solidFill>
                <a:schemeClr val="tx1"/>
              </a:solidFill>
              <a:effectLst/>
              <a:latin typeface="+mn-lt"/>
              <a:ea typeface="+mn-ea"/>
              <a:cs typeface="+mn-cs"/>
              <a:sym typeface="Helvetica Neue"/>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28</a:t>
            </a:fld>
            <a:endParaRPr lang="en-US"/>
          </a:p>
        </p:txBody>
      </p:sp>
    </p:spTree>
    <p:extLst>
      <p:ext uri="{BB962C8B-B14F-4D97-AF65-F5344CB8AC3E}">
        <p14:creationId xmlns:p14="http://schemas.microsoft.com/office/powerpoint/2010/main" val="160504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TO SAY: </a:t>
            </a:r>
            <a:r>
              <a:rPr lang="en-US" sz="1200" kern="1200" dirty="0" smtClean="0">
                <a:solidFill>
                  <a:schemeClr val="tx1"/>
                </a:solidFill>
                <a:effectLst/>
                <a:latin typeface="+mn-lt"/>
                <a:ea typeface="+mn-ea"/>
                <a:cs typeface="+mn-cs"/>
                <a:sym typeface="Helvetica Neue"/>
              </a:rPr>
              <a:t>Now let’s talk about planning for Family Engagement.</a:t>
            </a:r>
          </a:p>
          <a:p>
            <a:endParaRPr lang="en-US" sz="1200" kern="1200" dirty="0" smtClean="0">
              <a:solidFill>
                <a:schemeClr val="tx1"/>
              </a:solidFill>
              <a:effectLst/>
              <a:latin typeface="+mn-lt"/>
              <a:ea typeface="+mn-ea"/>
              <a:cs typeface="+mn-cs"/>
              <a:sym typeface="Helvetica Neue"/>
            </a:endParaRPr>
          </a:p>
          <a:p>
            <a:r>
              <a:rPr lang="en-US" sz="1200" dirty="0" smtClean="0">
                <a:effectLst/>
              </a:rPr>
              <a:t>Successful planning for Family Engagement should build on strong partnerships, which can lead to sustainable programing for years to come. Here are four important steps to ensure success:</a:t>
            </a:r>
            <a:endParaRPr lang="en-US" dirty="0" smtClean="0">
              <a:effectLst/>
            </a:endParaRPr>
          </a:p>
          <a:p>
            <a:r>
              <a:rPr lang="en-US" sz="1200" dirty="0" smtClean="0">
                <a:effectLst/>
              </a:rPr>
              <a:t> </a:t>
            </a:r>
            <a:endParaRPr lang="en-US" dirty="0" smtClean="0">
              <a:effectLst/>
            </a:endParaRPr>
          </a:p>
          <a:p>
            <a:pPr marL="342900" lvl="0" indent="-342900">
              <a:buFont typeface="Arial"/>
              <a:buChar char="•"/>
            </a:pPr>
            <a:r>
              <a:rPr lang="en-US" sz="1200" dirty="0" smtClean="0">
                <a:effectLst/>
              </a:rPr>
              <a:t>Identifying school and community partners.</a:t>
            </a:r>
            <a:endParaRPr lang="en-US" dirty="0" smtClean="0">
              <a:effectLst/>
            </a:endParaRPr>
          </a:p>
          <a:p>
            <a:pPr marL="342900" lvl="0" indent="-342900">
              <a:buFont typeface="Arial"/>
              <a:buChar char="•"/>
            </a:pPr>
            <a:r>
              <a:rPr lang="en-US" sz="1200" dirty="0" smtClean="0">
                <a:effectLst/>
              </a:rPr>
              <a:t>Holding a partners meeting and delegating tasks.</a:t>
            </a:r>
            <a:endParaRPr lang="en-US" dirty="0" smtClean="0">
              <a:effectLst/>
            </a:endParaRPr>
          </a:p>
          <a:p>
            <a:pPr marL="342900" lvl="0" indent="-342900">
              <a:buFont typeface="Arial"/>
              <a:buChar char="•"/>
            </a:pPr>
            <a:r>
              <a:rPr lang="en-US" sz="1200" dirty="0" smtClean="0">
                <a:effectLst/>
              </a:rPr>
              <a:t>Scheduling the workshops and Family Nights.</a:t>
            </a:r>
            <a:endParaRPr lang="en-US" dirty="0" smtClean="0">
              <a:effectLst/>
            </a:endParaRPr>
          </a:p>
          <a:p>
            <a:pPr marL="342900" lvl="0" indent="-342900">
              <a:buFont typeface="Arial"/>
              <a:buChar char="•"/>
            </a:pPr>
            <a:r>
              <a:rPr lang="en-US" sz="1200" dirty="0" smtClean="0">
                <a:effectLst/>
              </a:rPr>
              <a:t>Understanding the costs. </a:t>
            </a:r>
            <a:endParaRPr lang="en-US" dirty="0" smtClean="0">
              <a:effectLst/>
            </a:endParaRPr>
          </a:p>
          <a:p>
            <a:endParaRPr lang="en-US" sz="1200" kern="1200" dirty="0" smtClean="0">
              <a:solidFill>
                <a:schemeClr val="tx1"/>
              </a:solidFill>
              <a:effectLst/>
              <a:latin typeface="+mn-lt"/>
              <a:ea typeface="+mn-ea"/>
              <a:cs typeface="+mn-cs"/>
              <a:sym typeface="Helvetica Neue"/>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29</a:t>
            </a:fld>
            <a:endParaRPr lang="en-US"/>
          </a:p>
        </p:txBody>
      </p:sp>
    </p:spTree>
    <p:extLst>
      <p:ext uri="{BB962C8B-B14F-4D97-AF65-F5344CB8AC3E}">
        <p14:creationId xmlns:p14="http://schemas.microsoft.com/office/powerpoint/2010/main" val="48053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Helvetica Neue"/>
              </a:rPr>
              <a:t>The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and 4-H partnership builds on the impact the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program can have on:</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1) engaging more Latino youth in 4-H; and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2) supporting youth and their parents on their path to academic success. </a:t>
            </a:r>
          </a:p>
          <a:p>
            <a:r>
              <a:rPr lang="en-US" sz="1200" b="1" kern="1200" dirty="0" smtClean="0">
                <a:solidFill>
                  <a:schemeClr val="tx1"/>
                </a:solidFill>
                <a:effectLst/>
                <a:latin typeface="+mn-lt"/>
                <a:ea typeface="+mn-ea"/>
                <a:cs typeface="+mn-cs"/>
              </a:rPr>
              <a:t> </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a:t>
            </a:fld>
            <a:endParaRPr lang="en-US"/>
          </a:p>
        </p:txBody>
      </p:sp>
    </p:spTree>
    <p:extLst>
      <p:ext uri="{BB962C8B-B14F-4D97-AF65-F5344CB8AC3E}">
        <p14:creationId xmlns:p14="http://schemas.microsoft.com/office/powerpoint/2010/main" val="683315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r>
              <a:rPr lang="en-US" sz="1200" dirty="0" smtClean="0">
                <a:effectLst/>
              </a:rPr>
              <a:t>To identify schools and community partners, consider the following:</a:t>
            </a:r>
            <a:endParaRPr lang="en-US" dirty="0" smtClean="0">
              <a:effectLst/>
            </a:endParaRPr>
          </a:p>
          <a:p>
            <a:pPr lvl="0"/>
            <a:endParaRPr lang="en-US" sz="1200" b="1" kern="1200" dirty="0" smtClean="0">
              <a:solidFill>
                <a:schemeClr val="tx1"/>
              </a:solidFill>
              <a:effectLst/>
              <a:latin typeface="+mn-lt"/>
              <a:ea typeface="+mn-ea"/>
              <a:cs typeface="+mn-cs"/>
              <a:sym typeface="Helvetica Neue"/>
            </a:endParaRPr>
          </a:p>
          <a:p>
            <a:pPr lvl="0"/>
            <a:r>
              <a:rPr lang="en-US" sz="1200" b="1" kern="1200" dirty="0" smtClean="0">
                <a:solidFill>
                  <a:schemeClr val="tx1"/>
                </a:solidFill>
                <a:effectLst/>
                <a:latin typeface="+mn-lt"/>
                <a:ea typeface="+mn-ea"/>
                <a:cs typeface="+mn-cs"/>
                <a:sym typeface="Helvetica Neue"/>
              </a:rPr>
              <a:t>Examine the U.S. Census and your state’s Department of Education data  </a:t>
            </a:r>
            <a:endParaRPr lang="en-US" dirty="0" smtClean="0">
              <a:effectLst/>
            </a:endParaRPr>
          </a:p>
          <a:p>
            <a:r>
              <a:rPr lang="en-US" sz="1200" dirty="0" smtClean="0">
                <a:effectLst/>
              </a:rPr>
              <a:t>Ask</a:t>
            </a:r>
            <a:r>
              <a:rPr lang="en-US" sz="1200" baseline="0" dirty="0" smtClean="0">
                <a:effectLst/>
              </a:rPr>
              <a:t> yourself: </a:t>
            </a:r>
            <a:r>
              <a:rPr lang="en-US" sz="1200" dirty="0" smtClean="0">
                <a:effectLst/>
              </a:rPr>
              <a:t>Where is the Latino population growing in your community? What kind of growth is there? What is their median age? How are Latino students performing?  </a:t>
            </a:r>
            <a:endParaRPr lang="en-US" dirty="0" smtClean="0">
              <a:effectLst/>
            </a:endParaRPr>
          </a:p>
          <a:p>
            <a:endParaRPr lang="en-US" sz="1200" dirty="0" smtClean="0">
              <a:effectLst/>
            </a:endParaRPr>
          </a:p>
          <a:p>
            <a:r>
              <a:rPr lang="en-US" sz="1200" dirty="0" smtClean="0">
                <a:effectLst/>
              </a:rPr>
              <a:t>Use this information to analyze what the community’s greatest needs are. Having this data and knowledge will help get buy-in from the community as you share facts with them on why the program is needed locally. </a:t>
            </a:r>
            <a:endParaRPr lang="en-US" dirty="0" smtClean="0">
              <a:effectLst/>
            </a:endParaRPr>
          </a:p>
          <a:p>
            <a:pPr lvl="0"/>
            <a:endParaRPr lang="en-US" sz="1200" b="1" dirty="0" smtClean="0">
              <a:effectLst/>
            </a:endParaRPr>
          </a:p>
          <a:p>
            <a:pPr lvl="0"/>
            <a:r>
              <a:rPr lang="en-US" sz="1200" b="1" dirty="0" smtClean="0">
                <a:effectLst/>
              </a:rPr>
              <a:t>Go to the communities who are invested in the mission of </a:t>
            </a:r>
            <a:r>
              <a:rPr lang="en-US" sz="1200" b="1" dirty="0" err="1" smtClean="0">
                <a:effectLst/>
              </a:rPr>
              <a:t>Juntos</a:t>
            </a:r>
            <a:r>
              <a:rPr lang="en-US" sz="1200" b="1" dirty="0" smtClean="0">
                <a:effectLst/>
              </a:rPr>
              <a:t> 4-H </a:t>
            </a:r>
            <a:endParaRPr lang="en-US" dirty="0" smtClean="0">
              <a:effectLst/>
            </a:endParaRPr>
          </a:p>
          <a:p>
            <a:r>
              <a:rPr lang="en-US" sz="1200" dirty="0" smtClean="0">
                <a:effectLst/>
              </a:rPr>
              <a:t>Work with schools that show an interest in improving their communication with Latino families and with communities that see a need and benefit for </a:t>
            </a:r>
            <a:r>
              <a:rPr lang="en-US" sz="1200" dirty="0" err="1" smtClean="0">
                <a:effectLst/>
              </a:rPr>
              <a:t>Juntos</a:t>
            </a:r>
            <a:r>
              <a:rPr lang="en-US" sz="1200" dirty="0" smtClean="0">
                <a:effectLst/>
              </a:rPr>
              <a:t> 4-H. Make sure to have the support of school administrators, Extension faculty and staff, and other community partners.</a:t>
            </a:r>
            <a:endParaRPr lang="en-US" dirty="0" smtClean="0">
              <a:effectLst/>
            </a:endParaRPr>
          </a:p>
          <a:p>
            <a:pPr lvl="0"/>
            <a:endParaRPr lang="en-US" sz="1200" b="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For Example:</a:t>
            </a:r>
            <a:r>
              <a:rPr lang="en-US" sz="1200" baseline="0" dirty="0" smtClean="0">
                <a:effectLst/>
              </a:rPr>
              <a:t> Many Corporations can partner with you through their employee engagement programs by volunteering to lead clubs or mentor youth. </a:t>
            </a:r>
            <a:endParaRPr lang="en-US" dirty="0" smtClean="0">
              <a:effectLst/>
            </a:endParaRPr>
          </a:p>
          <a:p>
            <a:pPr lvl="0"/>
            <a:endParaRPr lang="en-US" sz="1200" b="1" dirty="0" smtClean="0">
              <a:effectLst/>
            </a:endParaRPr>
          </a:p>
          <a:p>
            <a:pPr lvl="0"/>
            <a:r>
              <a:rPr lang="en-US" sz="1200" b="1" dirty="0" smtClean="0">
                <a:effectLst/>
              </a:rPr>
              <a:t>Secure the commitment of Extension staff </a:t>
            </a:r>
            <a:endParaRPr lang="en-US" dirty="0" smtClean="0">
              <a:effectLst/>
            </a:endParaRPr>
          </a:p>
          <a:p>
            <a:r>
              <a:rPr lang="en-US" sz="1200" dirty="0" smtClean="0">
                <a:effectLst/>
              </a:rPr>
              <a:t>Make sure to communicate the plan to implement </a:t>
            </a:r>
            <a:r>
              <a:rPr lang="en-US" sz="1200" dirty="0" err="1" smtClean="0">
                <a:effectLst/>
              </a:rPr>
              <a:t>Juntos</a:t>
            </a:r>
            <a:r>
              <a:rPr lang="en-US" sz="1200" dirty="0" smtClean="0">
                <a:effectLst/>
              </a:rPr>
              <a:t> 4-H with state Extension faculty and local county Extension directors and staff to get their buy-in and support.  </a:t>
            </a:r>
          </a:p>
          <a:p>
            <a:endParaRPr lang="en-US" sz="1200" dirty="0" smtClean="0">
              <a:effectLst/>
            </a:endParaRPr>
          </a:p>
          <a:p>
            <a:r>
              <a:rPr lang="en-US" sz="1200" dirty="0" smtClean="0">
                <a:effectLst/>
              </a:rPr>
              <a:t>For Example: Local Extension leadership can</a:t>
            </a:r>
            <a:r>
              <a:rPr lang="en-US" sz="1200" baseline="0" dirty="0" smtClean="0">
                <a:effectLst/>
              </a:rPr>
              <a:t> support by providing space, use of vans, or using their networks to speak to potential donors or county officials about the program. </a:t>
            </a:r>
            <a:endParaRPr lang="en-US" sz="1200" dirty="0" smtClean="0">
              <a:effectLst/>
            </a:endParaRPr>
          </a:p>
          <a:p>
            <a:pPr lvl="0"/>
            <a:endParaRPr lang="en-US" sz="1200" b="1" dirty="0" smtClean="0">
              <a:effectLst/>
            </a:endParaRPr>
          </a:p>
          <a:p>
            <a:pPr lvl="0"/>
            <a:r>
              <a:rPr lang="en-US" sz="1200" b="1" dirty="0" smtClean="0">
                <a:effectLst/>
              </a:rPr>
              <a:t>Ensure community buy-in </a:t>
            </a:r>
            <a:endParaRPr lang="en-US" dirty="0" smtClean="0">
              <a:effectLst/>
            </a:endParaRPr>
          </a:p>
          <a:p>
            <a:r>
              <a:rPr lang="en-US" sz="1200" dirty="0" smtClean="0">
                <a:effectLst/>
              </a:rPr>
              <a:t>Reach out to potential partners (both non-profit and for-profit) who may be interested in investing in </a:t>
            </a:r>
            <a:r>
              <a:rPr lang="en-US" sz="1200" dirty="0" err="1" smtClean="0">
                <a:effectLst/>
              </a:rPr>
              <a:t>Juntos</a:t>
            </a:r>
            <a:r>
              <a:rPr lang="en-US" sz="1200" dirty="0" smtClean="0">
                <a:effectLst/>
              </a:rPr>
              <a:t> 4-H. Investing may mean sharing resources, volunteering time, or providing funding. </a:t>
            </a:r>
          </a:p>
          <a:p>
            <a:endParaRPr lang="en-US" sz="1200" dirty="0" smtClean="0">
              <a:effectLst/>
            </a:endParaRPr>
          </a:p>
          <a:p>
            <a:r>
              <a:rPr lang="en-US" sz="1200" dirty="0" smtClean="0">
                <a:effectLst/>
              </a:rPr>
              <a:t>These resources might be sought out to help start the program, with the hopes of a long term relationship with the partner. Work with community partners who are interested in the Latino community and who are willing to make a sustained commitment.  </a:t>
            </a:r>
          </a:p>
          <a:p>
            <a:endParaRPr lang="en-US" sz="1200" dirty="0" smtClean="0">
              <a:effectLst/>
            </a:endParaRPr>
          </a:p>
          <a:p>
            <a:r>
              <a:rPr lang="en-US" sz="1200" dirty="0" smtClean="0">
                <a:effectLst/>
              </a:rPr>
              <a:t>Although your focus may start with providing the </a:t>
            </a:r>
            <a:r>
              <a:rPr lang="en-US" sz="1200" dirty="0" err="1" smtClean="0">
                <a:effectLst/>
              </a:rPr>
              <a:t>Juntos</a:t>
            </a:r>
            <a:r>
              <a:rPr lang="en-US" sz="1200" dirty="0" smtClean="0">
                <a:effectLst/>
              </a:rPr>
              <a:t> 4-H Family Workshop Series, share the complete program with potential partners who may also wish to support the program’s other components in the future.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30</a:t>
            </a:fld>
            <a:endParaRPr lang="en-US"/>
          </a:p>
        </p:txBody>
      </p:sp>
    </p:spTree>
    <p:extLst>
      <p:ext uri="{BB962C8B-B14F-4D97-AF65-F5344CB8AC3E}">
        <p14:creationId xmlns:p14="http://schemas.microsoft.com/office/powerpoint/2010/main" val="1789506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TO SAY: </a:t>
            </a:r>
            <a:r>
              <a:rPr lang="en-US" sz="1200" i="0" dirty="0" smtClean="0">
                <a:solidFill>
                  <a:srgbClr val="3792CF"/>
                </a:solidFill>
              </a:rPr>
              <a:t>Who are your partners?</a:t>
            </a:r>
            <a:r>
              <a:rPr lang="en-US" sz="1200" dirty="0" smtClean="0">
                <a:latin typeface="Arial" charset="0"/>
                <a:ea typeface="ＭＳ Ｐゴシック" charset="0"/>
                <a:cs typeface="ＭＳ Ｐゴシック"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charset="0"/>
                <a:ea typeface="ＭＳ Ｐゴシック" charset="0"/>
                <a:cs typeface="ＭＳ Ｐゴシック" charset="0"/>
              </a:rPr>
              <a:t>Who needs to be at your table?</a:t>
            </a:r>
            <a:br>
              <a:rPr lang="en-US" sz="1200" dirty="0" smtClean="0">
                <a:latin typeface="Arial" charset="0"/>
                <a:ea typeface="ＭＳ Ｐゴシック" charset="0"/>
                <a:cs typeface="ＭＳ Ｐゴシック" charset="0"/>
              </a:rPr>
            </a:br>
            <a:endParaRPr lang="en-US" sz="1200"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31</a:t>
            </a:fld>
            <a:endParaRPr lang="en-US"/>
          </a:p>
        </p:txBody>
      </p:sp>
    </p:spTree>
    <p:extLst>
      <p:ext uri="{BB962C8B-B14F-4D97-AF65-F5344CB8AC3E}">
        <p14:creationId xmlns:p14="http://schemas.microsoft.com/office/powerpoint/2010/main" val="966431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r>
              <a:rPr lang="en-US" sz="1200" dirty="0" smtClean="0">
                <a:effectLst/>
              </a:rPr>
              <a:t>Here is a list of partners to consider as you plan to bring </a:t>
            </a:r>
            <a:r>
              <a:rPr lang="en-US" sz="1200" dirty="0" err="1" smtClean="0">
                <a:effectLst/>
              </a:rPr>
              <a:t>Juntos</a:t>
            </a:r>
            <a:r>
              <a:rPr lang="en-US" sz="1200" dirty="0" smtClean="0">
                <a:effectLst/>
              </a:rPr>
              <a:t> 4-H to your state and community:</a:t>
            </a:r>
            <a:endParaRPr lang="en-US" dirty="0" smtClean="0">
              <a:effectLst/>
            </a:endParaRPr>
          </a:p>
          <a:p>
            <a:r>
              <a:rPr lang="en-US" sz="1200" dirty="0" smtClean="0">
                <a:effectLst/>
              </a:rPr>
              <a:t> </a:t>
            </a:r>
            <a:endParaRPr lang="en-US" dirty="0" smtClean="0">
              <a:effectLst/>
            </a:endParaRPr>
          </a:p>
          <a:p>
            <a:pPr marL="171450" lvl="0" indent="-171450">
              <a:buFont typeface="Arial"/>
              <a:buChar char="•"/>
            </a:pPr>
            <a:r>
              <a:rPr lang="en-US" sz="1200" dirty="0" smtClean="0">
                <a:effectLst/>
              </a:rPr>
              <a:t>School superintendent’s office (e.g. school superintendent or assigned individual).</a:t>
            </a:r>
            <a:endParaRPr lang="en-US" dirty="0" smtClean="0">
              <a:effectLst/>
            </a:endParaRPr>
          </a:p>
          <a:p>
            <a:pPr marL="171450" lvl="0" indent="-171450">
              <a:buFont typeface="Arial"/>
              <a:buChar char="•"/>
            </a:pPr>
            <a:r>
              <a:rPr lang="en-US" sz="1200" dirty="0" smtClean="0">
                <a:effectLst/>
              </a:rPr>
              <a:t>Identified school principal, ESL teacher, Spanish teacher, counselor, teachers, and/or administrators who are passionate about the work </a:t>
            </a:r>
            <a:r>
              <a:rPr lang="en-US" sz="1200" dirty="0" err="1" smtClean="0">
                <a:effectLst/>
              </a:rPr>
              <a:t>Juntos</a:t>
            </a:r>
            <a:r>
              <a:rPr lang="en-US" sz="1200" dirty="0" smtClean="0">
                <a:effectLst/>
              </a:rPr>
              <a:t> 4-H provides.</a:t>
            </a:r>
            <a:endParaRPr lang="en-US" dirty="0" smtClean="0">
              <a:effectLst/>
            </a:endParaRPr>
          </a:p>
          <a:p>
            <a:pPr marL="171450" lvl="0" indent="-171450">
              <a:buFont typeface="Arial"/>
              <a:buChar char="•"/>
            </a:pPr>
            <a:r>
              <a:rPr lang="en-US" sz="1200" dirty="0" smtClean="0">
                <a:effectLst/>
              </a:rPr>
              <a:t>State and local Extension faculty and staff.</a:t>
            </a:r>
            <a:endParaRPr lang="en-US" dirty="0" smtClean="0">
              <a:effectLst/>
            </a:endParaRPr>
          </a:p>
          <a:p>
            <a:pPr marL="171450" lvl="0" indent="-171450">
              <a:buFont typeface="Arial"/>
              <a:buChar char="•"/>
            </a:pPr>
            <a:r>
              <a:rPr lang="en-US" sz="1200" dirty="0" smtClean="0">
                <a:effectLst/>
              </a:rPr>
              <a:t>Local non-profit organizations working with Latino communities.</a:t>
            </a:r>
            <a:endParaRPr lang="en-US" dirty="0" smtClean="0">
              <a:effectLst/>
            </a:endParaRPr>
          </a:p>
          <a:p>
            <a:pPr marL="171450" lvl="0" indent="-171450">
              <a:buFont typeface="Arial"/>
              <a:buChar char="•"/>
            </a:pPr>
            <a:r>
              <a:rPr lang="en-US" sz="1200" dirty="0" smtClean="0">
                <a:effectLst/>
              </a:rPr>
              <a:t>Businesses interested in reaching out to and supporting the Latino community. </a:t>
            </a:r>
            <a:endParaRPr lang="en-US" dirty="0" smtClean="0">
              <a:effectLst/>
            </a:endParaRPr>
          </a:p>
          <a:p>
            <a:pPr marL="171450" lvl="0" indent="-171450">
              <a:buFont typeface="Arial"/>
              <a:buChar char="•"/>
            </a:pPr>
            <a:r>
              <a:rPr lang="en-US" sz="1200" dirty="0" smtClean="0">
                <a:effectLst/>
              </a:rPr>
              <a:t>Supportive faith communities (Latino and non-Latino).  </a:t>
            </a:r>
            <a:endParaRPr lang="en-US" dirty="0" smtClean="0">
              <a:effectLst/>
            </a:endParaRPr>
          </a:p>
          <a:p>
            <a:pPr marL="171450" lvl="0" indent="-171450">
              <a:buFont typeface="Arial"/>
              <a:buChar char="•"/>
            </a:pPr>
            <a:r>
              <a:rPr lang="en-US" sz="1200" dirty="0" smtClean="0">
                <a:effectLst/>
              </a:rPr>
              <a:t>Latino community leader (e.g. Director of a local Latino center).</a:t>
            </a:r>
            <a:endParaRPr lang="en-US" dirty="0" smtClean="0">
              <a:effectLst/>
            </a:endParaRPr>
          </a:p>
          <a:p>
            <a:pPr marL="171450" lvl="0" indent="-171450">
              <a:buFont typeface="Arial"/>
              <a:buChar char="•"/>
            </a:pPr>
            <a:r>
              <a:rPr lang="en-US" sz="1200" dirty="0" smtClean="0">
                <a:effectLst/>
              </a:rPr>
              <a:t>Parent leaders.</a:t>
            </a:r>
            <a:endParaRPr lang="en-US" dirty="0" smtClean="0">
              <a:effectLst/>
            </a:endParaRPr>
          </a:p>
          <a:p>
            <a:r>
              <a:rPr lang="en-US" sz="1200" dirty="0" smtClean="0">
                <a:effectLst/>
              </a:rPr>
              <a:t> </a:t>
            </a:r>
            <a:endParaRPr lang="en-US" dirty="0" smtClean="0">
              <a:effectLst/>
            </a:endParaRPr>
          </a:p>
          <a:p>
            <a:r>
              <a:rPr lang="en-US" sz="1200" kern="1200" dirty="0" smtClean="0">
                <a:solidFill>
                  <a:schemeClr val="tx1"/>
                </a:solidFill>
                <a:effectLst/>
                <a:latin typeface="+mn-lt"/>
                <a:ea typeface="+mn-ea"/>
                <a:cs typeface="+mn-cs"/>
                <a:sym typeface="Helvetica Neue"/>
              </a:rPr>
              <a:t>What other partners might we engage? Think about your specific communities.</a:t>
            </a:r>
            <a:endParaRPr lang="en-US" dirty="0" smtClean="0">
              <a:effectLst/>
            </a:endParaRPr>
          </a:p>
          <a:p>
            <a:r>
              <a:rPr lang="en-US" sz="1200" dirty="0" smtClean="0">
                <a:effectLst/>
              </a:rPr>
              <a:t> </a:t>
            </a:r>
            <a:endParaRPr lang="en-US" dirty="0" smtClean="0">
              <a:effectLst/>
            </a:endParaRPr>
          </a:p>
          <a:p>
            <a:r>
              <a:rPr lang="en-US" sz="1200" b="1" i="1" dirty="0" smtClean="0">
                <a:effectLst/>
              </a:rPr>
              <a:t>Note to Trainer: </a:t>
            </a:r>
            <a:r>
              <a:rPr lang="en-US" sz="1200" i="1" dirty="0" smtClean="0">
                <a:effectLst/>
              </a:rPr>
              <a:t>Guide participants to come up with partners who are specific to their communities. Make sure to add partners identified by participants on a flip chart for them to see. </a:t>
            </a:r>
            <a:endParaRPr lang="en-US" dirty="0" smtClean="0">
              <a:effectLst/>
            </a:endParaRPr>
          </a:p>
          <a:p>
            <a:r>
              <a:rPr lang="en-US" sz="1200" dirty="0" smtClean="0">
                <a:effectLst/>
              </a:rPr>
              <a:t> </a:t>
            </a:r>
            <a:endParaRPr lang="en-US" dirty="0" smtClean="0">
              <a:effectLst/>
            </a:endParaRPr>
          </a:p>
          <a:p>
            <a:r>
              <a:rPr lang="en-US" sz="1200" b="0" dirty="0" smtClean="0">
                <a:effectLst/>
              </a:rPr>
              <a:t>End</a:t>
            </a:r>
            <a:r>
              <a:rPr lang="en-US" sz="1200" b="0" baseline="0" dirty="0" smtClean="0">
                <a:effectLst/>
              </a:rPr>
              <a:t> by saying</a:t>
            </a:r>
            <a:r>
              <a:rPr lang="en-US" sz="1200" b="0" dirty="0" smtClean="0">
                <a:effectLst/>
              </a:rPr>
              <a:t>: </a:t>
            </a:r>
            <a:r>
              <a:rPr lang="en-US" sz="1200" dirty="0" smtClean="0">
                <a:effectLst/>
              </a:rPr>
              <a:t>This is a great list we’ve started. Keep in mind that this is a never-ending list, as partners will always be added as the program grows in the community.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32</a:t>
            </a:fld>
            <a:endParaRPr lang="en-US"/>
          </a:p>
        </p:txBody>
      </p:sp>
    </p:spTree>
    <p:extLst>
      <p:ext uri="{BB962C8B-B14F-4D97-AF65-F5344CB8AC3E}">
        <p14:creationId xmlns:p14="http://schemas.microsoft.com/office/powerpoint/2010/main" val="1146417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Once partners are identified, schedule individual conversations with each partner to discuss the program and your plan to implement it in the community. Ask if they know of any funding available to support this program.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Once you have your list of committed partners, organize a partners meeting with the goals of introducing your implementation plans, listening to their feedback, and discussing who will take on specific tasks to implement the Family Workshop series.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33</a:t>
            </a:fld>
            <a:endParaRPr lang="en-US"/>
          </a:p>
        </p:txBody>
      </p:sp>
    </p:spTree>
    <p:extLst>
      <p:ext uri="{BB962C8B-B14F-4D97-AF65-F5344CB8AC3E}">
        <p14:creationId xmlns:p14="http://schemas.microsoft.com/office/powerpoint/2010/main" val="1618312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Arial" charset="0"/>
                <a:cs typeface="Arial" charset="0"/>
                <a:sym typeface="Helvetica Neue"/>
              </a:rPr>
              <a:t>WHAT TO SAY: </a:t>
            </a:r>
            <a:r>
              <a:rPr lang="en-US" sz="1200" kern="1200" dirty="0" smtClean="0">
                <a:solidFill>
                  <a:schemeClr val="tx1"/>
                </a:solidFill>
                <a:effectLst/>
                <a:latin typeface="Arial" charset="0"/>
                <a:ea typeface="Arial" charset="0"/>
                <a:cs typeface="Arial" charset="0"/>
                <a:sym typeface="Helvetica Neue"/>
              </a:rPr>
              <a:t>Holding a partners meeting before starting with Family Engagement will lead to a well-planned out Family Workshop Series. It will also ensure that the work doesn’t end up being one person’s responsibility. All partners should come together to support the families on their journey to academic success. </a:t>
            </a:r>
          </a:p>
          <a:p>
            <a:endParaRPr lang="en-US" sz="1200" kern="1200" dirty="0" smtClean="0">
              <a:solidFill>
                <a:schemeClr val="tx1"/>
              </a:solidFill>
              <a:effectLst/>
              <a:latin typeface="Arial" charset="0"/>
              <a:ea typeface="Arial" charset="0"/>
              <a:cs typeface="Arial" charset="0"/>
              <a:sym typeface="Helvetica Neue"/>
            </a:endParaRPr>
          </a:p>
          <a:p>
            <a:r>
              <a:rPr lang="en-US" sz="1200" kern="1200" dirty="0" smtClean="0">
                <a:solidFill>
                  <a:schemeClr val="tx1"/>
                </a:solidFill>
                <a:effectLst/>
                <a:latin typeface="Arial" charset="0"/>
                <a:ea typeface="Arial" charset="0"/>
                <a:cs typeface="Arial" charset="0"/>
                <a:sym typeface="Helvetica Neue"/>
              </a:rPr>
              <a:t>Let’s look at a simple partners meeting checklist, which provides a guide for the different roles that need to be filled. Feel free to add to this checklist according to your needs.  </a:t>
            </a:r>
          </a:p>
        </p:txBody>
      </p:sp>
      <p:sp>
        <p:nvSpPr>
          <p:cNvPr id="4" name="Slide Number Placeholder 3"/>
          <p:cNvSpPr>
            <a:spLocks noGrp="1"/>
          </p:cNvSpPr>
          <p:nvPr>
            <p:ph type="sldNum" sz="quarter" idx="10"/>
          </p:nvPr>
        </p:nvSpPr>
        <p:spPr/>
        <p:txBody>
          <a:bodyPr/>
          <a:lstStyle/>
          <a:p>
            <a:fld id="{5E1B7EF0-148D-B042-AF3A-A0484078F544}" type="slidenum">
              <a:rPr lang="en-US" smtClean="0"/>
              <a:t>34</a:t>
            </a:fld>
            <a:endParaRPr lang="en-US"/>
          </a:p>
        </p:txBody>
      </p:sp>
    </p:spTree>
    <p:extLst>
      <p:ext uri="{BB962C8B-B14F-4D97-AF65-F5344CB8AC3E}">
        <p14:creationId xmlns:p14="http://schemas.microsoft.com/office/powerpoint/2010/main" val="1525650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During your partners meetings you should discuss your ideas for a schedule and logistics for sessions.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Make sure to identify the person or people responsible for each area on this checklist.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Schedule the dates and times that work best for all involved parties</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35</a:t>
            </a:fld>
            <a:endParaRPr lang="en-US"/>
          </a:p>
        </p:txBody>
      </p:sp>
    </p:spTree>
    <p:extLst>
      <p:ext uri="{BB962C8B-B14F-4D97-AF65-F5344CB8AC3E}">
        <p14:creationId xmlns:p14="http://schemas.microsoft.com/office/powerpoint/2010/main" val="1566925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latin typeface="Arial" charset="0"/>
                <a:ea typeface="Arial" charset="0"/>
                <a:cs typeface="Arial" charset="0"/>
              </a:rPr>
              <a:t>WHAT TO SAY: </a:t>
            </a:r>
            <a:r>
              <a:rPr lang="en-US" sz="1200" dirty="0" smtClean="0">
                <a:effectLst/>
                <a:latin typeface="Arial" charset="0"/>
                <a:ea typeface="Arial" charset="0"/>
                <a:cs typeface="Arial" charset="0"/>
              </a:rPr>
              <a:t>Discuss how and who will be providing meals. Is there a local restaurant or business that would sponsor the meals? (Try connecting with local culinary instructors at high schools or community colleges, or local restaurants.)</a:t>
            </a:r>
            <a:endParaRPr lang="en-US" dirty="0" smtClean="0">
              <a:effectLst/>
              <a:latin typeface="Arial" charset="0"/>
              <a:ea typeface="Arial" charset="0"/>
              <a:cs typeface="Arial" charset="0"/>
            </a:endParaRPr>
          </a:p>
          <a:p>
            <a:r>
              <a:rPr lang="en-US" sz="1200" dirty="0" smtClean="0">
                <a:effectLst/>
                <a:latin typeface="Arial" charset="0"/>
                <a:ea typeface="Arial" charset="0"/>
                <a:cs typeface="Arial" charset="0"/>
              </a:rPr>
              <a:t> </a:t>
            </a:r>
            <a:endParaRPr lang="en-US" dirty="0" smtClean="0">
              <a:effectLst/>
              <a:latin typeface="Arial" charset="0"/>
              <a:ea typeface="Arial" charset="0"/>
              <a:cs typeface="Arial" charset="0"/>
            </a:endParaRPr>
          </a:p>
          <a:p>
            <a:r>
              <a:rPr lang="en-US" sz="1200" dirty="0" smtClean="0">
                <a:effectLst/>
                <a:latin typeface="Arial" charset="0"/>
                <a:ea typeface="Arial" charset="0"/>
                <a:cs typeface="Arial" charset="0"/>
              </a:rPr>
              <a:t>Discuss who will lead the recruitment effort and how it will take place. We will talk more about recruitment in the next few slides.</a:t>
            </a:r>
            <a:endParaRPr lang="en-US" dirty="0" smtClean="0">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36</a:t>
            </a:fld>
            <a:endParaRPr lang="en-US"/>
          </a:p>
        </p:txBody>
      </p:sp>
    </p:spTree>
    <p:extLst>
      <p:ext uri="{BB962C8B-B14F-4D97-AF65-F5344CB8AC3E}">
        <p14:creationId xmlns:p14="http://schemas.microsoft.com/office/powerpoint/2010/main" val="1019276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Arial" charset="0"/>
                <a:cs typeface="Arial" charset="0"/>
              </a:rPr>
              <a:t>WHAT TO SAY: </a:t>
            </a:r>
            <a:r>
              <a:rPr lang="en-US" sz="1200" dirty="0" smtClean="0">
                <a:effectLst/>
                <a:latin typeface="Arial" charset="0"/>
                <a:ea typeface="Arial" charset="0"/>
                <a:cs typeface="Arial" charset="0"/>
              </a:rPr>
              <a:t>Finally, discuss childcare needs and expectations. Be creative and use Extension volunteers to provide age appropriate 4-H curriculum, or have older 4-H members provide childcare for community service hours.</a:t>
            </a:r>
            <a:endParaRPr lang="en-US" dirty="0" smtClean="0">
              <a:effectLst/>
              <a:latin typeface="Arial" charset="0"/>
              <a:ea typeface="Arial" charset="0"/>
              <a:cs typeface="Arial" charset="0"/>
            </a:endParaRPr>
          </a:p>
          <a:p>
            <a:endParaRPr lang="en-US" sz="1200" dirty="0" smtClean="0">
              <a:effectLst/>
              <a:latin typeface="Arial" charset="0"/>
              <a:ea typeface="Arial" charset="0"/>
              <a:cs typeface="Arial" charset="0"/>
            </a:endParaRPr>
          </a:p>
          <a:p>
            <a:r>
              <a:rPr lang="en-US" sz="1200" dirty="0" smtClean="0">
                <a:effectLst/>
                <a:latin typeface="Arial" charset="0"/>
                <a:ea typeface="Arial" charset="0"/>
                <a:cs typeface="Arial" charset="0"/>
              </a:rPr>
              <a:t>Your</a:t>
            </a:r>
            <a:r>
              <a:rPr lang="en-US" sz="1200" baseline="0" dirty="0" smtClean="0">
                <a:effectLst/>
                <a:latin typeface="Arial" charset="0"/>
                <a:ea typeface="Arial" charset="0"/>
                <a:cs typeface="Arial" charset="0"/>
              </a:rPr>
              <a:t> program partners can later become a leadership committee for the sustainability of the 4-H program. </a:t>
            </a:r>
            <a:r>
              <a:rPr lang="en-US" sz="1200" dirty="0" smtClean="0">
                <a:effectLst/>
                <a:latin typeface="Arial" charset="0"/>
                <a:ea typeface="Arial" charset="0"/>
                <a:cs typeface="Arial" charset="0"/>
              </a:rPr>
              <a:t> </a:t>
            </a:r>
          </a:p>
          <a:p>
            <a:endParaRPr lang="en-US" dirty="0" smtClean="0">
              <a:effectLst/>
              <a:latin typeface="Arial" charset="0"/>
              <a:ea typeface="Arial" charset="0"/>
              <a:cs typeface="Arial" charset="0"/>
            </a:endParaRPr>
          </a:p>
          <a:p>
            <a:r>
              <a:rPr lang="en-US" dirty="0" smtClean="0">
                <a:effectLst/>
                <a:latin typeface="Arial" charset="0"/>
                <a:ea typeface="Arial" charset="0"/>
                <a:cs typeface="Arial" charset="0"/>
              </a:rPr>
              <a:t>Continue</a:t>
            </a:r>
            <a:r>
              <a:rPr lang="en-US" baseline="0" dirty="0" smtClean="0">
                <a:effectLst/>
                <a:latin typeface="Arial" charset="0"/>
                <a:ea typeface="Arial" charset="0"/>
                <a:cs typeface="Arial" charset="0"/>
              </a:rPr>
              <a:t> to e</a:t>
            </a:r>
            <a:r>
              <a:rPr lang="en-US" dirty="0" smtClean="0">
                <a:effectLst/>
                <a:latin typeface="Arial" charset="0"/>
                <a:ea typeface="Arial" charset="0"/>
                <a:cs typeface="Arial" charset="0"/>
              </a:rPr>
              <a:t>ngage</a:t>
            </a:r>
            <a:r>
              <a:rPr lang="en-US" baseline="0" dirty="0" smtClean="0">
                <a:effectLst/>
                <a:latin typeface="Arial" charset="0"/>
                <a:ea typeface="Arial" charset="0"/>
                <a:cs typeface="Arial" charset="0"/>
              </a:rPr>
              <a:t> partners by assess the need for a </a:t>
            </a:r>
            <a:r>
              <a:rPr lang="en-US" baseline="0" dirty="0" err="1" smtClean="0">
                <a:effectLst/>
                <a:latin typeface="Arial" charset="0"/>
                <a:ea typeface="Arial" charset="0"/>
                <a:cs typeface="Arial" charset="0"/>
              </a:rPr>
              <a:t>Juntos</a:t>
            </a:r>
            <a:r>
              <a:rPr lang="en-US" baseline="0" dirty="0" smtClean="0">
                <a:effectLst/>
                <a:latin typeface="Arial" charset="0"/>
                <a:ea typeface="Arial" charset="0"/>
                <a:cs typeface="Arial" charset="0"/>
              </a:rPr>
              <a:t> 4-H partner’s committee with the goal of building program sustainability.</a:t>
            </a:r>
          </a:p>
          <a:p>
            <a:r>
              <a:rPr lang="en-US" baseline="0" dirty="0" smtClean="0">
                <a:effectLst/>
                <a:latin typeface="Arial" charset="0"/>
                <a:ea typeface="Arial" charset="0"/>
                <a:cs typeface="Arial" charset="0"/>
              </a:rPr>
              <a:t> </a:t>
            </a:r>
            <a:endParaRPr lang="en-US" dirty="0" smtClean="0">
              <a:effectLst/>
              <a:latin typeface="Arial" charset="0"/>
              <a:ea typeface="Arial" charset="0"/>
              <a:cs typeface="Arial" charset="0"/>
            </a:endParaRPr>
          </a:p>
          <a:p>
            <a:r>
              <a:rPr lang="en-US" sz="1200" b="1" i="0" dirty="0" smtClean="0">
                <a:effectLst/>
                <a:latin typeface="Arial" charset="0"/>
                <a:ea typeface="Arial" charset="0"/>
                <a:cs typeface="Arial" charset="0"/>
              </a:rPr>
              <a:t>Note to Trainer: </a:t>
            </a:r>
            <a:r>
              <a:rPr lang="en-US" sz="1200" i="0" dirty="0" smtClean="0">
                <a:effectLst/>
                <a:latin typeface="Arial" charset="0"/>
                <a:ea typeface="Arial" charset="0"/>
                <a:cs typeface="Arial" charset="0"/>
              </a:rPr>
              <a:t>Provide participants with a copy of the checklist provided to you in the resource  section. </a:t>
            </a:r>
          </a:p>
          <a:p>
            <a:endParaRPr lang="en-US" sz="1200" i="0" dirty="0" smtClean="0">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37</a:t>
            </a:fld>
            <a:endParaRPr lang="en-US"/>
          </a:p>
        </p:txBody>
      </p:sp>
    </p:spTree>
    <p:extLst>
      <p:ext uri="{BB962C8B-B14F-4D97-AF65-F5344CB8AC3E}">
        <p14:creationId xmlns:p14="http://schemas.microsoft.com/office/powerpoint/2010/main" val="1309115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latin typeface="Arial" charset="0"/>
                <a:ea typeface="Arial" charset="0"/>
                <a:cs typeface="Arial" charset="0"/>
              </a:rPr>
              <a:t>WHAT TO SAY: </a:t>
            </a:r>
            <a:r>
              <a:rPr lang="en-US" sz="1200" i="0" dirty="0" smtClean="0">
                <a:effectLst/>
                <a:latin typeface="Arial" charset="0"/>
                <a:ea typeface="Arial" charset="0"/>
                <a:cs typeface="Arial" charset="0"/>
              </a:rPr>
              <a:t>It’s very important that you identify two bilingual facilitators who can lead the workshops series. </a:t>
            </a:r>
            <a:endParaRPr lang="en-US" i="0" dirty="0" smtClean="0">
              <a:effectLst/>
              <a:latin typeface="Arial" charset="0"/>
              <a:ea typeface="Arial" charset="0"/>
              <a:cs typeface="Arial" charset="0"/>
            </a:endParaRPr>
          </a:p>
          <a:p>
            <a:r>
              <a:rPr lang="en-US" sz="1200" i="0" dirty="0" smtClean="0">
                <a:effectLst/>
                <a:latin typeface="Arial" charset="0"/>
                <a:ea typeface="Arial" charset="0"/>
                <a:cs typeface="Arial" charset="0"/>
              </a:rPr>
              <a:t> </a:t>
            </a:r>
            <a:endParaRPr lang="en-US" i="0" dirty="0" smtClean="0">
              <a:effectLst/>
              <a:latin typeface="Arial" charset="0"/>
              <a:ea typeface="Arial" charset="0"/>
              <a:cs typeface="Arial" charset="0"/>
            </a:endParaRPr>
          </a:p>
          <a:p>
            <a:r>
              <a:rPr lang="en-US" sz="1200" i="0" dirty="0" smtClean="0">
                <a:effectLst/>
                <a:latin typeface="Arial" charset="0"/>
                <a:ea typeface="Arial" charset="0"/>
                <a:cs typeface="Arial" charset="0"/>
              </a:rPr>
              <a:t>Some sites have been able to make accommodations with one bilingual and one non-bilingual facilitator, but it does put an extra load on the bilingual facilitator when running sessions completely in Spanish. </a:t>
            </a:r>
          </a:p>
          <a:p>
            <a:endParaRPr lang="en-US" sz="1200" i="0" dirty="0" smtClean="0">
              <a:effectLst/>
              <a:latin typeface="Arial" charset="0"/>
              <a:ea typeface="Arial" charset="0"/>
              <a:cs typeface="Arial" charset="0"/>
            </a:endParaRPr>
          </a:p>
          <a:p>
            <a:r>
              <a:rPr lang="en-US" sz="1200" i="0" dirty="0" smtClean="0">
                <a:effectLst/>
                <a:latin typeface="Arial" charset="0"/>
                <a:ea typeface="Arial" charset="0"/>
                <a:cs typeface="Arial" charset="0"/>
              </a:rPr>
              <a:t>Here are three examples of potential facilitators in the community: school personnel, Extension staff, and community partners/volunteers. Who else could facilitate the workshop series? </a:t>
            </a:r>
            <a:endParaRPr lang="en-US" i="0" dirty="0" smtClean="0">
              <a:effectLst/>
              <a:latin typeface="Arial" charset="0"/>
              <a:ea typeface="Arial" charset="0"/>
              <a:cs typeface="Arial" charset="0"/>
            </a:endParaRPr>
          </a:p>
          <a:p>
            <a:r>
              <a:rPr lang="en-US" sz="1200" i="0" dirty="0" smtClean="0">
                <a:effectLst/>
                <a:latin typeface="Arial" charset="0"/>
                <a:ea typeface="Arial" charset="0"/>
                <a:cs typeface="Arial" charset="0"/>
              </a:rPr>
              <a:t> </a:t>
            </a:r>
            <a:endParaRPr lang="en-US" i="0" dirty="0" smtClean="0">
              <a:effectLst/>
              <a:latin typeface="Arial" charset="0"/>
              <a:ea typeface="Arial" charset="0"/>
              <a:cs typeface="Arial" charset="0"/>
            </a:endParaRPr>
          </a:p>
          <a:p>
            <a:r>
              <a:rPr lang="en-US" sz="1200" b="1" i="0" dirty="0" smtClean="0">
                <a:effectLst/>
                <a:latin typeface="Arial" charset="0"/>
                <a:ea typeface="Arial" charset="0"/>
                <a:cs typeface="Arial" charset="0"/>
              </a:rPr>
              <a:t>Note to Trainer: </a:t>
            </a:r>
            <a:r>
              <a:rPr lang="en-US" sz="1200" i="0" dirty="0" smtClean="0">
                <a:effectLst/>
                <a:latin typeface="Arial" charset="0"/>
                <a:ea typeface="Arial" charset="0"/>
                <a:cs typeface="Arial" charset="0"/>
              </a:rPr>
              <a:t>Take some time to allow participants to name actual individuals in the community who can become facilitators. </a:t>
            </a:r>
            <a:endParaRPr lang="en-US" i="0" dirty="0" smtClean="0">
              <a:effectLst/>
              <a:latin typeface="Arial" charset="0"/>
              <a:ea typeface="Arial" charset="0"/>
              <a:cs typeface="Arial" charset="0"/>
            </a:endParaRPr>
          </a:p>
          <a:p>
            <a:r>
              <a:rPr lang="en-US" sz="1200" i="0" dirty="0" smtClean="0">
                <a:effectLst/>
                <a:latin typeface="Arial" charset="0"/>
                <a:ea typeface="Arial" charset="0"/>
                <a:cs typeface="Arial" charset="0"/>
              </a:rPr>
              <a:t> </a:t>
            </a:r>
            <a:endParaRPr lang="en-US" i="0" dirty="0" smtClean="0">
              <a:effectLst/>
              <a:latin typeface="Arial" charset="0"/>
              <a:ea typeface="Arial" charset="0"/>
              <a:cs typeface="Arial" charset="0"/>
            </a:endParaRPr>
          </a:p>
          <a:p>
            <a:r>
              <a:rPr lang="en-US" sz="1200" i="0" dirty="0" smtClean="0">
                <a:effectLst/>
                <a:latin typeface="Arial" charset="0"/>
                <a:ea typeface="Arial" charset="0"/>
                <a:cs typeface="Arial" charset="0"/>
              </a:rPr>
              <a:t>Let’s discuss recruitment of families.</a:t>
            </a:r>
            <a:endParaRPr lang="en-US" i="0" dirty="0" smtClean="0">
              <a:effectLst/>
              <a:latin typeface="Arial" charset="0"/>
              <a:ea typeface="Arial" charset="0"/>
              <a:cs typeface="Arial" charset="0"/>
            </a:endParaRPr>
          </a:p>
          <a:p>
            <a:endParaRPr lang="en-US" dirty="0">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38</a:t>
            </a:fld>
            <a:endParaRPr lang="en-US"/>
          </a:p>
        </p:txBody>
      </p:sp>
    </p:spTree>
    <p:extLst>
      <p:ext uri="{BB962C8B-B14F-4D97-AF65-F5344CB8AC3E}">
        <p14:creationId xmlns:p14="http://schemas.microsoft.com/office/powerpoint/2010/main" val="706136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latin typeface="Arial" charset="0"/>
                <a:ea typeface="Arial" charset="0"/>
                <a:cs typeface="Arial" charset="0"/>
              </a:rPr>
              <a:t>WHAT TO SAY: </a:t>
            </a:r>
            <a:r>
              <a:rPr lang="en-US" sz="1200" dirty="0" smtClean="0">
                <a:effectLst/>
                <a:latin typeface="Arial" charset="0"/>
                <a:ea typeface="Arial" charset="0"/>
                <a:cs typeface="Arial" charset="0"/>
              </a:rPr>
              <a:t>Let’s spend the next three minutes brainstorming a list of recruitment strategies we could use. </a:t>
            </a:r>
            <a:endParaRPr lang="en-US" dirty="0" smtClean="0">
              <a:effectLst/>
              <a:latin typeface="Arial" charset="0"/>
              <a:ea typeface="Arial" charset="0"/>
              <a:cs typeface="Arial" charset="0"/>
            </a:endParaRPr>
          </a:p>
          <a:p>
            <a:r>
              <a:rPr lang="en-US" sz="1200" dirty="0" smtClean="0">
                <a:effectLst/>
                <a:latin typeface="Arial" charset="0"/>
                <a:ea typeface="Arial" charset="0"/>
                <a:cs typeface="Arial" charset="0"/>
              </a:rPr>
              <a:t> </a:t>
            </a:r>
            <a:endParaRPr lang="en-US" dirty="0" smtClean="0">
              <a:effectLst/>
              <a:latin typeface="Arial" charset="0"/>
              <a:ea typeface="Arial" charset="0"/>
              <a:cs typeface="Arial" charset="0"/>
            </a:endParaRPr>
          </a:p>
          <a:p>
            <a:r>
              <a:rPr lang="en-US" sz="1200" b="1" i="1" dirty="0" smtClean="0">
                <a:effectLst/>
                <a:latin typeface="Arial" charset="0"/>
                <a:ea typeface="Arial" charset="0"/>
                <a:cs typeface="Arial" charset="0"/>
              </a:rPr>
              <a:t>Note to Trainer: </a:t>
            </a:r>
            <a:r>
              <a:rPr lang="en-US" sz="1200" i="1" dirty="0" smtClean="0">
                <a:effectLst/>
                <a:latin typeface="Arial" charset="0"/>
                <a:ea typeface="Arial" charset="0"/>
                <a:cs typeface="Arial" charset="0"/>
              </a:rPr>
              <a:t>Have a flip chart and marker available to record the list that participants develop. </a:t>
            </a:r>
            <a:endParaRPr lang="en-US" dirty="0" smtClean="0">
              <a:effectLst/>
              <a:latin typeface="Arial" charset="0"/>
              <a:ea typeface="Arial" charset="0"/>
              <a:cs typeface="Arial" charset="0"/>
            </a:endParaRPr>
          </a:p>
          <a:p>
            <a:r>
              <a:rPr lang="en-US" sz="1200" i="1" dirty="0" smtClean="0">
                <a:effectLst/>
                <a:latin typeface="Arial" charset="0"/>
                <a:ea typeface="Arial" charset="0"/>
                <a:cs typeface="Arial" charset="0"/>
              </a:rPr>
              <a:t> </a:t>
            </a:r>
            <a:endParaRPr lang="en-US" dirty="0" smtClean="0">
              <a:effectLst/>
              <a:latin typeface="Arial" charset="0"/>
              <a:ea typeface="Arial" charset="0"/>
              <a:cs typeface="Arial" charset="0"/>
            </a:endParaRPr>
          </a:p>
          <a:p>
            <a:r>
              <a:rPr lang="en-US" sz="1200" dirty="0" smtClean="0">
                <a:effectLst/>
                <a:latin typeface="Arial" charset="0"/>
                <a:ea typeface="Arial" charset="0"/>
                <a:cs typeface="Arial" charset="0"/>
              </a:rPr>
              <a:t>Let’s look at what’s recommended.  </a:t>
            </a:r>
            <a:endParaRPr lang="en-US" dirty="0" smtClean="0">
              <a:effectLst/>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39</a:t>
            </a:fld>
            <a:endParaRPr lang="en-US"/>
          </a:p>
        </p:txBody>
      </p:sp>
    </p:spTree>
    <p:extLst>
      <p:ext uri="{BB962C8B-B14F-4D97-AF65-F5344CB8AC3E}">
        <p14:creationId xmlns:p14="http://schemas.microsoft.com/office/powerpoint/2010/main" val="1656587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WHAT TO SAY: </a:t>
            </a:r>
            <a:r>
              <a:rPr lang="en-US" sz="1200" dirty="0" err="1" smtClean="0">
                <a:effectLst/>
              </a:rPr>
              <a:t>Juntos</a:t>
            </a:r>
            <a:r>
              <a:rPr lang="en-US" sz="1200" dirty="0" smtClean="0">
                <a:effectLst/>
              </a:rPr>
              <a:t> 4-H is a program that helps Latino youth and parents gain the knowledge and skills needed to bridge the gap from high school to higher education for 8</a:t>
            </a:r>
            <a:r>
              <a:rPr lang="en-US" sz="1200" baseline="30000" dirty="0" smtClean="0">
                <a:effectLst/>
              </a:rPr>
              <a:t>th</a:t>
            </a:r>
            <a:r>
              <a:rPr lang="en-US" sz="1200" dirty="0" smtClean="0">
                <a:effectLst/>
              </a:rPr>
              <a:t> - 12</a:t>
            </a:r>
            <a:r>
              <a:rPr lang="en-US" sz="1200" baseline="30000" dirty="0" smtClean="0">
                <a:effectLst/>
              </a:rPr>
              <a:t>th</a:t>
            </a:r>
            <a:r>
              <a:rPr lang="en-US" sz="1200" dirty="0" smtClean="0">
                <a:effectLst/>
              </a:rPr>
              <a:t> grade youth.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The word ‘</a:t>
            </a:r>
            <a:r>
              <a:rPr lang="en-US" sz="1200" dirty="0" err="1" smtClean="0">
                <a:effectLst/>
              </a:rPr>
              <a:t>Juntos</a:t>
            </a:r>
            <a:r>
              <a:rPr lang="en-US" sz="1200" dirty="0" smtClean="0">
                <a:effectLst/>
              </a:rPr>
              <a:t>’, meaning ‘Together’, affirms that collaborative work among students, families, Extension, community members, school, etc. makes educational success attainable.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4</a:t>
            </a:fld>
            <a:endParaRPr lang="en-US"/>
          </a:p>
        </p:txBody>
      </p:sp>
    </p:spTree>
    <p:extLst>
      <p:ext uri="{BB962C8B-B14F-4D97-AF65-F5344CB8AC3E}">
        <p14:creationId xmlns:p14="http://schemas.microsoft.com/office/powerpoint/2010/main" val="1500142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Arial" charset="0"/>
                <a:cs typeface="Arial" charset="0"/>
              </a:rPr>
              <a:t>WHAT TO SAY: </a:t>
            </a:r>
            <a:r>
              <a:rPr lang="en-US" sz="2400" dirty="0" smtClean="0">
                <a:effectLst/>
                <a:latin typeface="Arial" charset="0"/>
                <a:ea typeface="Arial" charset="0"/>
                <a:cs typeface="Arial" charset="0"/>
              </a:rPr>
              <a:t>During the partners meeting, place special focus and time on planning for recruitment via the following effective action steps: </a:t>
            </a:r>
            <a:endParaRPr lang="en-US" dirty="0" smtClean="0">
              <a:effectLst/>
              <a:latin typeface="Arial" charset="0"/>
              <a:ea typeface="Arial" charset="0"/>
              <a:cs typeface="Arial" charset="0"/>
            </a:endParaRPr>
          </a:p>
          <a:p>
            <a:r>
              <a:rPr lang="en-US" sz="2400" dirty="0" smtClean="0">
                <a:effectLst/>
                <a:latin typeface="Arial" charset="0"/>
                <a:ea typeface="Arial" charset="0"/>
                <a:cs typeface="Arial" charset="0"/>
              </a:rPr>
              <a:t> </a:t>
            </a:r>
            <a:endParaRPr lang="en-US" dirty="0" smtClean="0">
              <a:effectLst/>
              <a:latin typeface="Arial" charset="0"/>
              <a:ea typeface="Arial" charset="0"/>
              <a:cs typeface="Arial" charset="0"/>
            </a:endParaRPr>
          </a:p>
          <a:p>
            <a:pPr marL="0" lvl="0" indent="0">
              <a:buFont typeface="Arial"/>
              <a:buNone/>
            </a:pPr>
            <a:r>
              <a:rPr lang="en-US" sz="2400" b="1" dirty="0" smtClean="0">
                <a:effectLst/>
                <a:latin typeface="Arial" charset="0"/>
                <a:ea typeface="Arial" charset="0"/>
                <a:cs typeface="Arial" charset="0"/>
              </a:rPr>
              <a:t>Identify the person(s) who families know and trust </a:t>
            </a:r>
            <a:endParaRPr lang="en-US" sz="1200" b="0" dirty="0" smtClean="0">
              <a:effectLst/>
              <a:latin typeface="Arial" charset="0"/>
              <a:ea typeface="Arial" charset="0"/>
              <a:cs typeface="Arial" charset="0"/>
            </a:endParaRPr>
          </a:p>
          <a:p>
            <a:pPr marL="0" lvl="0" indent="0">
              <a:buFont typeface="Arial"/>
              <a:buNone/>
            </a:pPr>
            <a:endParaRPr lang="en-US" sz="1200" b="0" dirty="0" smtClean="0">
              <a:effectLst/>
              <a:latin typeface="Arial" charset="0"/>
              <a:ea typeface="Arial" charset="0"/>
              <a:cs typeface="Arial" charset="0"/>
            </a:endParaRPr>
          </a:p>
          <a:p>
            <a:pPr marL="342900" lvl="0" indent="-342900">
              <a:buFont typeface="Arial"/>
              <a:buChar char="•"/>
            </a:pPr>
            <a:r>
              <a:rPr lang="en-US" sz="2400" dirty="0" smtClean="0">
                <a:effectLst/>
                <a:latin typeface="Arial" charset="0"/>
                <a:ea typeface="Arial" charset="0"/>
                <a:cs typeface="Arial" charset="0"/>
              </a:rPr>
              <a:t>Identify a bilingual person to contact the families personally: </a:t>
            </a:r>
            <a:endParaRPr lang="en-US" dirty="0" smtClean="0">
              <a:effectLst/>
              <a:latin typeface="Arial" charset="0"/>
              <a:ea typeface="Arial" charset="0"/>
              <a:cs typeface="Arial" charset="0"/>
            </a:endParaRPr>
          </a:p>
          <a:p>
            <a:pPr marL="342900" lvl="0" indent="-342900">
              <a:buFont typeface="Arial"/>
              <a:buChar char="•"/>
            </a:pPr>
            <a:r>
              <a:rPr lang="en-US" sz="2400" dirty="0" smtClean="0">
                <a:effectLst/>
                <a:latin typeface="Arial" charset="0"/>
                <a:ea typeface="Arial" charset="0"/>
                <a:cs typeface="Arial" charset="0"/>
              </a:rPr>
              <a:t>ESL teacher, counselor or other school personnel</a:t>
            </a:r>
            <a:endParaRPr lang="en-US" dirty="0" smtClean="0">
              <a:effectLst/>
              <a:latin typeface="Arial" charset="0"/>
              <a:ea typeface="Arial" charset="0"/>
              <a:cs typeface="Arial" charset="0"/>
            </a:endParaRPr>
          </a:p>
          <a:p>
            <a:pPr marL="342900" lvl="0" indent="-342900">
              <a:buFont typeface="Arial"/>
              <a:buChar char="•"/>
            </a:pPr>
            <a:r>
              <a:rPr lang="en-US" sz="2400" dirty="0" smtClean="0">
                <a:effectLst/>
                <a:latin typeface="Arial" charset="0"/>
                <a:ea typeface="Arial" charset="0"/>
                <a:cs typeface="Arial" charset="0"/>
              </a:rPr>
              <a:t>Trusted community leader (e.g. religious leader, parent leader)</a:t>
            </a:r>
            <a:endParaRPr lang="en-US" dirty="0" smtClean="0">
              <a:effectLst/>
              <a:latin typeface="Arial" charset="0"/>
              <a:ea typeface="Arial" charset="0"/>
              <a:cs typeface="Arial" charset="0"/>
            </a:endParaRPr>
          </a:p>
          <a:p>
            <a:pPr marL="342900" lvl="0" indent="-342900">
              <a:buFont typeface="Arial"/>
              <a:buChar char="•"/>
            </a:pPr>
            <a:r>
              <a:rPr lang="en-US" sz="2400" dirty="0" smtClean="0">
                <a:effectLst/>
                <a:latin typeface="Arial" charset="0"/>
                <a:ea typeface="Arial" charset="0"/>
                <a:cs typeface="Arial" charset="0"/>
              </a:rPr>
              <a:t>FCS or 4-H Agent with a history of serving the families</a:t>
            </a:r>
            <a:endParaRPr lang="en-US" dirty="0" smtClean="0">
              <a:effectLst/>
              <a:latin typeface="Arial" charset="0"/>
              <a:ea typeface="Arial" charset="0"/>
              <a:cs typeface="Arial" charset="0"/>
            </a:endParaRPr>
          </a:p>
          <a:p>
            <a:r>
              <a:rPr lang="en-US" sz="2400" dirty="0" smtClean="0">
                <a:effectLst/>
                <a:latin typeface="Arial" charset="0"/>
                <a:ea typeface="Arial" charset="0"/>
                <a:cs typeface="Arial" charset="0"/>
              </a:rPr>
              <a:t> </a:t>
            </a:r>
            <a:endParaRPr lang="en-US" dirty="0" smtClean="0">
              <a:effectLst/>
              <a:latin typeface="Arial" charset="0"/>
              <a:ea typeface="Arial" charset="0"/>
              <a:cs typeface="Arial" charset="0"/>
            </a:endParaRPr>
          </a:p>
          <a:p>
            <a:r>
              <a:rPr lang="en-US" sz="2400" dirty="0" smtClean="0">
                <a:effectLst/>
                <a:latin typeface="Arial" charset="0"/>
                <a:ea typeface="Arial" charset="0"/>
                <a:cs typeface="Arial" charset="0"/>
              </a:rPr>
              <a:t>Keep in mind that the best person to make the first call is someone who families may know already. If it’s a school staff member that does not have time to make individual calls, ask them to</a:t>
            </a:r>
            <a:r>
              <a:rPr lang="en-US" sz="2400" baseline="0" dirty="0" smtClean="0">
                <a:effectLst/>
                <a:latin typeface="Arial" charset="0"/>
                <a:ea typeface="Arial" charset="0"/>
                <a:cs typeface="Arial" charset="0"/>
              </a:rPr>
              <a:t> send a</a:t>
            </a:r>
            <a:r>
              <a:rPr lang="en-US" sz="2400" dirty="0" smtClean="0">
                <a:effectLst/>
                <a:latin typeface="Arial" charset="0"/>
                <a:ea typeface="Arial" charset="0"/>
                <a:cs typeface="Arial" charset="0"/>
              </a:rPr>
              <a:t> automated call letting the families know about an exciting new program available for their child to support their academic success, and that someone from the program will be calling them soon. </a:t>
            </a:r>
            <a:endParaRPr lang="en-US" dirty="0" smtClean="0">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40</a:t>
            </a:fld>
            <a:endParaRPr lang="en-US"/>
          </a:p>
        </p:txBody>
      </p:sp>
    </p:spTree>
    <p:extLst>
      <p:ext uri="{BB962C8B-B14F-4D97-AF65-F5344CB8AC3E}">
        <p14:creationId xmlns:p14="http://schemas.microsoft.com/office/powerpoint/2010/main" val="15629965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effectLst/>
                <a:latin typeface="Arial" charset="0"/>
                <a:ea typeface="Arial" charset="0"/>
                <a:cs typeface="Arial" charset="0"/>
              </a:rPr>
              <a:t>WHAT TO SAY:</a:t>
            </a:r>
            <a:r>
              <a:rPr lang="en-US" sz="2200" b="1" baseline="0" dirty="0" smtClean="0">
                <a:effectLst/>
                <a:latin typeface="Arial" charset="0"/>
                <a:ea typeface="Arial" charset="0"/>
                <a:cs typeface="Arial" charset="0"/>
              </a:rPr>
              <a:t> </a:t>
            </a:r>
            <a:r>
              <a:rPr lang="en-US" sz="2400" b="0" dirty="0" smtClean="0">
                <a:effectLst/>
                <a:latin typeface="Arial" charset="0"/>
                <a:ea typeface="Arial" charset="0"/>
                <a:cs typeface="Arial" charset="0"/>
              </a:rPr>
              <a:t>Discuss how, when, and who the identified person(s) will recruit  </a:t>
            </a:r>
            <a:endParaRPr lang="en-US" b="0" dirty="0" smtClean="0">
              <a:effectLst/>
              <a:latin typeface="Arial" charset="0"/>
              <a:ea typeface="Arial" charset="0"/>
              <a:cs typeface="Arial" charset="0"/>
            </a:endParaRPr>
          </a:p>
          <a:p>
            <a:pPr lvl="1"/>
            <a:endParaRPr lang="en-US" sz="2400" b="1" u="sng" dirty="0" smtClean="0">
              <a:effectLst/>
              <a:latin typeface="Arial" charset="0"/>
              <a:ea typeface="Arial" charset="0"/>
              <a:cs typeface="Arial" charset="0"/>
            </a:endParaRPr>
          </a:p>
          <a:p>
            <a:pPr lvl="1"/>
            <a:r>
              <a:rPr lang="en-US" sz="2400" b="1" u="sng" dirty="0" smtClean="0">
                <a:effectLst/>
                <a:latin typeface="Arial" charset="0"/>
                <a:ea typeface="Arial" charset="0"/>
                <a:cs typeface="Arial" charset="0"/>
              </a:rPr>
              <a:t>How:</a:t>
            </a:r>
            <a:r>
              <a:rPr lang="en-US" sz="2400" dirty="0" smtClean="0">
                <a:effectLst/>
                <a:latin typeface="Arial" charset="0"/>
                <a:ea typeface="Arial" charset="0"/>
                <a:cs typeface="Arial" charset="0"/>
              </a:rPr>
              <a:t> Personal phone calls, home visits, and/or automated call messages by a trusted school staff member. If creating an automated message from the school, the message should be recorded by someone with whom families are familiar.</a:t>
            </a:r>
            <a:endParaRPr lang="en-US" dirty="0" smtClean="0">
              <a:effectLst/>
              <a:latin typeface="Arial" charset="0"/>
              <a:ea typeface="Arial" charset="0"/>
              <a:cs typeface="Arial" charset="0"/>
            </a:endParaRPr>
          </a:p>
          <a:p>
            <a:pPr lvl="1"/>
            <a:endParaRPr lang="en-US" sz="2400" b="1" u="sng" dirty="0" smtClean="0">
              <a:effectLst/>
              <a:latin typeface="Arial" charset="0"/>
              <a:ea typeface="Arial" charset="0"/>
              <a:cs typeface="Arial" charset="0"/>
            </a:endParaRPr>
          </a:p>
          <a:p>
            <a:pPr lvl="1"/>
            <a:r>
              <a:rPr lang="en-US" sz="2400" b="1" u="sng" dirty="0" smtClean="0">
                <a:effectLst/>
                <a:latin typeface="Arial" charset="0"/>
                <a:ea typeface="Arial" charset="0"/>
                <a:cs typeface="Arial" charset="0"/>
              </a:rPr>
              <a:t>When</a:t>
            </a:r>
            <a:r>
              <a:rPr lang="en-US" sz="2400" b="1" dirty="0" smtClean="0">
                <a:effectLst/>
                <a:latin typeface="Arial" charset="0"/>
                <a:ea typeface="Arial" charset="0"/>
                <a:cs typeface="Arial" charset="0"/>
              </a:rPr>
              <a:t>:</a:t>
            </a:r>
            <a:r>
              <a:rPr lang="en-US" sz="2400" dirty="0" smtClean="0">
                <a:effectLst/>
                <a:latin typeface="Arial" charset="0"/>
                <a:ea typeface="Arial" charset="0"/>
                <a:cs typeface="Arial" charset="0"/>
              </a:rPr>
              <a:t> Make phone calls a month before the start of the workshops. Follow up phone calls should then be made two weeks before and one week before the first session. Continue making short but individualized phone calls before each session following the first session and Family Nights. This is essential, as it gives families a strong indication that the focus is on building relationships. </a:t>
            </a:r>
            <a:endParaRPr lang="en-US" dirty="0" smtClean="0">
              <a:effectLst/>
              <a:latin typeface="Arial" charset="0"/>
              <a:ea typeface="Arial" charset="0"/>
              <a:cs typeface="Arial" charset="0"/>
            </a:endParaRPr>
          </a:p>
          <a:p>
            <a:pPr lvl="1"/>
            <a:endParaRPr lang="en-US" sz="2400" b="1" u="sng" dirty="0" smtClean="0">
              <a:effectLst/>
              <a:latin typeface="Arial" charset="0"/>
              <a:ea typeface="Arial" charset="0"/>
              <a:cs typeface="Arial" charset="0"/>
            </a:endParaRPr>
          </a:p>
          <a:p>
            <a:pPr lvl="1"/>
            <a:r>
              <a:rPr lang="en-US" sz="2400" b="1" u="sng" dirty="0" smtClean="0">
                <a:effectLst/>
                <a:latin typeface="Arial" charset="0"/>
                <a:ea typeface="Arial" charset="0"/>
                <a:cs typeface="Arial" charset="0"/>
              </a:rPr>
              <a:t>Who</a:t>
            </a:r>
            <a:r>
              <a:rPr lang="en-US" sz="2400" b="1" dirty="0" smtClean="0">
                <a:effectLst/>
                <a:latin typeface="Arial" charset="0"/>
                <a:ea typeface="Arial" charset="0"/>
                <a:cs typeface="Arial" charset="0"/>
              </a:rPr>
              <a:t>:</a:t>
            </a:r>
            <a:r>
              <a:rPr lang="en-US" sz="2400" dirty="0" smtClean="0">
                <a:effectLst/>
                <a:latin typeface="Arial" charset="0"/>
                <a:ea typeface="Arial" charset="0"/>
                <a:cs typeface="Arial" charset="0"/>
              </a:rPr>
              <a:t> Begin by reaching out to those families who have expressed an interest in </a:t>
            </a:r>
            <a:r>
              <a:rPr lang="en-US" sz="2400" dirty="0" err="1" smtClean="0">
                <a:effectLst/>
                <a:latin typeface="Arial" charset="0"/>
                <a:ea typeface="Arial" charset="0"/>
                <a:cs typeface="Arial" charset="0"/>
              </a:rPr>
              <a:t>Juntos</a:t>
            </a:r>
            <a:r>
              <a:rPr lang="en-US" sz="2400" dirty="0" smtClean="0">
                <a:effectLst/>
                <a:latin typeface="Arial" charset="0"/>
                <a:ea typeface="Arial" charset="0"/>
                <a:cs typeface="Arial" charset="0"/>
              </a:rPr>
              <a:t> 4-H and families identified by schools and partners. School personnel have the best access to these families.</a:t>
            </a:r>
            <a:endParaRPr lang="en-US" dirty="0" smtClean="0">
              <a:effectLst/>
              <a:latin typeface="Arial" charset="0"/>
              <a:ea typeface="Arial" charset="0"/>
              <a:cs typeface="Arial" charset="0"/>
            </a:endParaRPr>
          </a:p>
          <a:p>
            <a:r>
              <a:rPr lang="en-US" sz="2400" i="0" dirty="0" smtClean="0">
                <a:effectLst/>
                <a:latin typeface="Arial" charset="0"/>
                <a:ea typeface="Arial" charset="0"/>
                <a:cs typeface="Arial" charset="0"/>
              </a:rPr>
              <a:t> </a:t>
            </a:r>
            <a:endParaRPr lang="en-US" i="0" dirty="0" smtClean="0">
              <a:effectLst/>
              <a:latin typeface="Arial" charset="0"/>
              <a:ea typeface="Arial" charset="0"/>
              <a:cs typeface="Arial" charset="0"/>
            </a:endParaRPr>
          </a:p>
          <a:p>
            <a:r>
              <a:rPr lang="en-US" sz="2400" i="0" dirty="0" smtClean="0">
                <a:effectLst/>
                <a:latin typeface="Arial" charset="0"/>
                <a:ea typeface="Arial" charset="0"/>
                <a:cs typeface="Arial" charset="0"/>
              </a:rPr>
              <a:t>It pays to make personal reminder calls to families before each session. In addition, it provides an attendance list to help with the planning of the workshop. </a:t>
            </a:r>
          </a:p>
          <a:p>
            <a:endParaRPr lang="en-US" sz="2400" i="0" dirty="0" smtClean="0">
              <a:effectLst/>
              <a:latin typeface="Arial" charset="0"/>
              <a:ea typeface="Arial" charset="0"/>
              <a:cs typeface="Arial" charset="0"/>
            </a:endParaRPr>
          </a:p>
          <a:p>
            <a:r>
              <a:rPr lang="en-US" sz="2400" i="0" dirty="0" smtClean="0">
                <a:effectLst/>
                <a:latin typeface="Arial" charset="0"/>
                <a:ea typeface="Arial" charset="0"/>
                <a:cs typeface="Arial" charset="0"/>
              </a:rPr>
              <a:t>Once trust and relationships within the group is established,</a:t>
            </a:r>
            <a:r>
              <a:rPr lang="en-US" sz="2400" i="0" baseline="0" dirty="0" smtClean="0">
                <a:effectLst/>
                <a:latin typeface="Arial" charset="0"/>
                <a:ea typeface="Arial" charset="0"/>
                <a:cs typeface="Arial" charset="0"/>
              </a:rPr>
              <a:t> a parent volunteer can take the role of contacting parents for future family events. Many groups also decide to start a group-text system to communicate.</a:t>
            </a:r>
            <a:endParaRPr lang="en-US" i="0" dirty="0" smtClean="0">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41</a:t>
            </a:fld>
            <a:endParaRPr lang="en-US"/>
          </a:p>
        </p:txBody>
      </p:sp>
    </p:spTree>
    <p:extLst>
      <p:ext uri="{BB962C8B-B14F-4D97-AF65-F5344CB8AC3E}">
        <p14:creationId xmlns:p14="http://schemas.microsoft.com/office/powerpoint/2010/main" val="1450945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r>
              <a:rPr lang="en-US" sz="1200" dirty="0" smtClean="0">
                <a:effectLst/>
              </a:rPr>
              <a:t>Here is a basic script</a:t>
            </a:r>
            <a:r>
              <a:rPr lang="en-US" sz="1200" baseline="0" dirty="0" smtClean="0">
                <a:effectLst/>
              </a:rPr>
              <a:t> example for the initial call. </a:t>
            </a:r>
            <a:r>
              <a:rPr lang="en-US" sz="1200" dirty="0" smtClean="0">
                <a:effectLst/>
              </a:rPr>
              <a:t> </a:t>
            </a:r>
            <a:endParaRPr lang="en-US" dirty="0" smtClean="0">
              <a:effectLst/>
            </a:endParaRPr>
          </a:p>
          <a:p>
            <a:r>
              <a:rPr lang="en-US" sz="1200" i="1" dirty="0" smtClean="0">
                <a:effectLst/>
              </a:rPr>
              <a:t> </a:t>
            </a:r>
            <a:endParaRPr lang="en-US" dirty="0" smtClean="0">
              <a:effectLst/>
            </a:endParaRPr>
          </a:p>
          <a:p>
            <a:r>
              <a:rPr lang="en-US" sz="1200" dirty="0" smtClean="0">
                <a:effectLst/>
              </a:rPr>
              <a:t>“Good evening, my name is ___________. I’m calling on behalf of the </a:t>
            </a:r>
            <a:r>
              <a:rPr lang="en-US" sz="1200" dirty="0" err="1" smtClean="0">
                <a:effectLst/>
              </a:rPr>
              <a:t>Juntos</a:t>
            </a:r>
            <a:r>
              <a:rPr lang="en-US" sz="1200" dirty="0" smtClean="0">
                <a:effectLst/>
              </a:rPr>
              <a:t> 4-H (Together for a Better Education) program at </a:t>
            </a:r>
            <a:r>
              <a:rPr lang="en-US" sz="1200" u="sng" dirty="0" smtClean="0">
                <a:effectLst/>
              </a:rPr>
              <a:t>     (School name)      </a:t>
            </a:r>
            <a:r>
              <a:rPr lang="en-US" sz="1200" dirty="0" smtClean="0">
                <a:effectLst/>
              </a:rPr>
              <a:t>. Am I speaking with the parent of __________?  How are you?”</a:t>
            </a:r>
            <a:endParaRPr lang="en-US" dirty="0" smtClean="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42</a:t>
            </a:fld>
            <a:endParaRPr lang="en-US"/>
          </a:p>
        </p:txBody>
      </p:sp>
    </p:spTree>
    <p:extLst>
      <p:ext uri="{BB962C8B-B14F-4D97-AF65-F5344CB8AC3E}">
        <p14:creationId xmlns:p14="http://schemas.microsoft.com/office/powerpoint/2010/main" val="1377755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latin typeface="Arial" charset="0"/>
                <a:ea typeface="Arial" charset="0"/>
                <a:cs typeface="Arial" charset="0"/>
              </a:rPr>
              <a:t>WHAT TO SAY:</a:t>
            </a:r>
            <a:r>
              <a:rPr lang="en-US" sz="1200" dirty="0" smtClean="0">
                <a:effectLst/>
              </a:rPr>
              <a:t>“I wanted to let you know about the </a:t>
            </a:r>
            <a:r>
              <a:rPr lang="en-US" sz="1200" dirty="0" err="1" smtClean="0">
                <a:effectLst/>
              </a:rPr>
              <a:t>Juntos</a:t>
            </a:r>
            <a:r>
              <a:rPr lang="en-US" sz="1200" dirty="0" smtClean="0">
                <a:effectLst/>
              </a:rPr>
              <a:t> 4-H program, which focuses on academic success for Latino students. Do you have a moment so that I may tell you a little bit about the program?”</a:t>
            </a:r>
            <a:endParaRPr lang="en-US" dirty="0" smtClean="0">
              <a:effectLst/>
            </a:endParaRPr>
          </a:p>
          <a:p>
            <a:endParaRPr lang="en-US" sz="1200" i="1" dirty="0" smtClean="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43</a:t>
            </a:fld>
            <a:endParaRPr lang="en-US"/>
          </a:p>
        </p:txBody>
      </p:sp>
    </p:spTree>
    <p:extLst>
      <p:ext uri="{BB962C8B-B14F-4D97-AF65-F5344CB8AC3E}">
        <p14:creationId xmlns:p14="http://schemas.microsoft.com/office/powerpoint/2010/main" val="2074739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latin typeface="Arial" charset="0"/>
                <a:ea typeface="Arial" charset="0"/>
                <a:cs typeface="Arial" charset="0"/>
              </a:rPr>
              <a:t>WHAT TO SAY: </a:t>
            </a:r>
            <a:r>
              <a:rPr lang="en-US" sz="1200" dirty="0" smtClean="0">
                <a:effectLst/>
              </a:rPr>
              <a:t>“We will be having an Information Night during which we will share more about the program. We would like for your family: you, (your spouse), and your child, to come and meet us and learn about the program. We will provide childcare for younger children.” </a:t>
            </a:r>
            <a:endParaRPr lang="en-US" dirty="0" smtClean="0">
              <a:effectLst/>
            </a:endParaRPr>
          </a:p>
          <a:p>
            <a:r>
              <a:rPr lang="en-US" sz="1200" i="1" dirty="0" smtClean="0">
                <a:effectLst/>
              </a:rPr>
              <a:t>*Mention the schedule for the night (e.g. what will happen, if there will be food, etc.)</a:t>
            </a:r>
            <a:endParaRPr lang="en-US" dirty="0" smtClean="0">
              <a:effectLst/>
            </a:endParaRPr>
          </a:p>
          <a:p>
            <a:r>
              <a:rPr lang="en-US" sz="1200" i="1" dirty="0" smtClean="0">
                <a:effectLst/>
              </a:rPr>
              <a:t> </a:t>
            </a:r>
            <a:endParaRPr lang="en-US" dirty="0" smtClean="0">
              <a:effectLst/>
            </a:endParaRPr>
          </a:p>
          <a:p>
            <a:r>
              <a:rPr lang="en-US" sz="1200" dirty="0" smtClean="0">
                <a:effectLst/>
              </a:rPr>
              <a:t>If a parent states that they are not interested, thank them for their time and let them know that if they change their mind they are welcome to join the group of other parents at the information night or to contact you. Provide them with your contact information. </a:t>
            </a:r>
            <a:endParaRPr lang="en-US" dirty="0" smtClean="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44</a:t>
            </a:fld>
            <a:endParaRPr lang="en-US"/>
          </a:p>
        </p:txBody>
      </p:sp>
    </p:spTree>
    <p:extLst>
      <p:ext uri="{BB962C8B-B14F-4D97-AF65-F5344CB8AC3E}">
        <p14:creationId xmlns:p14="http://schemas.microsoft.com/office/powerpoint/2010/main" val="2007640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As previously stated, the core of </a:t>
            </a:r>
            <a:r>
              <a:rPr lang="en-US" sz="1200" dirty="0" err="1" smtClean="0">
                <a:effectLst/>
              </a:rPr>
              <a:t>Juntos</a:t>
            </a:r>
            <a:r>
              <a:rPr lang="en-US" sz="1200" dirty="0" smtClean="0">
                <a:effectLst/>
              </a:rPr>
              <a:t> 4-H has been the Family Workshop Series, therefore it is highly recommended that the implementation of the program start with this component first. </a:t>
            </a:r>
          </a:p>
          <a:p>
            <a:endParaRPr lang="en-US" sz="1200" dirty="0" smtClean="0">
              <a:effectLst/>
            </a:endParaRPr>
          </a:p>
          <a:p>
            <a:r>
              <a:rPr lang="en-US" sz="1200" dirty="0" smtClean="0">
                <a:effectLst/>
              </a:rPr>
              <a:t>Workshops should be implemented early in the school year (Fall semester) since the workshops build community, friendships, ownership of program, and bonds that foster the program’s growth. </a:t>
            </a:r>
            <a:endParaRPr lang="en-US" dirty="0" smtClean="0">
              <a:effectLst/>
            </a:endParaRPr>
          </a:p>
          <a:p>
            <a:r>
              <a:rPr lang="en-US" sz="1200" dirty="0" smtClean="0">
                <a:effectLst/>
              </a:rPr>
              <a:t> </a:t>
            </a:r>
            <a:endParaRPr lang="en-US" dirty="0" smtClean="0">
              <a:effectLst/>
            </a:endParaRPr>
          </a:p>
          <a:p>
            <a:r>
              <a:rPr lang="en-US" sz="1200" dirty="0" smtClean="0">
                <a:effectLst/>
              </a:rPr>
              <a:t>The end of the workshop series means the beginning of Family Nights. </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45</a:t>
            </a:fld>
            <a:endParaRPr lang="en-US"/>
          </a:p>
        </p:txBody>
      </p:sp>
    </p:spTree>
    <p:extLst>
      <p:ext uri="{BB962C8B-B14F-4D97-AF65-F5344CB8AC3E}">
        <p14:creationId xmlns:p14="http://schemas.microsoft.com/office/powerpoint/2010/main" val="85601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r>
              <a:rPr lang="en-US" sz="1200" dirty="0" smtClean="0">
                <a:effectLst/>
              </a:rPr>
              <a:t>Here is an ideal timeline for the Family Workshop Series, Family Nights (which take place after the workshop series), and other family events during any given school year. </a:t>
            </a:r>
            <a:endParaRPr lang="en-US" dirty="0" smtClean="0">
              <a:effectLst/>
            </a:endParaRPr>
          </a:p>
          <a:p>
            <a:r>
              <a:rPr lang="en-US" sz="1200" dirty="0" smtClean="0">
                <a:effectLst/>
              </a:rPr>
              <a:t> </a:t>
            </a:r>
            <a:endParaRPr lang="en-US" dirty="0" smtClean="0">
              <a:effectLst/>
            </a:endParaRPr>
          </a:p>
          <a:p>
            <a:r>
              <a:rPr lang="en-US" sz="1200" b="1" i="0" dirty="0" smtClean="0">
                <a:effectLst/>
              </a:rPr>
              <a:t>Note to Trainer: </a:t>
            </a:r>
            <a:r>
              <a:rPr lang="en-US" sz="1200" i="0" dirty="0" smtClean="0">
                <a:effectLst/>
              </a:rPr>
              <a:t>The timeline begins with a start-up Summer period, but starting</a:t>
            </a:r>
            <a:r>
              <a:rPr lang="en-US" sz="1200" i="0" baseline="0" dirty="0" smtClean="0">
                <a:effectLst/>
              </a:rPr>
              <a:t> the planning process before summer can result to more support and clearer implementation steps leading to success. </a:t>
            </a:r>
            <a:r>
              <a:rPr lang="en-US" sz="1200" i="0" dirty="0" smtClean="0">
                <a:effectLst/>
              </a:rPr>
              <a:t> </a:t>
            </a:r>
            <a:endParaRPr lang="en-US" i="0" dirty="0" smtClean="0">
              <a:effectLst/>
            </a:endParaRPr>
          </a:p>
          <a:p>
            <a:endParaRPr lang="en-US" sz="1200" b="1" dirty="0" smtClean="0">
              <a:effectLst/>
            </a:endParaRPr>
          </a:p>
          <a:p>
            <a:r>
              <a:rPr lang="en-US" sz="1200" b="1" dirty="0" smtClean="0">
                <a:effectLst/>
              </a:rPr>
              <a:t>Start-up Summer:</a:t>
            </a:r>
            <a:r>
              <a:rPr lang="en-US" sz="1200" dirty="0" smtClean="0">
                <a:effectLst/>
              </a:rPr>
              <a:t> Focus on building relationships with schools and partners. Start planning a schedule that works for all involved parties. Work on gathering contact information and plan ahead for when families will be contacted.  </a:t>
            </a:r>
            <a:endParaRPr lang="en-US" dirty="0" smtClean="0">
              <a:effectLst/>
            </a:endParaRPr>
          </a:p>
          <a:p>
            <a:r>
              <a:rPr lang="en-US" sz="1200" dirty="0" smtClean="0">
                <a:effectLst/>
              </a:rPr>
              <a:t> </a:t>
            </a:r>
            <a:endParaRPr lang="en-US" dirty="0" smtClean="0">
              <a:effectLst/>
            </a:endParaRPr>
          </a:p>
          <a:p>
            <a:r>
              <a:rPr lang="en-US" sz="1200" b="1" dirty="0" smtClean="0">
                <a:effectLst/>
              </a:rPr>
              <a:t>Fall:</a:t>
            </a:r>
            <a:r>
              <a:rPr lang="en-US" sz="1200" dirty="0" smtClean="0">
                <a:effectLst/>
              </a:rPr>
              <a:t> The Workshop Series start in September or October, however you may have a holiday Family Night in November or December. After your second or third year of successful Family Engagement, think about adding a Fall field trip to a local community college or university, where families can get a first-hand experience at a college campus. </a:t>
            </a:r>
            <a:endParaRPr lang="en-US" dirty="0" smtClean="0">
              <a:effectLst/>
            </a:endParaRPr>
          </a:p>
          <a:p>
            <a:r>
              <a:rPr lang="en-US" sz="1200" dirty="0" smtClean="0">
                <a:effectLst/>
              </a:rPr>
              <a:t> </a:t>
            </a:r>
            <a:endParaRPr lang="en-US" dirty="0" smtClean="0">
              <a:effectLst/>
            </a:endParaRPr>
          </a:p>
          <a:p>
            <a:r>
              <a:rPr lang="en-US" sz="1200" b="1" dirty="0" smtClean="0">
                <a:effectLst/>
              </a:rPr>
              <a:t>Spring:</a:t>
            </a:r>
            <a:r>
              <a:rPr lang="en-US" sz="1200" dirty="0" smtClean="0">
                <a:effectLst/>
              </a:rPr>
              <a:t> Continue with Family Nights and create opportunities for parents to plan, organize and lead them. Make sure the topics are focused on supporting academic success. </a:t>
            </a:r>
            <a:endParaRPr lang="en-US" dirty="0" smtClean="0">
              <a:effectLst/>
            </a:endParaRPr>
          </a:p>
          <a:p>
            <a:r>
              <a:rPr lang="en-US" sz="1200" dirty="0" smtClean="0">
                <a:effectLst/>
              </a:rPr>
              <a:t> </a:t>
            </a:r>
            <a:endParaRPr lang="en-US" dirty="0" smtClean="0">
              <a:effectLst/>
            </a:endParaRPr>
          </a:p>
          <a:p>
            <a:r>
              <a:rPr lang="en-US" sz="1200" b="1" dirty="0" smtClean="0">
                <a:effectLst/>
              </a:rPr>
              <a:t>Following Summers:</a:t>
            </a:r>
            <a:r>
              <a:rPr lang="en-US" sz="1200" dirty="0" smtClean="0">
                <a:effectLst/>
              </a:rPr>
              <a:t> Take time to discuss the successes and challenges of year one. Focus on what’s next with your partners, include them in the 4-H volunteers’ training schedule, and invite new partners to join.   </a:t>
            </a:r>
            <a:endParaRPr lang="en-US" dirty="0" smtClean="0">
              <a:effectLst/>
            </a:endParaRPr>
          </a:p>
          <a:p>
            <a:r>
              <a:rPr lang="en-US" sz="1200" i="1" dirty="0" smtClean="0">
                <a:effectLst/>
              </a:rPr>
              <a:t> </a:t>
            </a:r>
            <a:endParaRPr lang="en-US" dirty="0" smtClean="0">
              <a:effectLst/>
            </a:endParaRPr>
          </a:p>
          <a:p>
            <a:r>
              <a:rPr lang="en-US" sz="1200" b="1" i="1" dirty="0" smtClean="0">
                <a:effectLst/>
              </a:rPr>
              <a:t>Note to Trainer: </a:t>
            </a:r>
            <a:r>
              <a:rPr lang="en-US" sz="1200" i="1" dirty="0" smtClean="0">
                <a:effectLst/>
              </a:rPr>
              <a:t>Provide a copy of this timeline for each participant. </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46</a:t>
            </a:fld>
            <a:endParaRPr lang="en-US"/>
          </a:p>
        </p:txBody>
      </p:sp>
    </p:spTree>
    <p:extLst>
      <p:ext uri="{BB962C8B-B14F-4D97-AF65-F5344CB8AC3E}">
        <p14:creationId xmlns:p14="http://schemas.microsoft.com/office/powerpoint/2010/main" val="1389588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Let’s focus on the Middle and High School Workshop Series.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47</a:t>
            </a:fld>
            <a:endParaRPr lang="en-US"/>
          </a:p>
        </p:txBody>
      </p:sp>
    </p:spTree>
    <p:extLst>
      <p:ext uri="{BB962C8B-B14F-4D97-AF65-F5344CB8AC3E}">
        <p14:creationId xmlns:p14="http://schemas.microsoft.com/office/powerpoint/2010/main" val="1022075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r>
              <a:rPr lang="en-US" sz="1200" dirty="0" smtClean="0">
                <a:effectLst/>
              </a:rPr>
              <a:t>The Family Workshop Series is held once a week for five or six consecutive weeks, depending on whether it is the Middle School or High School curriculum. Workshops are usually held during a weeknight that is preferred by the school and families, and take place from 5:30pm to 8:00pm. They begin with 30 minutes of socializing and meal time, and the session starts promptly at 6pm.</a:t>
            </a:r>
            <a:endParaRPr lang="en-US" dirty="0" smtClean="0">
              <a:effectLst/>
            </a:endParaRPr>
          </a:p>
          <a:p>
            <a:r>
              <a:rPr lang="en-US" sz="1200" dirty="0" smtClean="0">
                <a:effectLst/>
              </a:rPr>
              <a:t> </a:t>
            </a:r>
            <a:endParaRPr lang="en-US" dirty="0" smtClean="0">
              <a:effectLst/>
            </a:endParaRPr>
          </a:p>
          <a:p>
            <a:r>
              <a:rPr lang="en-US" sz="1200" dirty="0" smtClean="0">
                <a:effectLst/>
              </a:rPr>
              <a:t>It is recommended that groups not be smaller than five families or larger than 30 families. </a:t>
            </a:r>
            <a:endParaRPr lang="en-US" dirty="0" smtClean="0">
              <a:effectLst/>
            </a:endParaRPr>
          </a:p>
          <a:p>
            <a:r>
              <a:rPr lang="en-US" sz="1200" dirty="0" smtClean="0">
                <a:effectLst/>
              </a:rPr>
              <a:t> </a:t>
            </a:r>
            <a:endParaRPr lang="en-US" dirty="0" smtClean="0">
              <a:effectLst/>
            </a:endParaRPr>
          </a:p>
          <a:p>
            <a:r>
              <a:rPr lang="en-US" sz="1200" dirty="0" smtClean="0">
                <a:effectLst/>
              </a:rPr>
              <a:t>Let’s look at a brief description of the topics covered at each session of the Middle School Family Workshop Series and the High School Family Workshop Series. Keep in mind that each session contains interactive and relevant activities focused on helping parents and youth learn and have fun together.</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48</a:t>
            </a:fld>
            <a:endParaRPr lang="en-US"/>
          </a:p>
        </p:txBody>
      </p:sp>
    </p:spTree>
    <p:extLst>
      <p:ext uri="{BB962C8B-B14F-4D97-AF65-F5344CB8AC3E}">
        <p14:creationId xmlns:p14="http://schemas.microsoft.com/office/powerpoint/2010/main" val="1973099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It is recommended that the 5-week </a:t>
            </a:r>
            <a:r>
              <a:rPr lang="en-US" sz="1200" dirty="0" smtClean="0">
                <a:effectLst/>
              </a:rPr>
              <a:t>Middle School Family Workshop Series </a:t>
            </a:r>
            <a:r>
              <a:rPr lang="en-US" sz="1200" kern="1200" dirty="0" smtClean="0">
                <a:solidFill>
                  <a:schemeClr val="tx1"/>
                </a:solidFill>
                <a:effectLst/>
                <a:latin typeface="+mn-lt"/>
                <a:ea typeface="+mn-ea"/>
                <a:cs typeface="+mn-cs"/>
                <a:sym typeface="Helvetica Neue"/>
              </a:rPr>
              <a:t>be introduced in the beginning of the Fall semester of the students’ 8th grade year.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Eighth grade has been identified as a critical time; implementation of the workshops during this grade year helps with the successful transition from middle school to high school.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Some sites have implemented the workshops in their Spring semester, but have had a clear plan to continue serving families in high school and serving the youth through 4-H Summer programming in order to continue building relationships. </a:t>
            </a:r>
            <a:endParaRPr lang="en-US" dirty="0" smtClean="0">
              <a:effectLst/>
            </a:endParaRPr>
          </a:p>
          <a:p>
            <a:r>
              <a:rPr lang="en-US" sz="1200" i="1" kern="1200" dirty="0" smtClean="0">
                <a:solidFill>
                  <a:schemeClr val="tx1"/>
                </a:solidFill>
                <a:effectLst/>
                <a:latin typeface="+mn-lt"/>
                <a:ea typeface="+mn-ea"/>
                <a:cs typeface="+mn-cs"/>
                <a:sym typeface="Helvetica Neue"/>
              </a:rPr>
              <a:t> </a:t>
            </a:r>
            <a:endParaRPr lang="en-US" i="1" dirty="0" smtClean="0">
              <a:effectLst/>
            </a:endParaRPr>
          </a:p>
          <a:p>
            <a:r>
              <a:rPr lang="en-US" sz="1200" i="1" kern="1200" dirty="0" smtClean="0">
                <a:solidFill>
                  <a:schemeClr val="tx1"/>
                </a:solidFill>
                <a:effectLst/>
                <a:latin typeface="+mn-lt"/>
                <a:ea typeface="+mn-ea"/>
                <a:cs typeface="+mn-cs"/>
                <a:sym typeface="Helvetica Neue"/>
              </a:rPr>
              <a:t> </a:t>
            </a:r>
            <a:r>
              <a:rPr lang="en-US" sz="1200" i="1" u="sng" dirty="0" smtClean="0">
                <a:effectLst/>
              </a:rPr>
              <a:t>Middle School Family Workshop Series Outline </a:t>
            </a:r>
            <a:endParaRPr lang="en-US" i="1" dirty="0" smtClean="0">
              <a:effectLst/>
            </a:endParaRPr>
          </a:p>
          <a:p>
            <a:r>
              <a:rPr lang="en-US" sz="1200" u="none" strike="noStrike" dirty="0" smtClean="0">
                <a:effectLst/>
              </a:rPr>
              <a:t> </a:t>
            </a:r>
            <a:endParaRPr lang="en-US" dirty="0" smtClean="0">
              <a:effectLst/>
            </a:endParaRPr>
          </a:p>
          <a:p>
            <a:r>
              <a:rPr lang="en-US" sz="1200" dirty="0" smtClean="0">
                <a:effectLst/>
              </a:rPr>
              <a:t>The following topics are covered:</a:t>
            </a:r>
            <a:endParaRPr lang="en-US" dirty="0" smtClean="0">
              <a:effectLst/>
            </a:endParaRPr>
          </a:p>
          <a:p>
            <a:pPr lvl="0"/>
            <a:endParaRPr lang="en-US" sz="1200" b="1" kern="1200" dirty="0" smtClean="0">
              <a:solidFill>
                <a:schemeClr val="tx1"/>
              </a:solidFill>
              <a:effectLst/>
              <a:latin typeface="+mn-lt"/>
              <a:ea typeface="+mn-ea"/>
              <a:cs typeface="+mn-cs"/>
              <a:sym typeface="Helvetica Neue"/>
            </a:endParaRPr>
          </a:p>
          <a:p>
            <a:pPr marL="171450" lvl="0" indent="-171450">
              <a:buFont typeface="Arial"/>
              <a:buChar char="•"/>
            </a:pPr>
            <a:r>
              <a:rPr lang="en-US" sz="1200" b="1" kern="1200" dirty="0" smtClean="0">
                <a:solidFill>
                  <a:schemeClr val="tx1"/>
                </a:solidFill>
                <a:effectLst/>
                <a:latin typeface="+mn-lt"/>
                <a:ea typeface="+mn-ea"/>
                <a:cs typeface="+mn-cs"/>
                <a:sym typeface="Helvetica Neue"/>
              </a:rPr>
              <a:t>Making education a family goal</a:t>
            </a:r>
            <a:r>
              <a:rPr lang="en-US" sz="1200" kern="1200" dirty="0" smtClean="0">
                <a:solidFill>
                  <a:schemeClr val="tx1"/>
                </a:solidFill>
                <a:effectLst/>
                <a:latin typeface="+mn-lt"/>
                <a:ea typeface="+mn-ea"/>
                <a:cs typeface="+mn-cs"/>
                <a:sym typeface="Helvetica Neue"/>
              </a:rPr>
              <a:t> – This gives participants an opportunity to express their educational dreams, note their concerns, share positive experiences about education, talk about parental involvement in education, and discuss what high school and higher education success means for each family. Participants also identify barriers and resources to support the transition between Middle School and High School.</a:t>
            </a:r>
            <a:endParaRPr lang="en-US" dirty="0" smtClean="0">
              <a:effectLst/>
            </a:endParaRPr>
          </a:p>
          <a:p>
            <a:pPr marL="171450" lvl="0" indent="-171450">
              <a:buFont typeface="Arial"/>
              <a:buChar char="•"/>
            </a:pPr>
            <a:endParaRPr lang="en-US" sz="1200" b="1" kern="1200" dirty="0" smtClean="0">
              <a:solidFill>
                <a:schemeClr val="tx1"/>
              </a:solidFill>
              <a:effectLst/>
              <a:latin typeface="+mn-lt"/>
              <a:ea typeface="+mn-ea"/>
              <a:cs typeface="+mn-cs"/>
              <a:sym typeface="Helvetica Neue"/>
            </a:endParaRPr>
          </a:p>
          <a:p>
            <a:pPr marL="171450" lvl="0" indent="-171450">
              <a:buFont typeface="Arial"/>
              <a:buChar char="•"/>
            </a:pPr>
            <a:r>
              <a:rPr lang="en-US" sz="1200" b="1" kern="1200" dirty="0" smtClean="0">
                <a:solidFill>
                  <a:schemeClr val="tx1"/>
                </a:solidFill>
                <a:effectLst/>
                <a:latin typeface="+mn-lt"/>
                <a:ea typeface="+mn-ea"/>
                <a:cs typeface="+mn-cs"/>
                <a:sym typeface="Helvetica Neue"/>
              </a:rPr>
              <a:t>Effective communication at home</a:t>
            </a:r>
            <a:r>
              <a:rPr lang="en-US" sz="1200" kern="1200" dirty="0" smtClean="0">
                <a:solidFill>
                  <a:schemeClr val="tx1"/>
                </a:solidFill>
                <a:effectLst/>
                <a:latin typeface="+mn-lt"/>
                <a:ea typeface="+mn-ea"/>
                <a:cs typeface="+mn-cs"/>
                <a:sym typeface="Helvetica Neue"/>
              </a:rPr>
              <a:t> – This focuses on how to improve communication as a family. Participants gain skills and knowledge about effective family time, and better understand how effective communication at home can have a positive impact on academics. </a:t>
            </a:r>
            <a:endParaRPr lang="en-US" dirty="0" smtClean="0">
              <a:effectLst/>
            </a:endParaRPr>
          </a:p>
          <a:p>
            <a:pPr marL="171450" lvl="0" indent="-171450">
              <a:buFont typeface="Arial"/>
              <a:buChar char="•"/>
            </a:pPr>
            <a:endParaRPr lang="en-US" sz="1200" b="1" kern="1200" dirty="0" smtClean="0">
              <a:solidFill>
                <a:schemeClr val="tx1"/>
              </a:solidFill>
              <a:effectLst/>
              <a:latin typeface="+mn-lt"/>
              <a:ea typeface="+mn-ea"/>
              <a:cs typeface="+mn-cs"/>
              <a:sym typeface="Helvetica Neue"/>
            </a:endParaRPr>
          </a:p>
          <a:p>
            <a:pPr marL="171450" lvl="0" indent="-171450">
              <a:buFont typeface="Arial"/>
              <a:buChar char="•"/>
            </a:pPr>
            <a:r>
              <a:rPr lang="en-US" sz="1200" b="1" kern="1200" dirty="0" smtClean="0">
                <a:solidFill>
                  <a:schemeClr val="tx1"/>
                </a:solidFill>
                <a:effectLst/>
                <a:latin typeface="+mn-lt"/>
                <a:ea typeface="+mn-ea"/>
                <a:cs typeface="+mn-cs"/>
                <a:sym typeface="Helvetica Neue"/>
              </a:rPr>
              <a:t>From Middle School to High School</a:t>
            </a:r>
            <a:r>
              <a:rPr lang="en-US" sz="1200" kern="1200" dirty="0" smtClean="0">
                <a:solidFill>
                  <a:schemeClr val="tx1"/>
                </a:solidFill>
                <a:effectLst/>
                <a:latin typeface="+mn-lt"/>
                <a:ea typeface="+mn-ea"/>
                <a:cs typeface="+mn-cs"/>
                <a:sym typeface="Helvetica Neue"/>
              </a:rPr>
              <a:t> – This looks at similarities and differences between Middle School and High School. It provides tools for parents to support their youth’s success in high school, teaches the staff structure in high school, and discusses how to have effective communication with school staff.</a:t>
            </a:r>
            <a:endParaRPr lang="en-US" dirty="0" smtClean="0">
              <a:effectLst/>
            </a:endParaRPr>
          </a:p>
          <a:p>
            <a:pPr marL="171450" lvl="0" indent="-171450">
              <a:buFont typeface="Arial"/>
              <a:buChar char="•"/>
            </a:pPr>
            <a:endParaRPr lang="en-US" sz="1200" b="1" kern="1200" dirty="0" smtClean="0">
              <a:solidFill>
                <a:schemeClr val="tx1"/>
              </a:solidFill>
              <a:effectLst/>
              <a:latin typeface="+mn-lt"/>
              <a:ea typeface="+mn-ea"/>
              <a:cs typeface="+mn-cs"/>
              <a:sym typeface="Helvetica Neue"/>
            </a:endParaRPr>
          </a:p>
          <a:p>
            <a:pPr marL="171450" lvl="0" indent="-171450">
              <a:buFont typeface="Arial"/>
              <a:buChar char="•"/>
            </a:pPr>
            <a:r>
              <a:rPr lang="en-US" sz="1200" b="1" kern="1200" dirty="0" smtClean="0">
                <a:solidFill>
                  <a:schemeClr val="tx1"/>
                </a:solidFill>
                <a:effectLst/>
                <a:latin typeface="+mn-lt"/>
                <a:ea typeface="+mn-ea"/>
                <a:cs typeface="+mn-cs"/>
                <a:sym typeface="Helvetica Neue"/>
              </a:rPr>
              <a:t>From High School to higher education</a:t>
            </a:r>
            <a:r>
              <a:rPr lang="en-US" sz="1200" kern="1200" dirty="0" smtClean="0">
                <a:solidFill>
                  <a:schemeClr val="tx1"/>
                </a:solidFill>
                <a:effectLst/>
                <a:latin typeface="+mn-lt"/>
                <a:ea typeface="+mn-ea"/>
                <a:cs typeface="+mn-cs"/>
                <a:sym typeface="Helvetica Neue"/>
              </a:rPr>
              <a:t> – This shares the long- and short-term benefits to higher education, while also providing families with important knowledge regarding higher educational options (including financial options) and what the college application process involves. </a:t>
            </a:r>
            <a:endParaRPr lang="en-US" dirty="0" smtClean="0">
              <a:effectLst/>
            </a:endParaRPr>
          </a:p>
          <a:p>
            <a:pPr marL="171450" lvl="0" indent="-171450">
              <a:buFont typeface="Arial"/>
              <a:buChar char="•"/>
            </a:pPr>
            <a:endParaRPr lang="en-US" sz="1200" b="1" kern="1200" dirty="0" smtClean="0">
              <a:solidFill>
                <a:schemeClr val="tx1"/>
              </a:solidFill>
              <a:effectLst/>
              <a:latin typeface="+mn-lt"/>
              <a:ea typeface="+mn-ea"/>
              <a:cs typeface="+mn-cs"/>
              <a:sym typeface="Helvetica Neue"/>
            </a:endParaRPr>
          </a:p>
          <a:p>
            <a:pPr marL="171450" lvl="0" indent="-171450">
              <a:buFont typeface="Arial"/>
              <a:buChar char="•"/>
            </a:pPr>
            <a:r>
              <a:rPr lang="en-US" sz="1200" b="1" kern="1200" dirty="0" smtClean="0">
                <a:solidFill>
                  <a:schemeClr val="tx1"/>
                </a:solidFill>
                <a:effectLst/>
                <a:latin typeface="+mn-lt"/>
                <a:ea typeface="+mn-ea"/>
                <a:cs typeface="+mn-cs"/>
                <a:sym typeface="Helvetica Neue"/>
              </a:rPr>
              <a:t>Graduation: Ready to be a successful student</a:t>
            </a:r>
            <a:r>
              <a:rPr lang="en-US" sz="1200" kern="1200" dirty="0" smtClean="0">
                <a:solidFill>
                  <a:schemeClr val="tx1"/>
                </a:solidFill>
                <a:effectLst/>
                <a:latin typeface="+mn-lt"/>
                <a:ea typeface="+mn-ea"/>
                <a:cs typeface="+mn-cs"/>
                <a:sym typeface="Helvetica Neue"/>
              </a:rPr>
              <a:t> – This gives families an opportunity to create an education plan together, discusses what’s next with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and celebrates family participation in the workshop series. </a:t>
            </a:r>
          </a:p>
          <a:p>
            <a:pPr marL="171450" lvl="0" indent="-171450">
              <a:buFont typeface="Arial"/>
              <a:buChar char="•"/>
            </a:pPr>
            <a:endParaRPr lang="en-US" sz="1200" kern="1200" dirty="0" smtClean="0">
              <a:solidFill>
                <a:schemeClr val="tx1"/>
              </a:solidFill>
              <a:effectLst/>
              <a:latin typeface="+mn-lt"/>
              <a:ea typeface="+mn-ea"/>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1" i="0" kern="1200" dirty="0" smtClean="0">
                <a:solidFill>
                  <a:schemeClr val="tx1"/>
                </a:solidFill>
                <a:effectLst/>
                <a:latin typeface="+mn-lt"/>
                <a:ea typeface="+mn-ea"/>
                <a:cs typeface="+mn-cs"/>
                <a:sym typeface="Helvetica Neue"/>
              </a:rPr>
              <a:t>Note to Trainer: </a:t>
            </a:r>
            <a:r>
              <a:rPr lang="en-US" sz="1200" i="0" kern="1200" dirty="0" smtClean="0">
                <a:solidFill>
                  <a:schemeClr val="tx1"/>
                </a:solidFill>
                <a:effectLst/>
                <a:latin typeface="+mn-lt"/>
                <a:ea typeface="+mn-ea"/>
                <a:cs typeface="+mn-cs"/>
                <a:sym typeface="Helvetica Neue"/>
              </a:rPr>
              <a:t>If a new site follows the recommended order of program components, 4-H clubs and Success Coaching/Mentoring will take place after the workshop series have been completed.</a:t>
            </a:r>
            <a:endParaRPr lang="en-US" i="0" dirty="0" smtClean="0">
              <a:effectLst/>
            </a:endParaRPr>
          </a:p>
          <a:p>
            <a:pPr marL="0" lvl="0" indent="0">
              <a:buFont typeface="Arial"/>
              <a:buNone/>
            </a:pP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49</a:t>
            </a:fld>
            <a:endParaRPr lang="en-US"/>
          </a:p>
        </p:txBody>
      </p:sp>
    </p:spTree>
    <p:extLst>
      <p:ext uri="{BB962C8B-B14F-4D97-AF65-F5344CB8AC3E}">
        <p14:creationId xmlns:p14="http://schemas.microsoft.com/office/powerpoint/2010/main" val="67195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The mission of the program is simple: To help students achieve high school graduation and attend higher education.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5</a:t>
            </a:fld>
            <a:endParaRPr lang="en-US"/>
          </a:p>
        </p:txBody>
      </p:sp>
    </p:spTree>
    <p:extLst>
      <p:ext uri="{BB962C8B-B14F-4D97-AF65-F5344CB8AC3E}">
        <p14:creationId xmlns:p14="http://schemas.microsoft.com/office/powerpoint/2010/main" val="213385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The </a:t>
            </a:r>
            <a:r>
              <a:rPr lang="en-US" sz="1200" dirty="0" smtClean="0">
                <a:effectLst/>
              </a:rPr>
              <a:t>High School Family Workshop Series </a:t>
            </a:r>
            <a:r>
              <a:rPr lang="en-US" sz="1200" kern="1200" dirty="0" smtClean="0">
                <a:solidFill>
                  <a:schemeClr val="tx1"/>
                </a:solidFill>
                <a:effectLst/>
                <a:latin typeface="+mn-lt"/>
                <a:ea typeface="+mn-ea"/>
                <a:cs typeface="+mn-cs"/>
                <a:sym typeface="Helvetica Neue"/>
              </a:rPr>
              <a:t>is administered with youth in Grades 9 to 12 and their families. </a:t>
            </a:r>
            <a:r>
              <a:rPr lang="en-US" sz="1200" dirty="0" smtClean="0">
                <a:effectLst/>
              </a:rPr>
              <a:t>We have heard from many 12th Grade youth and parents who have attended the sessions that they regret not gaining the knowledge and tools from the workshops earlier in High School.  </a:t>
            </a:r>
          </a:p>
          <a:p>
            <a:endParaRPr lang="en-US" sz="1200" dirty="0" smtClean="0">
              <a:effectLst/>
            </a:endParaRPr>
          </a:p>
          <a:p>
            <a:r>
              <a:rPr lang="en-US" sz="1200" dirty="0" smtClean="0">
                <a:effectLst/>
              </a:rPr>
              <a:t>For this reason, the workshop series’ focus grade is generally on 9</a:t>
            </a:r>
            <a:r>
              <a:rPr lang="en-US" sz="1200" baseline="30000" dirty="0" smtClean="0">
                <a:effectLst/>
              </a:rPr>
              <a:t>th</a:t>
            </a:r>
            <a:r>
              <a:rPr lang="en-US" sz="1200" dirty="0" smtClean="0">
                <a:effectLst/>
              </a:rPr>
              <a:t> and 11</a:t>
            </a:r>
            <a:r>
              <a:rPr lang="en-US" sz="1200" baseline="30000" dirty="0" smtClean="0">
                <a:effectLst/>
              </a:rPr>
              <a:t>th</a:t>
            </a:r>
            <a:r>
              <a:rPr lang="en-US" sz="1200" dirty="0" smtClean="0">
                <a:effectLst/>
              </a:rPr>
              <a:t> graders and their families but program</a:t>
            </a:r>
            <a:r>
              <a:rPr lang="en-US" sz="1200" baseline="0" dirty="0" smtClean="0">
                <a:effectLst/>
              </a:rPr>
              <a:t> does not exclude 12</a:t>
            </a:r>
            <a:r>
              <a:rPr lang="en-US" sz="1200" baseline="30000" dirty="0" smtClean="0">
                <a:effectLst/>
              </a:rPr>
              <a:t>th</a:t>
            </a:r>
            <a:r>
              <a:rPr lang="en-US" sz="1200" baseline="0" dirty="0" smtClean="0">
                <a:effectLst/>
              </a:rPr>
              <a:t> graders</a:t>
            </a:r>
            <a:r>
              <a:rPr lang="en-US" sz="1200" dirty="0" smtClean="0">
                <a:effectLst/>
              </a:rPr>
              <a:t>.</a:t>
            </a:r>
            <a:endParaRPr lang="en-US" dirty="0" smtClean="0">
              <a:effectLst/>
            </a:endParaRPr>
          </a:p>
          <a:p>
            <a:r>
              <a:rPr lang="en-US" sz="1200" dirty="0" smtClean="0">
                <a:effectLst/>
              </a:rPr>
              <a:t> </a:t>
            </a:r>
            <a:endParaRPr lang="en-US" dirty="0" smtClean="0">
              <a:effectLst/>
            </a:endParaRPr>
          </a:p>
          <a:p>
            <a:r>
              <a:rPr lang="en-US" sz="1200" kern="1200" dirty="0" smtClean="0">
                <a:solidFill>
                  <a:schemeClr val="tx1"/>
                </a:solidFill>
                <a:effectLst/>
                <a:latin typeface="+mn-lt"/>
                <a:ea typeface="+mn-ea"/>
                <a:cs typeface="+mn-cs"/>
                <a:sym typeface="Helvetica Neue"/>
              </a:rPr>
              <a:t>The following topics are covered during the High School Family Workshop Series:</a:t>
            </a:r>
            <a:endParaRPr lang="en-US" dirty="0" smtClean="0">
              <a:effectLst/>
            </a:endParaRPr>
          </a:p>
          <a:p>
            <a:r>
              <a:rPr lang="en-US" sz="1200" dirty="0" smtClean="0">
                <a:effectLst/>
              </a:rPr>
              <a:t> </a:t>
            </a:r>
            <a:endParaRPr lang="en-US" dirty="0" smtClean="0">
              <a:effectLst/>
            </a:endParaRPr>
          </a:p>
          <a:p>
            <a:pPr marL="342900" lvl="0" indent="-342900">
              <a:buFont typeface="Arial"/>
              <a:buChar char="•"/>
            </a:pPr>
            <a:r>
              <a:rPr lang="en-US" sz="1200" b="1" kern="1200" dirty="0" smtClean="0">
                <a:solidFill>
                  <a:schemeClr val="tx1"/>
                </a:solidFill>
                <a:effectLst/>
                <a:latin typeface="+mn-lt"/>
                <a:ea typeface="+mn-ea"/>
                <a:cs typeface="+mn-cs"/>
                <a:sym typeface="Helvetica Neue"/>
              </a:rPr>
              <a:t>Making education a family goal </a:t>
            </a:r>
            <a:r>
              <a:rPr lang="en-US" sz="1200" kern="1200" dirty="0" smtClean="0">
                <a:solidFill>
                  <a:schemeClr val="tx1"/>
                </a:solidFill>
                <a:effectLst/>
                <a:latin typeface="+mn-lt"/>
                <a:ea typeface="+mn-ea"/>
                <a:cs typeface="+mn-cs"/>
                <a:sym typeface="Helvetica Neue"/>
              </a:rPr>
              <a:t>- Building group goals around education dreams for the youth, discussing education goals, discussing parental involvement in education, and making high school graduation a family goal.</a:t>
            </a:r>
          </a:p>
          <a:p>
            <a:pPr marL="342900" lvl="0" indent="-342900">
              <a:buFont typeface="Arial"/>
              <a:buChar char="•"/>
            </a:pPr>
            <a:endParaRPr lang="en-US" dirty="0" smtClean="0">
              <a:effectLst/>
            </a:endParaRPr>
          </a:p>
          <a:p>
            <a:pPr marL="342900" lvl="0" indent="-342900">
              <a:buFont typeface="Arial"/>
              <a:buChar char="•"/>
            </a:pPr>
            <a:r>
              <a:rPr lang="en-US" sz="1200" b="1" kern="1200" dirty="0" smtClean="0">
                <a:solidFill>
                  <a:schemeClr val="tx1"/>
                </a:solidFill>
                <a:effectLst/>
                <a:latin typeface="+mn-lt"/>
                <a:ea typeface="+mn-ea"/>
                <a:cs typeface="+mn-cs"/>
                <a:sym typeface="Helvetica Neue"/>
              </a:rPr>
              <a:t>Family and school communication </a:t>
            </a:r>
            <a:r>
              <a:rPr lang="en-US" sz="1200" kern="1200" dirty="0" smtClean="0">
                <a:solidFill>
                  <a:schemeClr val="tx1"/>
                </a:solidFill>
                <a:effectLst/>
                <a:latin typeface="+mn-lt"/>
                <a:ea typeface="+mn-ea"/>
                <a:cs typeface="+mn-cs"/>
                <a:sym typeface="Helvetica Neue"/>
              </a:rPr>
              <a:t>- Understanding school structures and roles of school personnel, learning about key staff and their role in supporting students, and increasing knowledge for effective communication methods with schools.</a:t>
            </a:r>
          </a:p>
          <a:p>
            <a:pPr marL="342900" lvl="0" indent="-342900">
              <a:buFont typeface="Arial"/>
              <a:buChar char="•"/>
            </a:pPr>
            <a:endParaRPr lang="en-US" dirty="0" smtClean="0">
              <a:effectLst/>
            </a:endParaRPr>
          </a:p>
          <a:p>
            <a:pPr marL="342900" lvl="0" indent="-342900">
              <a:buFont typeface="Arial"/>
              <a:buChar char="•"/>
            </a:pPr>
            <a:r>
              <a:rPr lang="en-US" sz="1200" b="1" kern="1200" dirty="0" smtClean="0">
                <a:solidFill>
                  <a:schemeClr val="tx1"/>
                </a:solidFill>
                <a:effectLst/>
                <a:latin typeface="+mn-lt"/>
                <a:ea typeface="+mn-ea"/>
                <a:cs typeface="+mn-cs"/>
                <a:sym typeface="Helvetica Neue"/>
              </a:rPr>
              <a:t>Requirements for graduation and more </a:t>
            </a:r>
            <a:r>
              <a:rPr lang="en-US" sz="1200" kern="1200" dirty="0" smtClean="0">
                <a:solidFill>
                  <a:schemeClr val="tx1"/>
                </a:solidFill>
                <a:effectLst/>
                <a:latin typeface="+mn-lt"/>
                <a:ea typeface="+mn-ea"/>
                <a:cs typeface="+mn-cs"/>
                <a:sym typeface="Helvetica Neue"/>
              </a:rPr>
              <a:t>- Understanding state’s graduation requirements, creating course schedules that fit each student, and identifying strategies for students to score at or above grade level. </a:t>
            </a:r>
          </a:p>
          <a:p>
            <a:pPr marL="342900" lvl="0" indent="-342900">
              <a:buFont typeface="Arial"/>
              <a:buChar char="•"/>
            </a:pPr>
            <a:endParaRPr lang="en-US" dirty="0" smtClean="0">
              <a:effectLst/>
            </a:endParaRPr>
          </a:p>
          <a:p>
            <a:pPr marL="342900" lvl="0" indent="-342900">
              <a:buFont typeface="Arial"/>
              <a:buChar char="•"/>
            </a:pPr>
            <a:r>
              <a:rPr lang="en-US" sz="1200" b="1" kern="1200" dirty="0" smtClean="0">
                <a:solidFill>
                  <a:schemeClr val="tx1"/>
                </a:solidFill>
                <a:effectLst/>
                <a:latin typeface="+mn-lt"/>
                <a:ea typeface="+mn-ea"/>
                <a:cs typeface="+mn-cs"/>
                <a:sym typeface="Helvetica Neue"/>
              </a:rPr>
              <a:t>How to finance higher education </a:t>
            </a:r>
            <a:r>
              <a:rPr lang="en-US" sz="1200" kern="1200" dirty="0" smtClean="0">
                <a:solidFill>
                  <a:schemeClr val="tx1"/>
                </a:solidFill>
                <a:effectLst/>
                <a:latin typeface="+mn-lt"/>
                <a:ea typeface="+mn-ea"/>
                <a:cs typeface="+mn-cs"/>
                <a:sym typeface="Helvetica Neue"/>
              </a:rPr>
              <a:t>- Understanding the long-term cost-benefit of obtaining a college degree and learning about financial aid sources (including the FAFSA).</a:t>
            </a:r>
          </a:p>
          <a:p>
            <a:pPr marL="342900" lvl="0" indent="-342900">
              <a:buFont typeface="Arial"/>
              <a:buChar char="•"/>
            </a:pPr>
            <a:endParaRPr lang="en-US" dirty="0" smtClean="0">
              <a:effectLst/>
            </a:endParaRPr>
          </a:p>
          <a:p>
            <a:pPr marL="342900" lvl="0" indent="-342900">
              <a:buFont typeface="Arial"/>
              <a:buChar char="•"/>
            </a:pPr>
            <a:r>
              <a:rPr lang="en-US" sz="1200" b="1" kern="1200" dirty="0" smtClean="0">
                <a:solidFill>
                  <a:schemeClr val="tx1"/>
                </a:solidFill>
                <a:effectLst/>
                <a:latin typeface="+mn-lt"/>
                <a:ea typeface="+mn-ea"/>
                <a:cs typeface="+mn-cs"/>
                <a:sym typeface="Helvetica Neue"/>
              </a:rPr>
              <a:t>Applying for college and more </a:t>
            </a:r>
            <a:r>
              <a:rPr lang="en-US" sz="1200" kern="1200" dirty="0" smtClean="0">
                <a:solidFill>
                  <a:schemeClr val="tx1"/>
                </a:solidFill>
                <a:effectLst/>
                <a:latin typeface="+mn-lt"/>
                <a:ea typeface="+mn-ea"/>
                <a:cs typeface="+mn-cs"/>
                <a:sym typeface="Helvetica Neue"/>
              </a:rPr>
              <a:t>- Learning about standardized tests and how to be competitive in the college application, and exploring tips for essays, scholarship and college application writing. </a:t>
            </a:r>
          </a:p>
          <a:p>
            <a:pPr marL="342900" lvl="0" indent="-342900">
              <a:buFont typeface="Arial"/>
              <a:buChar char="•"/>
            </a:pPr>
            <a:endParaRPr lang="en-US" dirty="0" smtClean="0">
              <a:effectLst/>
            </a:endParaRPr>
          </a:p>
          <a:p>
            <a:pPr marL="342900" lvl="0" indent="-342900">
              <a:buFont typeface="Arial"/>
              <a:buChar char="•"/>
            </a:pPr>
            <a:r>
              <a:rPr lang="en-US" sz="1200" b="1" kern="1200" dirty="0" smtClean="0">
                <a:solidFill>
                  <a:schemeClr val="tx1"/>
                </a:solidFill>
                <a:effectLst/>
                <a:latin typeface="+mn-lt"/>
                <a:ea typeface="+mn-ea"/>
                <a:cs typeface="+mn-cs"/>
                <a:sym typeface="Helvetica Neue"/>
              </a:rPr>
              <a:t>Creating a Plan of Action </a:t>
            </a:r>
            <a:r>
              <a:rPr lang="en-US" sz="1200" kern="1200" dirty="0" smtClean="0">
                <a:solidFill>
                  <a:schemeClr val="tx1"/>
                </a:solidFill>
                <a:effectLst/>
                <a:latin typeface="+mn-lt"/>
                <a:ea typeface="+mn-ea"/>
                <a:cs typeface="+mn-cs"/>
                <a:sym typeface="Helvetica Neue"/>
              </a:rPr>
              <a:t>- Completing an education action plan and discussing the options available for the group to continue to meet.</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50</a:t>
            </a:fld>
            <a:endParaRPr lang="en-US"/>
          </a:p>
        </p:txBody>
      </p:sp>
    </p:spTree>
    <p:extLst>
      <p:ext uri="{BB962C8B-B14F-4D97-AF65-F5344CB8AC3E}">
        <p14:creationId xmlns:p14="http://schemas.microsoft.com/office/powerpoint/2010/main" val="492903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kern="1200" dirty="0" smtClean="0">
                <a:solidFill>
                  <a:schemeClr val="tx1"/>
                </a:solidFill>
                <a:effectLst/>
                <a:latin typeface="+mn-lt"/>
                <a:ea typeface="+mn-ea"/>
                <a:cs typeface="+mn-cs"/>
                <a:sym typeface="Helvetica Neue"/>
              </a:rPr>
              <a:t> In addition to celebrating the completion of the workshops at the last session, time should be allocated to discuss the next steps for meeting throughout the year. This is a very important time to share the other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components you plan to offer the community. </a:t>
            </a:r>
          </a:p>
          <a:p>
            <a:endParaRPr lang="en-US" sz="1200" kern="1200" dirty="0" smtClean="0">
              <a:solidFill>
                <a:schemeClr val="tx1"/>
              </a:solidFill>
              <a:effectLst/>
              <a:latin typeface="+mn-lt"/>
              <a:ea typeface="+mn-ea"/>
              <a:cs typeface="+mn-cs"/>
              <a:sym typeface="Helvetica Neue"/>
            </a:endParaRPr>
          </a:p>
          <a:p>
            <a:r>
              <a:rPr lang="en-US" sz="1200" kern="1200" dirty="0" smtClean="0">
                <a:solidFill>
                  <a:schemeClr val="tx1"/>
                </a:solidFill>
                <a:effectLst/>
                <a:latin typeface="+mn-lt"/>
                <a:ea typeface="+mn-ea"/>
                <a:cs typeface="+mn-cs"/>
                <a:sym typeface="Helvetica Neue"/>
              </a:rPr>
              <a:t>The goal is to get families excited about the next stage of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and to schedule the first Family Night with the group. It is recommended that this meeting is scheduled no more than a month after the last workshop session.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As you will recall from Module 1, the other components are 4-H clubs, Success Coaching/Mentoring, and Summer Academy.  In order to implement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you are required to do the first two components, which are Family Engagement and 4-H clubs, so at this Family Night you will at least talk about 4-H clubs.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51</a:t>
            </a:fld>
            <a:endParaRPr lang="en-US"/>
          </a:p>
        </p:txBody>
      </p:sp>
    </p:spTree>
    <p:extLst>
      <p:ext uri="{BB962C8B-B14F-4D97-AF65-F5344CB8AC3E}">
        <p14:creationId xmlns:p14="http://schemas.microsoft.com/office/powerpoint/2010/main" val="825174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After the workshops are over, Family Nights and special family events should be organized and supported by all who are part of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This includes parents, youth, partners, and Extension staff.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52</a:t>
            </a:fld>
            <a:endParaRPr lang="en-US"/>
          </a:p>
        </p:txBody>
      </p:sp>
    </p:spTree>
    <p:extLst>
      <p:ext uri="{BB962C8B-B14F-4D97-AF65-F5344CB8AC3E}">
        <p14:creationId xmlns:p14="http://schemas.microsoft.com/office/powerpoint/2010/main" val="4276823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Helvetica Neue"/>
              </a:rPr>
              <a:t>At this first Family Night meeting, present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clubs and explain how they function. If the 4-H Agent has not been introduced to the group already, make sure the agent is present; he/she should talk about his/her role and discuss what 4-H has to offer. Module 3 will cover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clubs and best practices on engaging Latino families in 4-H.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Your FCS Agent can also talk about specific resources available. It’s important that all Extension staff discuss how they will each play a role in the group’s development. Since the goal should be to continue with Family Engagement, discuss goals and schedules for Family Nights together.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Bi-monthly meetings are recommended, although families may meet more frequently upon request and if resources are available. </a:t>
            </a:r>
            <a:endParaRPr lang="en-US" dirty="0" smtClean="0">
              <a:effectLst/>
            </a:endParaRPr>
          </a:p>
          <a:p>
            <a:pPr lvl="0"/>
            <a:endParaRPr lang="en-US" sz="1200" kern="1200" dirty="0" smtClean="0">
              <a:solidFill>
                <a:schemeClr val="tx1"/>
              </a:solidFill>
              <a:effectLst/>
              <a:latin typeface="+mn-lt"/>
              <a:ea typeface="+mn-ea"/>
              <a:cs typeface="+mn-cs"/>
              <a:sym typeface="Helvetica Neue"/>
            </a:endParaRPr>
          </a:p>
          <a:p>
            <a:pPr lvl="0"/>
            <a:r>
              <a:rPr lang="en-US" sz="1200" kern="1200" dirty="0" smtClean="0">
                <a:solidFill>
                  <a:schemeClr val="tx1"/>
                </a:solidFill>
                <a:effectLst/>
                <a:latin typeface="+mn-lt"/>
                <a:ea typeface="+mn-ea"/>
                <a:cs typeface="+mn-cs"/>
                <a:sym typeface="Helvetica Neue"/>
              </a:rPr>
              <a:t>Take the time to ask families what topics they are interested in learning more about with the goal of supporting their youth’s education. </a:t>
            </a:r>
            <a:endParaRPr lang="en-US" dirty="0" smtClean="0">
              <a:effectLst/>
            </a:endParaRPr>
          </a:p>
          <a:p>
            <a:pPr lvl="0"/>
            <a:endParaRPr lang="en-US" sz="1200" kern="1200" dirty="0" smtClean="0">
              <a:solidFill>
                <a:schemeClr val="tx1"/>
              </a:solidFill>
              <a:effectLst/>
              <a:latin typeface="+mn-lt"/>
              <a:ea typeface="+mn-ea"/>
              <a:cs typeface="+mn-cs"/>
              <a:sym typeface="Helvetica Neue"/>
            </a:endParaRPr>
          </a:p>
          <a:p>
            <a:pPr lvl="0"/>
            <a:r>
              <a:rPr lang="en-US" sz="1200" kern="1200" dirty="0" smtClean="0">
                <a:solidFill>
                  <a:schemeClr val="tx1"/>
                </a:solidFill>
                <a:effectLst/>
                <a:latin typeface="+mn-lt"/>
                <a:ea typeface="+mn-ea"/>
                <a:cs typeface="+mn-cs"/>
                <a:sym typeface="Helvetica Neue"/>
              </a:rPr>
              <a:t>Give parents and youth an opportunity to volunteer and take on different leadership roles needed to develop the program in their community. </a:t>
            </a:r>
            <a:endParaRPr lang="en-US" dirty="0" smtClean="0">
              <a:effectLst/>
            </a:endParaRPr>
          </a:p>
          <a:p>
            <a:pPr lvl="0"/>
            <a:endParaRPr lang="en-US" sz="1200" kern="1200" dirty="0" smtClean="0">
              <a:solidFill>
                <a:schemeClr val="tx1"/>
              </a:solidFill>
              <a:effectLst/>
              <a:latin typeface="+mn-lt"/>
              <a:ea typeface="+mn-ea"/>
              <a:cs typeface="+mn-cs"/>
              <a:sym typeface="Helvetica Neue"/>
            </a:endParaRPr>
          </a:p>
          <a:p>
            <a:pPr lvl="0"/>
            <a:r>
              <a:rPr lang="en-US" sz="1200" kern="1200" dirty="0" smtClean="0">
                <a:solidFill>
                  <a:schemeClr val="tx1"/>
                </a:solidFill>
                <a:effectLst/>
                <a:latin typeface="+mn-lt"/>
                <a:ea typeface="+mn-ea"/>
                <a:cs typeface="+mn-cs"/>
                <a:sym typeface="Helvetica Neue"/>
              </a:rPr>
              <a:t>Roles can include: volunteering to call families to remind them of meetings; contacting a special speaker to cover a topic of interest; or helping coordinate the meals for Family Nights.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Remember to always give space for parents and youth to share how they would like to volunteer and take on leadership roles. Their ideas will help gain a better understanding of what they would like to do and/or learn from the Family Nights.</a:t>
            </a:r>
          </a:p>
          <a:p>
            <a:endParaRPr lang="en-US" sz="1200" kern="1200" dirty="0" smtClean="0">
              <a:solidFill>
                <a:schemeClr val="tx1"/>
              </a:solidFill>
              <a:effectLst/>
              <a:latin typeface="+mn-lt"/>
              <a:ea typeface="+mn-ea"/>
              <a:cs typeface="+mn-cs"/>
              <a:sym typeface="Helvetica Neue"/>
            </a:endParaRPr>
          </a:p>
          <a:p>
            <a:endParaRPr lang="en-US" sz="1200" kern="1200" dirty="0" smtClean="0">
              <a:solidFill>
                <a:schemeClr val="tx1"/>
              </a:solidFill>
              <a:effectLst/>
              <a:latin typeface="+mn-lt"/>
              <a:ea typeface="+mn-ea"/>
              <a:cs typeface="+mn-cs"/>
              <a:sym typeface="Helvetica Neue"/>
            </a:endParaRPr>
          </a:p>
          <a:p>
            <a:endParaRPr lang="en-US" sz="1200" kern="1200" baseline="0" dirty="0" smtClean="0">
              <a:solidFill>
                <a:schemeClr val="tx1"/>
              </a:solidFill>
              <a:effectLst/>
              <a:latin typeface="+mn-lt"/>
              <a:ea typeface="+mn-ea"/>
              <a:cs typeface="+mn-cs"/>
              <a:sym typeface="Helvetica Neue"/>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53</a:t>
            </a:fld>
            <a:endParaRPr lang="en-US"/>
          </a:p>
        </p:txBody>
      </p:sp>
    </p:spTree>
    <p:extLst>
      <p:ext uri="{BB962C8B-B14F-4D97-AF65-F5344CB8AC3E}">
        <p14:creationId xmlns:p14="http://schemas.microsoft.com/office/powerpoint/2010/main" val="149571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smtClean="0">
                <a:effectLst/>
              </a:rPr>
              <a:t>WHAT TO SAY: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Family nights are an opportunity to: </a:t>
            </a:r>
          </a:p>
          <a:p>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Engage families in 4-H by starting with the pledge at each meeting, </a:t>
            </a:r>
          </a:p>
          <a:p>
            <a:pPr marL="171450" indent="-171450">
              <a:buFont typeface="Arial"/>
              <a:buChar char="•"/>
            </a:pPr>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Develop youth leadership by giving them the role to update parents on what's happening at club meetings and presenting the 4-H experience in a creative and fun way. </a:t>
            </a:r>
          </a:p>
          <a:p>
            <a:pPr marL="171450" indent="-171450">
              <a:buFont typeface="Arial"/>
              <a:buChar char="•"/>
            </a:pPr>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Provide opportunities for parents to engage in their youth's education. For example: invite the counselor to show parents the process to access student's grades in their smartphone.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the group becomes more establish, make sure to identify parent volunteers and provide space for youth and parent to take on leadership roles.  </a:t>
            </a:r>
          </a:p>
          <a:p>
            <a:r>
              <a:rPr lang="en-US" sz="1200" kern="1200" dirty="0" smtClean="0">
                <a:solidFill>
                  <a:schemeClr val="tx1"/>
                </a:solidFill>
                <a:effectLst/>
                <a:latin typeface="+mn-lt"/>
                <a:ea typeface="+mn-ea"/>
                <a:cs typeface="+mn-cs"/>
                <a:sym typeface="Helvetica Neue"/>
              </a:rPr>
              <a:t> </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54</a:t>
            </a:fld>
            <a:endParaRPr lang="en-US"/>
          </a:p>
        </p:txBody>
      </p:sp>
    </p:spTree>
    <p:extLst>
      <p:ext uri="{BB962C8B-B14F-4D97-AF65-F5344CB8AC3E}">
        <p14:creationId xmlns:p14="http://schemas.microsoft.com/office/powerpoint/2010/main" val="114807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dirty="0" smtClean="0">
                <a:effectLst/>
              </a:rPr>
              <a:t>WHAT TO SAY:</a:t>
            </a:r>
            <a:r>
              <a:rPr lang="en-US" sz="1200" b="1" baseline="0" dirty="0" smtClean="0">
                <a:effectLst/>
              </a:rPr>
              <a:t> </a:t>
            </a:r>
            <a:r>
              <a:rPr lang="en-US" sz="1200" kern="1200" dirty="0" smtClean="0">
                <a:solidFill>
                  <a:schemeClr val="tx1"/>
                </a:solidFill>
                <a:effectLst/>
                <a:latin typeface="+mn-lt"/>
                <a:ea typeface="+mn-ea"/>
                <a:cs typeface="+mn-cs"/>
                <a:sym typeface="Helvetica Neue"/>
              </a:rPr>
              <a:t>The</a:t>
            </a:r>
            <a:r>
              <a:rPr lang="en-US" sz="1200" kern="1200" baseline="0" dirty="0" smtClean="0">
                <a:solidFill>
                  <a:schemeClr val="tx1"/>
                </a:solidFill>
                <a:effectLst/>
                <a:latin typeface="+mn-lt"/>
                <a:ea typeface="+mn-ea"/>
                <a:cs typeface="+mn-cs"/>
                <a:sym typeface="Helvetica Neue"/>
              </a:rPr>
              <a:t> first family night takes place a month or two after completing the workshop series</a:t>
            </a:r>
            <a:r>
              <a:rPr lang="en-US" sz="1200" kern="1200" dirty="0" smtClean="0">
                <a:solidFill>
                  <a:schemeClr val="tx1"/>
                </a:solidFill>
                <a:effectLst/>
                <a:latin typeface="+mn-lt"/>
                <a:ea typeface="+mn-ea"/>
                <a:cs typeface="+mn-cs"/>
                <a:sym typeface="Helvetica Neue"/>
              </a:rPr>
              <a:t>:</a:t>
            </a:r>
          </a:p>
          <a:p>
            <a:r>
              <a:rPr lang="en-US" sz="1200" kern="1200" dirty="0" smtClean="0">
                <a:solidFill>
                  <a:schemeClr val="tx1"/>
                </a:solidFill>
                <a:effectLst/>
                <a:latin typeface="+mn-lt"/>
                <a:ea typeface="+mn-ea"/>
                <a:cs typeface="+mn-cs"/>
                <a:sym typeface="Helvetica Neue"/>
              </a:rPr>
              <a:t> </a:t>
            </a:r>
          </a:p>
          <a:p>
            <a:pPr marL="342900" lvl="0" indent="-342900">
              <a:buFont typeface="Arial"/>
              <a:buChar char="•"/>
            </a:pPr>
            <a:r>
              <a:rPr lang="en-US" sz="1200" kern="1200" dirty="0" smtClean="0">
                <a:solidFill>
                  <a:schemeClr val="tx1"/>
                </a:solidFill>
                <a:effectLst/>
                <a:latin typeface="+mn-lt"/>
                <a:ea typeface="+mn-ea"/>
                <a:cs typeface="+mn-cs"/>
                <a:sym typeface="Helvetica Neue"/>
              </a:rPr>
              <a:t>introduce 4-H clubs and any other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components you will be providing;</a:t>
            </a:r>
          </a:p>
          <a:p>
            <a:pPr marL="342900" lvl="0" indent="-342900">
              <a:buFont typeface="Arial"/>
              <a:buChar char="•"/>
            </a:pPr>
            <a:r>
              <a:rPr lang="en-US" sz="1200" kern="1200" dirty="0" smtClean="0">
                <a:solidFill>
                  <a:schemeClr val="tx1"/>
                </a:solidFill>
                <a:effectLst/>
                <a:latin typeface="+mn-lt"/>
                <a:ea typeface="+mn-ea"/>
                <a:cs typeface="+mn-cs"/>
                <a:sym typeface="Helvetica Neue"/>
              </a:rPr>
              <a:t>introduce the roles of 4-H and FCS Agents;</a:t>
            </a:r>
          </a:p>
          <a:p>
            <a:pPr marL="342900" lvl="0" indent="-342900">
              <a:buFont typeface="Arial"/>
              <a:buChar char="•"/>
            </a:pPr>
            <a:r>
              <a:rPr lang="en-US" sz="1200" kern="1200" dirty="0" smtClean="0">
                <a:solidFill>
                  <a:schemeClr val="tx1"/>
                </a:solidFill>
                <a:effectLst/>
                <a:latin typeface="+mn-lt"/>
                <a:ea typeface="+mn-ea"/>
                <a:cs typeface="+mn-cs"/>
                <a:sym typeface="Helvetica Neue"/>
              </a:rPr>
              <a:t>hear from families what they would like to get out of Family Nights (what topics they would like to discuss); and</a:t>
            </a:r>
          </a:p>
          <a:p>
            <a:pPr marL="342900" lvl="0" indent="-342900">
              <a:buFont typeface="Arial"/>
              <a:buChar char="•"/>
            </a:pPr>
            <a:r>
              <a:rPr lang="en-US" sz="1200" kern="1200" dirty="0" smtClean="0">
                <a:solidFill>
                  <a:schemeClr val="tx1"/>
                </a:solidFill>
                <a:effectLst/>
                <a:latin typeface="+mn-lt"/>
                <a:ea typeface="+mn-ea"/>
                <a:cs typeface="+mn-cs"/>
                <a:sym typeface="Helvetica Neue"/>
              </a:rPr>
              <a:t>identify parent leaders and/or volunteers.</a:t>
            </a:r>
          </a:p>
          <a:p>
            <a:r>
              <a:rPr lang="en-US" sz="1200" dirty="0" smtClean="0">
                <a:effectLst/>
              </a:rPr>
              <a:t>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Let’s talk about family events now.</a:t>
            </a:r>
          </a:p>
          <a:p>
            <a:endParaRPr lang="en-US" sz="1200" kern="1200" dirty="0" smtClean="0">
              <a:solidFill>
                <a:schemeClr val="tx1"/>
              </a:solidFill>
              <a:effectLst/>
              <a:latin typeface="+mn-lt"/>
              <a:ea typeface="+mn-ea"/>
              <a:cs typeface="+mn-cs"/>
              <a:sym typeface="Helvetica Neue"/>
            </a:endParaRPr>
          </a:p>
          <a:p>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55</a:t>
            </a:fld>
            <a:endParaRPr lang="en-US"/>
          </a:p>
        </p:txBody>
      </p:sp>
    </p:spTree>
    <p:extLst>
      <p:ext uri="{BB962C8B-B14F-4D97-AF65-F5344CB8AC3E}">
        <p14:creationId xmlns:p14="http://schemas.microsoft.com/office/powerpoint/2010/main" val="1636807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If resources, time, and volunteers are available, think about planning one or two family events within the school year. Sites may need to grow into these optional events after showing success at year three of implementation.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When planning, think about how the event can support the families in reaching the mission of the program; the event should consider special interests of the group and should be a fun and educational opportunity.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Events could include:</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a visit to a local college;</a:t>
            </a:r>
          </a:p>
          <a:p>
            <a:pPr marL="342900" lvl="0" indent="-342900">
              <a:buFont typeface="Arial"/>
              <a:buChar char="•"/>
            </a:pPr>
            <a:r>
              <a:rPr lang="en-US" sz="1200" kern="1200" dirty="0" smtClean="0">
                <a:solidFill>
                  <a:schemeClr val="tx1"/>
                </a:solidFill>
                <a:effectLst/>
                <a:latin typeface="+mn-lt"/>
                <a:ea typeface="+mn-ea"/>
                <a:cs typeface="+mn-cs"/>
                <a:sym typeface="Helvetica Neue"/>
              </a:rPr>
              <a:t>a community event; and/or</a:t>
            </a:r>
          </a:p>
          <a:p>
            <a:pPr marL="342900" lvl="0" indent="-342900">
              <a:buFont typeface="Arial"/>
              <a:buChar char="•"/>
            </a:pPr>
            <a:r>
              <a:rPr lang="en-US" sz="1200" kern="1200" dirty="0" smtClean="0">
                <a:solidFill>
                  <a:schemeClr val="tx1"/>
                </a:solidFill>
                <a:effectLst/>
                <a:latin typeface="+mn-lt"/>
                <a:ea typeface="+mn-ea"/>
                <a:cs typeface="+mn-cs"/>
                <a:sym typeface="Helvetica Neue"/>
              </a:rPr>
              <a:t>an end-of-school-year celebration</a:t>
            </a:r>
            <a:r>
              <a:rPr lang="en-US" sz="1200" kern="1200" baseline="0" dirty="0" smtClean="0">
                <a:solidFill>
                  <a:schemeClr val="tx1"/>
                </a:solidFill>
                <a:effectLst/>
                <a:latin typeface="+mn-lt"/>
                <a:ea typeface="+mn-ea"/>
                <a:cs typeface="+mn-cs"/>
                <a:sym typeface="Helvetica Neue"/>
              </a:rPr>
              <a:t> field trip</a:t>
            </a:r>
            <a:r>
              <a:rPr lang="en-US" sz="1200" kern="1200" dirty="0" smtClean="0">
                <a:solidFill>
                  <a:schemeClr val="tx1"/>
                </a:solidFill>
                <a:effectLst/>
                <a:latin typeface="+mn-lt"/>
                <a:ea typeface="+mn-ea"/>
                <a:cs typeface="+mn-cs"/>
                <a:sym typeface="Helvetica Neue"/>
              </a:rPr>
              <a:t>.</a:t>
            </a:r>
          </a:p>
        </p:txBody>
      </p:sp>
      <p:sp>
        <p:nvSpPr>
          <p:cNvPr id="4" name="Slide Number Placeholder 3"/>
          <p:cNvSpPr>
            <a:spLocks noGrp="1"/>
          </p:cNvSpPr>
          <p:nvPr>
            <p:ph type="sldNum" sz="quarter" idx="10"/>
          </p:nvPr>
        </p:nvSpPr>
        <p:spPr/>
        <p:txBody>
          <a:bodyPr/>
          <a:lstStyle/>
          <a:p>
            <a:fld id="{5E1B7EF0-148D-B042-AF3A-A0484078F544}" type="slidenum">
              <a:rPr lang="en-US" smtClean="0"/>
              <a:t>56</a:t>
            </a:fld>
            <a:endParaRPr lang="en-US"/>
          </a:p>
        </p:txBody>
      </p:sp>
    </p:spTree>
    <p:extLst>
      <p:ext uri="{BB962C8B-B14F-4D97-AF65-F5344CB8AC3E}">
        <p14:creationId xmlns:p14="http://schemas.microsoft.com/office/powerpoint/2010/main" val="614957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a:t>
            </a:r>
            <a:r>
              <a:rPr lang="en-US" sz="1200" b="1" kern="1200" dirty="0" smtClean="0">
                <a:solidFill>
                  <a:schemeClr val="tx1"/>
                </a:solidFill>
                <a:effectLst/>
                <a:latin typeface="+mn-lt"/>
                <a:ea typeface="+mn-ea"/>
                <a:cs typeface="+mn-cs"/>
                <a:sym typeface="Helvetica Neue"/>
              </a:rPr>
              <a:t> </a:t>
            </a:r>
            <a:r>
              <a:rPr lang="en-US" sz="1200" kern="1200" dirty="0" smtClean="0">
                <a:solidFill>
                  <a:schemeClr val="tx1"/>
                </a:solidFill>
                <a:effectLst/>
                <a:latin typeface="+mn-lt"/>
                <a:ea typeface="+mn-ea"/>
                <a:cs typeface="+mn-cs"/>
                <a:sym typeface="Helvetica Neue"/>
              </a:rPr>
              <a:t>Let’s take a look at one of the special events that North Carolina plans each Fall for their families. </a:t>
            </a: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Family Day is a one-day event that brings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families from all across NC to visit NC State University to learn about college life. This is a great experience for parents and youth, as it motivates and inspires them to visualize college as an attainable goal. Let’s watch a video on what parents and youth had to say about Family Day at a university:</a:t>
            </a:r>
          </a:p>
          <a:p>
            <a:endParaRPr lang="en-US" sz="1200" kern="1200" dirty="0" smtClean="0">
              <a:solidFill>
                <a:schemeClr val="tx1"/>
              </a:solidFill>
              <a:effectLst/>
              <a:latin typeface="+mn-lt"/>
              <a:ea typeface="+mn-ea"/>
              <a:cs typeface="+mn-cs"/>
              <a:sym typeface="Helvetica Neue"/>
            </a:endParaRPr>
          </a:p>
          <a:p>
            <a:r>
              <a:rPr lang="en-US" sz="1200" kern="1200" dirty="0" smtClean="0">
                <a:solidFill>
                  <a:schemeClr val="tx1"/>
                </a:solidFill>
                <a:effectLst/>
                <a:latin typeface="+mn-lt"/>
                <a:ea typeface="+mn-ea"/>
                <a:cs typeface="+mn-cs"/>
                <a:sym typeface="Helvetica Neue"/>
              </a:rPr>
              <a:t>If</a:t>
            </a:r>
            <a:r>
              <a:rPr lang="en-US" sz="1200" kern="1200" baseline="0" dirty="0" smtClean="0">
                <a:solidFill>
                  <a:schemeClr val="tx1"/>
                </a:solidFill>
                <a:effectLst/>
                <a:latin typeface="+mn-lt"/>
                <a:ea typeface="+mn-ea"/>
                <a:cs typeface="+mn-cs"/>
                <a:sym typeface="Helvetica Neue"/>
              </a:rPr>
              <a:t> video doesn’t play, please copy link below into your browser</a:t>
            </a:r>
            <a:endParaRPr lang="en-US" sz="1200" kern="1200" dirty="0" smtClean="0">
              <a:solidFill>
                <a:schemeClr val="tx1"/>
              </a:solidFill>
              <a:effectLst/>
              <a:latin typeface="+mn-lt"/>
              <a:ea typeface="+mn-ea"/>
              <a:cs typeface="+mn-cs"/>
              <a:sym typeface="Helvetica Neue"/>
            </a:endParaRPr>
          </a:p>
          <a:p>
            <a:r>
              <a:rPr lang="en-US" sz="1200" kern="1200" dirty="0" smtClean="0">
                <a:solidFill>
                  <a:schemeClr val="tx1"/>
                </a:solidFill>
                <a:effectLst/>
                <a:latin typeface="+mn-lt"/>
                <a:ea typeface="+mn-ea"/>
                <a:cs typeface="+mn-cs"/>
                <a:sym typeface="Helvetica Neue"/>
              </a:rPr>
              <a:t> </a:t>
            </a:r>
            <a:r>
              <a:rPr lang="en-US" sz="1200" u="sng" kern="1200" dirty="0" smtClean="0">
                <a:solidFill>
                  <a:schemeClr val="tx1"/>
                </a:solidFill>
                <a:effectLst/>
                <a:latin typeface="+mn-lt"/>
                <a:ea typeface="+mn-ea"/>
                <a:cs typeface="+mn-cs"/>
                <a:sym typeface="Helvetica Neue"/>
              </a:rPr>
              <a:t>https://</a:t>
            </a:r>
            <a:r>
              <a:rPr lang="en-US" sz="1200" u="sng" kern="1200" dirty="0" err="1" smtClean="0">
                <a:solidFill>
                  <a:schemeClr val="tx1"/>
                </a:solidFill>
                <a:effectLst/>
                <a:latin typeface="+mn-lt"/>
                <a:ea typeface="+mn-ea"/>
                <a:cs typeface="+mn-cs"/>
                <a:sym typeface="Helvetica Neue"/>
              </a:rPr>
              <a:t>vimeo.com</a:t>
            </a:r>
            <a:r>
              <a:rPr lang="en-US" sz="1200" u="sng" kern="1200" dirty="0" smtClean="0">
                <a:solidFill>
                  <a:schemeClr val="tx1"/>
                </a:solidFill>
                <a:effectLst/>
                <a:latin typeface="+mn-lt"/>
                <a:ea typeface="+mn-ea"/>
                <a:cs typeface="+mn-cs"/>
                <a:sym typeface="Helvetica Neue"/>
              </a:rPr>
              <a:t>/152027901</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57</a:t>
            </a:fld>
            <a:endParaRPr lang="en-US"/>
          </a:p>
        </p:txBody>
      </p:sp>
    </p:spTree>
    <p:extLst>
      <p:ext uri="{BB962C8B-B14F-4D97-AF65-F5344CB8AC3E}">
        <p14:creationId xmlns:p14="http://schemas.microsoft.com/office/powerpoint/2010/main" val="1465645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a:t>
            </a:r>
            <a:r>
              <a:rPr lang="en-US" sz="1200" b="1" kern="1200" dirty="0" smtClean="0">
                <a:solidFill>
                  <a:schemeClr val="tx1"/>
                </a:solidFill>
                <a:effectLst/>
                <a:latin typeface="+mn-lt"/>
                <a:ea typeface="+mn-ea"/>
                <a:cs typeface="+mn-cs"/>
                <a:sym typeface="Helvetica Neue"/>
              </a:rPr>
              <a:t> </a:t>
            </a:r>
            <a:r>
              <a:rPr lang="en-US" sz="1200" kern="1200" dirty="0" smtClean="0">
                <a:solidFill>
                  <a:schemeClr val="tx1"/>
                </a:solidFill>
                <a:effectLst/>
                <a:latin typeface="+mn-lt"/>
                <a:ea typeface="+mn-ea"/>
                <a:cs typeface="+mn-cs"/>
                <a:sym typeface="Helvetica Neue"/>
              </a:rPr>
              <a:t>Let’s take a look at one of the special events that North Carolina plans each Fall for their families. </a:t>
            </a: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Family Day is a one-day event that brings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families from all across NC to visit NC State University to learn about college life. This is a great experience for parents and youth, as it motivates and inspires them to visualize college as an attainable goal. Let’s watch a video on what parents and youth had to say about Family Day at a university:</a:t>
            </a:r>
          </a:p>
          <a:p>
            <a:endParaRPr lang="en-US" sz="1200" kern="1200" dirty="0" smtClean="0">
              <a:solidFill>
                <a:schemeClr val="tx1"/>
              </a:solidFill>
              <a:effectLst/>
              <a:latin typeface="+mn-lt"/>
              <a:ea typeface="+mn-ea"/>
              <a:cs typeface="+mn-cs"/>
              <a:sym typeface="Helvetica Neue"/>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If</a:t>
            </a:r>
            <a:r>
              <a:rPr lang="en-US" sz="1200" kern="1200" baseline="0" dirty="0" smtClean="0">
                <a:solidFill>
                  <a:schemeClr val="tx1"/>
                </a:solidFill>
                <a:effectLst/>
                <a:latin typeface="+mn-lt"/>
                <a:ea typeface="+mn-ea"/>
                <a:cs typeface="+mn-cs"/>
                <a:sym typeface="Helvetica Neue"/>
              </a:rPr>
              <a:t> video doesn’t play, please copy link below into your browser</a:t>
            </a:r>
            <a:endParaRPr lang="en-US" sz="1200" u="sng" kern="1200" dirty="0" smtClean="0">
              <a:solidFill>
                <a:schemeClr val="tx1"/>
              </a:solidFill>
              <a:effectLst/>
              <a:latin typeface="+mn-lt"/>
              <a:ea typeface="+mn-ea"/>
              <a:cs typeface="+mn-cs"/>
              <a:sym typeface="Helvetica Neue"/>
            </a:endParaRPr>
          </a:p>
          <a:p>
            <a:r>
              <a:rPr lang="en-US" sz="1200" u="sng" kern="1200" dirty="0" smtClean="0">
                <a:solidFill>
                  <a:schemeClr val="tx1"/>
                </a:solidFill>
                <a:effectLst/>
                <a:latin typeface="+mn-lt"/>
                <a:ea typeface="+mn-ea"/>
                <a:cs typeface="+mn-cs"/>
                <a:sym typeface="Helvetica Neue"/>
              </a:rPr>
              <a:t>https://</a:t>
            </a:r>
            <a:r>
              <a:rPr lang="en-US" sz="1200" u="sng" kern="1200" dirty="0" err="1" smtClean="0">
                <a:solidFill>
                  <a:schemeClr val="tx1"/>
                </a:solidFill>
                <a:effectLst/>
                <a:latin typeface="+mn-lt"/>
                <a:ea typeface="+mn-ea"/>
                <a:cs typeface="+mn-cs"/>
                <a:sym typeface="Helvetica Neue"/>
              </a:rPr>
              <a:t>vimeo.com</a:t>
            </a:r>
            <a:r>
              <a:rPr lang="en-US" sz="1200" u="sng" kern="1200" dirty="0" smtClean="0">
                <a:solidFill>
                  <a:schemeClr val="tx1"/>
                </a:solidFill>
                <a:effectLst/>
                <a:latin typeface="+mn-lt"/>
                <a:ea typeface="+mn-ea"/>
                <a:cs typeface="+mn-cs"/>
                <a:sym typeface="Helvetica Neue"/>
              </a:rPr>
              <a:t>/152027901</a:t>
            </a:r>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58</a:t>
            </a:fld>
            <a:endParaRPr lang="en-US"/>
          </a:p>
        </p:txBody>
      </p:sp>
    </p:spTree>
    <p:extLst>
      <p:ext uri="{BB962C8B-B14F-4D97-AF65-F5344CB8AC3E}">
        <p14:creationId xmlns:p14="http://schemas.microsoft.com/office/powerpoint/2010/main" val="14656452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During our conversation of cultural considerations, planning, and implementing Family Engagement, we discussed many actions that will lead to family retention.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Let’s summarize the key strategies for retaining families.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59</a:t>
            </a:fld>
            <a:endParaRPr lang="en-US"/>
          </a:p>
        </p:txBody>
      </p:sp>
    </p:spTree>
    <p:extLst>
      <p:ext uri="{BB962C8B-B14F-4D97-AF65-F5344CB8AC3E}">
        <p14:creationId xmlns:p14="http://schemas.microsoft.com/office/powerpoint/2010/main" val="84399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In Module 1 we learned that</a:t>
            </a:r>
            <a:r>
              <a:rPr lang="en-US" sz="1200" baseline="0" dirty="0" smtClean="0">
                <a:effectLst/>
              </a:rPr>
              <a:t> involved parents are the key to academic success</a:t>
            </a:r>
            <a:endParaRPr lang="en-US" dirty="0" smtClean="0">
              <a:effectLst/>
            </a:endParaRPr>
          </a:p>
          <a:p>
            <a:r>
              <a:rPr lang="en-US" sz="1200" dirty="0" smtClean="0">
                <a:effectLst/>
              </a:rPr>
              <a:t> </a:t>
            </a:r>
            <a:endParaRPr lang="en-US" dirty="0" smtClean="0">
              <a:effectLst/>
            </a:endParaRPr>
          </a:p>
          <a:p>
            <a:r>
              <a:rPr lang="en-US" sz="1200" dirty="0" smtClean="0">
                <a:effectLst/>
              </a:rPr>
              <a:t>We also learned</a:t>
            </a:r>
            <a:r>
              <a:rPr lang="en-US" sz="1200" baseline="0" dirty="0" smtClean="0">
                <a:effectLst/>
              </a:rPr>
              <a:t> that:</a:t>
            </a:r>
          </a:p>
          <a:p>
            <a:pPr marL="171450" indent="-171450">
              <a:buFont typeface="Arial"/>
              <a:buChar char="•"/>
            </a:pPr>
            <a:r>
              <a:rPr lang="en-US" sz="1200" dirty="0" smtClean="0">
                <a:effectLst/>
              </a:rPr>
              <a:t>immigrant parents are new to the educational system in the US</a:t>
            </a:r>
          </a:p>
          <a:p>
            <a:pPr marL="171450" indent="-171450">
              <a:buFont typeface="Arial"/>
              <a:buChar char="•"/>
            </a:pPr>
            <a:r>
              <a:rPr lang="en-US" sz="1200" dirty="0" smtClean="0">
                <a:effectLst/>
              </a:rPr>
              <a:t>parents</a:t>
            </a:r>
            <a:r>
              <a:rPr lang="en-US" sz="1200" baseline="0" dirty="0" smtClean="0">
                <a:effectLst/>
              </a:rPr>
              <a:t> are the strongest support system for youth</a:t>
            </a:r>
          </a:p>
          <a:p>
            <a:pPr marL="171450" indent="-171450">
              <a:buFont typeface="Arial"/>
              <a:buChar char="•"/>
            </a:pPr>
            <a:r>
              <a:rPr lang="en-US" sz="1200" baseline="0" dirty="0" smtClean="0">
                <a:effectLst/>
              </a:rPr>
              <a:t>together parents and youth can take ownership of their educational dreams and goals</a:t>
            </a:r>
            <a:endParaRPr lang="en-US" sz="1200"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6</a:t>
            </a:fld>
            <a:endParaRPr lang="en-US"/>
          </a:p>
        </p:txBody>
      </p:sp>
    </p:spTree>
    <p:extLst>
      <p:ext uri="{BB962C8B-B14F-4D97-AF65-F5344CB8AC3E}">
        <p14:creationId xmlns:p14="http://schemas.microsoft.com/office/powerpoint/2010/main" val="9617620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These are some key strategies for family retention: </a:t>
            </a:r>
            <a:endParaRPr lang="en-US" dirty="0" smtClean="0">
              <a:effectLst/>
            </a:endParaRPr>
          </a:p>
          <a:p>
            <a:r>
              <a:rPr lang="en-US" sz="1200" dirty="0" smtClean="0">
                <a:effectLst/>
              </a:rPr>
              <a:t> </a:t>
            </a:r>
            <a:endParaRPr lang="en-US" dirty="0" smtClean="0">
              <a:effectLst/>
            </a:endParaRPr>
          </a:p>
          <a:p>
            <a:pPr lvl="0"/>
            <a:r>
              <a:rPr lang="en-US" sz="1200" b="1" dirty="0" smtClean="0">
                <a:effectLst/>
              </a:rPr>
              <a:t>Making childcare arrangements</a:t>
            </a:r>
            <a:r>
              <a:rPr lang="en-US" sz="1200" dirty="0" smtClean="0">
                <a:effectLst/>
              </a:rPr>
              <a:t> – Idea: Engage older 4-H participants in the community to lead fun activities with the young children in a separate space and/or help elementary age children with their homework. This is a</a:t>
            </a:r>
            <a:r>
              <a:rPr lang="en-US" sz="1200" baseline="0" dirty="0" smtClean="0">
                <a:effectLst/>
              </a:rPr>
              <a:t> great way to build their community service hours. </a:t>
            </a:r>
            <a:endParaRPr lang="en-US" dirty="0" smtClean="0">
              <a:effectLst/>
            </a:endParaRPr>
          </a:p>
          <a:p>
            <a:pPr lvl="0"/>
            <a:endParaRPr lang="en-US" sz="1200" b="1" dirty="0" smtClean="0">
              <a:effectLst/>
            </a:endParaRPr>
          </a:p>
          <a:p>
            <a:pPr lvl="0"/>
            <a:r>
              <a:rPr lang="en-US" sz="1200" b="1" dirty="0" smtClean="0">
                <a:effectLst/>
              </a:rPr>
              <a:t>Location is key</a:t>
            </a:r>
            <a:r>
              <a:rPr lang="en-US" sz="1200" dirty="0" smtClean="0">
                <a:effectLst/>
              </a:rPr>
              <a:t> – Idea: Use the school cafeteria for meal time (easy clean up!) and the media center for the workshops and Family Nights (projection system, comfortable chairs and tables). We have found schools to be the best locations for the workshops and Family Nights, as the families know and trust the schools more than other locations.</a:t>
            </a:r>
            <a:endParaRPr lang="en-US" dirty="0" smtClean="0">
              <a:effectLst/>
            </a:endParaRPr>
          </a:p>
          <a:p>
            <a:pPr lvl="0"/>
            <a:endParaRPr lang="en-US" sz="1200" b="1" dirty="0" smtClean="0">
              <a:effectLst/>
            </a:endParaRPr>
          </a:p>
          <a:p>
            <a:pPr lvl="0"/>
            <a:r>
              <a:rPr lang="en-US" sz="1200" b="1" dirty="0" smtClean="0">
                <a:effectLst/>
              </a:rPr>
              <a:t>Provide the meal</a:t>
            </a:r>
            <a:r>
              <a:rPr lang="en-US" sz="1200" dirty="0" smtClean="0">
                <a:effectLst/>
              </a:rPr>
              <a:t> – Idea: Keep in mind that most families work until at least 5pm. Providing a meal at the beginning of the night will allow families to focus on attendance without worrying about how they will feed their family. Also, make sure to ask and/or research the types of food this community will enjoy. </a:t>
            </a:r>
            <a:r>
              <a:rPr lang="en-US" sz="1200" kern="1200" dirty="0" smtClean="0">
                <a:solidFill>
                  <a:schemeClr val="tx1"/>
                </a:solidFill>
                <a:effectLst/>
                <a:latin typeface="+mn-lt"/>
                <a:ea typeface="+mn-ea"/>
                <a:cs typeface="+mn-cs"/>
                <a:sym typeface="Helvetica Neue"/>
              </a:rPr>
              <a:t>We generally suggest that extra food is purchased during the first week of the workshop series, to prepare for the possible participation of a large number of families.</a:t>
            </a:r>
          </a:p>
          <a:p>
            <a:pPr marL="0" marR="0" lvl="0" indent="0" defTabSz="457200" eaLnBrk="1" fontAlgn="auto" latinLnBrk="0" hangingPunct="1">
              <a:lnSpc>
                <a:spcPct val="117999"/>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Make personal contact</a:t>
            </a:r>
            <a:r>
              <a:rPr lang="en-US" sz="1200" kern="1200" dirty="0" smtClean="0">
                <a:solidFill>
                  <a:schemeClr val="tx1"/>
                </a:solidFill>
                <a:effectLst/>
                <a:latin typeface="+mn-lt"/>
                <a:ea typeface="+mn-ea"/>
                <a:cs typeface="+mn-cs"/>
                <a:sym typeface="Helvetica Neue"/>
              </a:rPr>
              <a:t> – Personal phone calls will make a huge difference in the connection made with families.</a:t>
            </a:r>
          </a:p>
        </p:txBody>
      </p:sp>
      <p:sp>
        <p:nvSpPr>
          <p:cNvPr id="4" name="Slide Number Placeholder 3"/>
          <p:cNvSpPr>
            <a:spLocks noGrp="1"/>
          </p:cNvSpPr>
          <p:nvPr>
            <p:ph type="sldNum" sz="quarter" idx="10"/>
          </p:nvPr>
        </p:nvSpPr>
        <p:spPr/>
        <p:txBody>
          <a:bodyPr/>
          <a:lstStyle/>
          <a:p>
            <a:fld id="{5E1B7EF0-148D-B042-AF3A-A0484078F544}" type="slidenum">
              <a:rPr lang="en-US" smtClean="0"/>
              <a:t>60</a:t>
            </a:fld>
            <a:endParaRPr lang="en-US"/>
          </a:p>
        </p:txBody>
      </p:sp>
    </p:spTree>
    <p:extLst>
      <p:ext uri="{BB962C8B-B14F-4D97-AF65-F5344CB8AC3E}">
        <p14:creationId xmlns:p14="http://schemas.microsoft.com/office/powerpoint/2010/main" val="599777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r>
              <a:rPr lang="en-US" sz="1200" b="0" dirty="0" smtClean="0">
                <a:effectLst/>
              </a:rPr>
              <a:t>L</a:t>
            </a:r>
            <a:r>
              <a:rPr lang="en-US" sz="1200" dirty="0" smtClean="0">
                <a:effectLst/>
              </a:rPr>
              <a:t>et’s look at an example of an automated message inviting parents to Session 3: The goal of this message is</a:t>
            </a:r>
            <a:r>
              <a:rPr lang="en-US" sz="1200" baseline="0" dirty="0" smtClean="0">
                <a:effectLst/>
              </a:rPr>
              <a:t> to get parents excited about attending the workshop by providing the title and visitors attending. Asking parent to call if they are not attending gives you an opportunity to find out why they can not attend.  </a:t>
            </a:r>
            <a:endParaRPr lang="en-US" dirty="0" smtClean="0">
              <a:effectLst/>
            </a:endParaRPr>
          </a:p>
          <a:p>
            <a:r>
              <a:rPr lang="en-US" sz="1200" dirty="0" smtClean="0">
                <a:effectLst/>
              </a:rPr>
              <a:t>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“Hello </a:t>
            </a:r>
            <a:r>
              <a:rPr lang="en-US" dirty="0" err="1" smtClean="0"/>
              <a:t>Juntos</a:t>
            </a:r>
            <a:r>
              <a:rPr lang="en-US" dirty="0" smtClean="0"/>
              <a:t> 4-H families. We are excited to have you join us for Session 3 of our workshop series. We will be discussing the transition from middle school to high school. Please let me know if you DO NOT plan to attend so I can ensure we have sufficient food and refreshments for the evening. You can reach me at -----. A High School counselor will be joining us, so you won't want to miss the opportunity to ask her questions and learn from her. I look forward to learning more about the transition from Middle School to High School together. I will see you this Thursday, September 22 at 5:30pm.” </a:t>
            </a:r>
          </a:p>
          <a:p>
            <a:endParaRPr lang="en-US" sz="1200"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61</a:t>
            </a:fld>
            <a:endParaRPr lang="en-US"/>
          </a:p>
        </p:txBody>
      </p:sp>
    </p:spTree>
    <p:extLst>
      <p:ext uri="{BB962C8B-B14F-4D97-AF65-F5344CB8AC3E}">
        <p14:creationId xmlns:p14="http://schemas.microsoft.com/office/powerpoint/2010/main" val="15542707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dirty="0" smtClean="0">
                <a:effectLst/>
              </a:rPr>
              <a:t>WHAT</a:t>
            </a:r>
            <a:r>
              <a:rPr lang="en-US" sz="1200" b="1" baseline="0" dirty="0" smtClean="0">
                <a:effectLst/>
              </a:rPr>
              <a:t> TO SAY: </a:t>
            </a:r>
            <a:r>
              <a:rPr lang="en-US" sz="1200" b="0" baseline="0" dirty="0" smtClean="0">
                <a:effectLst/>
              </a:rPr>
              <a:t>Here are more strategies to engage families. </a:t>
            </a:r>
          </a:p>
          <a:p>
            <a:pPr lvl="0"/>
            <a:endParaRPr lang="en-US" sz="1200" b="1" dirty="0" smtClean="0">
              <a:effectLst/>
            </a:endParaRPr>
          </a:p>
          <a:p>
            <a:pPr lvl="0"/>
            <a:r>
              <a:rPr lang="en-US" sz="1200" b="1" dirty="0" smtClean="0">
                <a:effectLst/>
              </a:rPr>
              <a:t>Create a welcoming space</a:t>
            </a:r>
            <a:r>
              <a:rPr lang="en-US" sz="1200" dirty="0" smtClean="0">
                <a:effectLst/>
              </a:rPr>
              <a:t> – Idea: Invite bilingual volunteers to greet families at the school entrance to show families the way to the meeting space. Designate another volunteer to welcome them and guide them to sign-in and get their meal. Ensure that volunteers and facilitators sit with families during the meal time.  </a:t>
            </a:r>
            <a:endParaRPr lang="en-US" dirty="0" smtClean="0">
              <a:effectLst/>
            </a:endParaRPr>
          </a:p>
          <a:p>
            <a:pPr lvl="0"/>
            <a:endParaRPr lang="en-US" sz="1200" b="1" dirty="0" smtClean="0">
              <a:effectLst/>
            </a:endParaRPr>
          </a:p>
          <a:p>
            <a:pPr lvl="0"/>
            <a:r>
              <a:rPr lang="en-US" sz="1200" b="1" dirty="0" smtClean="0">
                <a:effectLst/>
              </a:rPr>
              <a:t>Learn families’ names</a:t>
            </a:r>
            <a:r>
              <a:rPr lang="en-US" sz="1200" dirty="0" smtClean="0">
                <a:effectLst/>
              </a:rPr>
              <a:t> – If the facilitator does a poor job with remembering names, he/she should try instead to remember something about each family. Workshop activities will give the facilitator plenty of material to get to know the families. </a:t>
            </a:r>
            <a:endParaRPr lang="en-US" dirty="0" smtClean="0">
              <a:effectLst/>
            </a:endParaRPr>
          </a:p>
          <a:p>
            <a:pPr lvl="0"/>
            <a:endParaRPr lang="en-US" sz="1200" b="1" dirty="0" smtClean="0">
              <a:effectLst/>
            </a:endParaRPr>
          </a:p>
          <a:p>
            <a:pPr lvl="0"/>
            <a:r>
              <a:rPr lang="en-US" sz="1200" b="1" dirty="0" smtClean="0">
                <a:effectLst/>
              </a:rPr>
              <a:t>Don’t end family meetings after the workshop</a:t>
            </a:r>
            <a:r>
              <a:rPr lang="en-US" sz="1200" b="1" baseline="0" dirty="0" smtClean="0">
                <a:effectLst/>
              </a:rPr>
              <a:t> series</a:t>
            </a:r>
            <a:r>
              <a:rPr lang="en-US" sz="1200" dirty="0" smtClean="0">
                <a:effectLst/>
              </a:rPr>
              <a:t>. Continue with Family Night meetings. Empower the</a:t>
            </a:r>
            <a:r>
              <a:rPr lang="en-US" sz="1200" baseline="0" dirty="0" smtClean="0">
                <a:effectLst/>
              </a:rPr>
              <a:t> group to take leadership of future family nights and their structure with the support of extension and/or other community partners. </a:t>
            </a:r>
            <a:endParaRPr lang="en-US" dirty="0" smtClean="0">
              <a:effectLst/>
            </a:endParaRPr>
          </a:p>
          <a:p>
            <a:pPr lvl="0"/>
            <a:endParaRPr lang="en-US" sz="1200" b="1" dirty="0" smtClean="0">
              <a:effectLst/>
            </a:endParaRPr>
          </a:p>
          <a:p>
            <a:pPr lvl="0"/>
            <a:r>
              <a:rPr lang="en-US" sz="1200" b="1" dirty="0" smtClean="0">
                <a:effectLst/>
              </a:rPr>
              <a:t>Encourage families to take ownership of the group</a:t>
            </a:r>
            <a:r>
              <a:rPr lang="en-US" sz="1200" dirty="0" smtClean="0">
                <a:effectLst/>
              </a:rPr>
              <a:t>. Together, create the purpose and agenda for each Family Night once workshops</a:t>
            </a:r>
            <a:r>
              <a:rPr lang="en-US" sz="1200" baseline="0" dirty="0" smtClean="0">
                <a:effectLst/>
              </a:rPr>
              <a:t> are completed</a:t>
            </a:r>
            <a:r>
              <a:rPr lang="en-US" sz="1200" dirty="0" smtClean="0">
                <a:effectLst/>
              </a:rPr>
              <a:t>. </a:t>
            </a:r>
          </a:p>
          <a:p>
            <a:pPr lvl="0"/>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rPr>
              <a:t>Let’s now talk cost for Family Engagement</a:t>
            </a:r>
            <a:endParaRPr lang="en-US" dirty="0" smtClean="0">
              <a:effectLst/>
            </a:endParaRPr>
          </a:p>
          <a:p>
            <a:pPr lvl="0"/>
            <a:endParaRPr lang="en-US" dirty="0" smtClean="0">
              <a:effectLst/>
            </a:endParaRPr>
          </a:p>
          <a:p>
            <a:pPr lvl="0"/>
            <a:endParaRPr lang="en-US" dirty="0" smtClean="0">
              <a:effectLst/>
            </a:endParaRPr>
          </a:p>
          <a:p>
            <a:pPr lvl="0"/>
            <a:endParaRPr lang="en-US"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62</a:t>
            </a:fld>
            <a:endParaRPr lang="en-US"/>
          </a:p>
        </p:txBody>
      </p:sp>
    </p:spTree>
    <p:extLst>
      <p:ext uri="{BB962C8B-B14F-4D97-AF65-F5344CB8AC3E}">
        <p14:creationId xmlns:p14="http://schemas.microsoft.com/office/powerpoint/2010/main" val="350213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There are basic costs to consider when executing the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Family Workshop Series. These costs can differ slightly depending on whether you have funding or not. </a:t>
            </a:r>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63</a:t>
            </a:fld>
            <a:endParaRPr lang="en-US"/>
          </a:p>
        </p:txBody>
      </p:sp>
    </p:spTree>
    <p:extLst>
      <p:ext uri="{BB962C8B-B14F-4D97-AF65-F5344CB8AC3E}">
        <p14:creationId xmlns:p14="http://schemas.microsoft.com/office/powerpoint/2010/main" val="15869017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a:t>
            </a:r>
            <a:r>
              <a:rPr lang="en-US" sz="1200" b="1" kern="1200" dirty="0" smtClean="0">
                <a:solidFill>
                  <a:schemeClr val="tx1"/>
                </a:solidFill>
                <a:effectLst/>
                <a:latin typeface="+mn-lt"/>
                <a:ea typeface="+mn-ea"/>
                <a:cs typeface="+mn-cs"/>
                <a:sym typeface="Helvetica Neue"/>
              </a:rPr>
              <a:t> </a:t>
            </a:r>
            <a:r>
              <a:rPr lang="en-US" sz="1200" kern="1200" dirty="0" smtClean="0">
                <a:solidFill>
                  <a:schemeClr val="tx1"/>
                </a:solidFill>
                <a:effectLst/>
                <a:latin typeface="+mn-lt"/>
                <a:ea typeface="+mn-ea"/>
                <a:cs typeface="+mn-cs"/>
                <a:sym typeface="Helvetica Neue"/>
              </a:rPr>
              <a:t>The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Family Workshop Series has some potential costs to consider as you plan.</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Without additional funding it is possible to do the workshops with:</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volunteer facilitators;</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volunteer or Extension staff coordinating all of Family Engagement;</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donated meals or families provide a dish at Family Nights;</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volunteers to support with childcare; and</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supplies for workshops provided by Extension office.</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If you have some small funding opportunities, you can:</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pay for facilitators;</a:t>
            </a:r>
          </a:p>
          <a:p>
            <a:pPr marL="342900" lvl="0" indent="-342900">
              <a:buFont typeface="Arial"/>
              <a:buChar char="•"/>
            </a:pPr>
            <a:r>
              <a:rPr lang="en-US" sz="1200" kern="1200" dirty="0" smtClean="0">
                <a:solidFill>
                  <a:schemeClr val="tx1"/>
                </a:solidFill>
                <a:effectLst/>
                <a:latin typeface="+mn-lt"/>
                <a:ea typeface="+mn-ea"/>
                <a:cs typeface="+mn-cs"/>
                <a:sym typeface="Helvetica Neue"/>
              </a:rPr>
              <a:t>budget to pay for childcare;</a:t>
            </a:r>
          </a:p>
          <a:p>
            <a:pPr marL="342900" lvl="0" indent="-342900">
              <a:buFont typeface="Arial"/>
              <a:buChar char="•"/>
            </a:pPr>
            <a:r>
              <a:rPr lang="en-US" sz="1200" kern="1200" dirty="0" smtClean="0">
                <a:solidFill>
                  <a:schemeClr val="tx1"/>
                </a:solidFill>
                <a:effectLst/>
                <a:latin typeface="+mn-lt"/>
                <a:ea typeface="+mn-ea"/>
                <a:cs typeface="+mn-cs"/>
                <a:sym typeface="Helvetica Neue"/>
              </a:rPr>
              <a:t>budget for at least five meals; and</a:t>
            </a:r>
          </a:p>
          <a:p>
            <a:pPr marL="342900" lvl="0" indent="-342900">
              <a:buFont typeface="Arial"/>
              <a:buChar char="•"/>
            </a:pPr>
            <a:r>
              <a:rPr lang="en-US" sz="1200" kern="1200" dirty="0" smtClean="0">
                <a:solidFill>
                  <a:schemeClr val="tx1"/>
                </a:solidFill>
                <a:effectLst/>
                <a:latin typeface="+mn-lt"/>
                <a:ea typeface="+mn-ea"/>
                <a:cs typeface="+mn-cs"/>
                <a:sym typeface="Helvetica Neue"/>
              </a:rPr>
              <a:t>budget for supplies.</a:t>
            </a:r>
            <a:endParaRPr lang="en-US" dirty="0" smtClean="0">
              <a:effectLst/>
            </a:endParaRPr>
          </a:p>
          <a:p>
            <a:r>
              <a:rPr lang="en-US" sz="1200" kern="1200" dirty="0" smtClean="0">
                <a:solidFill>
                  <a:schemeClr val="tx1"/>
                </a:solidFill>
                <a:effectLst/>
                <a:latin typeface="+mn-lt"/>
                <a:ea typeface="+mn-ea"/>
                <a:cs typeface="+mn-cs"/>
                <a:sym typeface="Helvetica Neue"/>
              </a:rPr>
              <a:t> </a:t>
            </a:r>
            <a:endParaRPr lang="en-US" dirty="0" smtClean="0">
              <a:effectLst/>
            </a:endParaRPr>
          </a:p>
          <a:p>
            <a:r>
              <a:rPr lang="en-US" sz="1200" kern="1200" dirty="0" smtClean="0">
                <a:solidFill>
                  <a:schemeClr val="tx1"/>
                </a:solidFill>
                <a:effectLst/>
                <a:latin typeface="+mn-lt"/>
                <a:ea typeface="+mn-ea"/>
                <a:cs typeface="+mn-cs"/>
                <a:sym typeface="Helvetica Neue"/>
              </a:rPr>
              <a:t>Keep in mind that the costs for facilitators can be as little as $60-$100 per workshop per person. This covers the facilitators’ time preparing the sessions and delivering them to families. Costs for meals depend on the size of the group attending.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64</a:t>
            </a:fld>
            <a:endParaRPr lang="en-US"/>
          </a:p>
        </p:txBody>
      </p:sp>
    </p:spTree>
    <p:extLst>
      <p:ext uri="{BB962C8B-B14F-4D97-AF65-F5344CB8AC3E}">
        <p14:creationId xmlns:p14="http://schemas.microsoft.com/office/powerpoint/2010/main" val="2069048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Let’s look at the breakdown of costs from North Carolina when funding is available. Keep in mind that this is a budget based on North Carolina costs.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65</a:t>
            </a:fld>
            <a:endParaRPr lang="en-US"/>
          </a:p>
        </p:txBody>
      </p:sp>
    </p:spTree>
    <p:extLst>
      <p:ext uri="{BB962C8B-B14F-4D97-AF65-F5344CB8AC3E}">
        <p14:creationId xmlns:p14="http://schemas.microsoft.com/office/powerpoint/2010/main" val="17917281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sym typeface="Helvetica Neue"/>
              </a:rPr>
              <a:t>WHAT TO SAY:</a:t>
            </a:r>
            <a:endParaRPr lang="en-US" b="1"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Bilingual facilitators are paid $20 an hour after fully being trained on the curriculum. For each session a facilitator is paid for four hours in total, which includes three hours of session time and one hour of planning and preparation.</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There is no cost for childcare as volunteers are used.</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Dinner is budgeted at $200 per session to feed 50 to 70 people. The last session always sees families bringing a cultural dish to share with group. You will also need to plan to have funding for Family Nights after finishing the workshop sessions, or continue to have potlucks or food donations.  </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The location is provided by a school, Extension center, or other community partner.</a:t>
            </a:r>
            <a:endParaRPr lang="en-US" dirty="0" smtClean="0">
              <a:effectLst/>
            </a:endParaRPr>
          </a:p>
          <a:p>
            <a:pPr marL="342900" lvl="0" indent="-342900">
              <a:buFont typeface="Arial"/>
              <a:buChar char="•"/>
            </a:pPr>
            <a:r>
              <a:rPr lang="en-US" sz="1200" kern="1200" dirty="0" smtClean="0">
                <a:solidFill>
                  <a:schemeClr val="tx1"/>
                </a:solidFill>
                <a:effectLst/>
                <a:latin typeface="+mn-lt"/>
                <a:ea typeface="+mn-ea"/>
                <a:cs typeface="+mn-cs"/>
                <a:sym typeface="Helvetica Neue"/>
              </a:rPr>
              <a:t>A total of $50 is budgeted for supplies for all sessions.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66</a:t>
            </a:fld>
            <a:endParaRPr lang="en-US"/>
          </a:p>
        </p:txBody>
      </p:sp>
    </p:spTree>
    <p:extLst>
      <p:ext uri="{BB962C8B-B14F-4D97-AF65-F5344CB8AC3E}">
        <p14:creationId xmlns:p14="http://schemas.microsoft.com/office/powerpoint/2010/main" val="5401514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p>
          <a:p>
            <a:r>
              <a:rPr lang="en-US" sz="1200" dirty="0" smtClean="0">
                <a:effectLst/>
              </a:rPr>
              <a:t>Ultimately, </a:t>
            </a:r>
            <a:r>
              <a:rPr lang="en-US" sz="1200" dirty="0" err="1" smtClean="0">
                <a:effectLst/>
              </a:rPr>
              <a:t>Juntos</a:t>
            </a:r>
            <a:r>
              <a:rPr lang="en-US" sz="1200" dirty="0" smtClean="0">
                <a:effectLst/>
              </a:rPr>
              <a:t> 4-H Family Engagement implementation can lead to great benefits for the families served, Extension, and community partners. </a:t>
            </a:r>
          </a:p>
          <a:p>
            <a:r>
              <a:rPr lang="en-US" sz="1200" dirty="0" smtClean="0">
                <a:effectLst/>
              </a:rPr>
              <a:t>These include:   </a:t>
            </a:r>
            <a:endParaRPr lang="en-US" dirty="0" smtClean="0">
              <a:effectLst/>
            </a:endParaRPr>
          </a:p>
          <a:p>
            <a:pPr marL="342900" lvl="0" indent="-342900">
              <a:buFont typeface="Arial"/>
              <a:buChar char="•"/>
            </a:pPr>
            <a:r>
              <a:rPr lang="en-US" sz="1200" dirty="0" smtClean="0">
                <a:effectLst/>
              </a:rPr>
              <a:t>Latino youth in our communities (including younger siblings) benefit academically from the knowledge, resources, and skills offered to their parents; and </a:t>
            </a:r>
            <a:endParaRPr lang="en-US" dirty="0" smtClean="0">
              <a:effectLst/>
            </a:endParaRPr>
          </a:p>
          <a:p>
            <a:pPr marL="342900" lvl="0" indent="-342900">
              <a:buFont typeface="Arial"/>
              <a:buChar char="•"/>
            </a:pPr>
            <a:r>
              <a:rPr lang="en-US" sz="1200" dirty="0" smtClean="0">
                <a:effectLst/>
              </a:rPr>
              <a:t>Families</a:t>
            </a:r>
            <a:r>
              <a:rPr lang="en-US" sz="1200" baseline="0" dirty="0" smtClean="0">
                <a:effectLst/>
              </a:rPr>
              <a:t> </a:t>
            </a:r>
            <a:r>
              <a:rPr lang="en-US" sz="1200" dirty="0" smtClean="0">
                <a:effectLst/>
              </a:rPr>
              <a:t>get more involved in 4-H and FCS programs. For example: 4-H Agents will not only gain the </a:t>
            </a:r>
            <a:r>
              <a:rPr lang="en-US" sz="1200" dirty="0" err="1" smtClean="0">
                <a:effectLst/>
              </a:rPr>
              <a:t>Juntos</a:t>
            </a:r>
            <a:r>
              <a:rPr lang="en-US" sz="1200" dirty="0" smtClean="0">
                <a:effectLst/>
              </a:rPr>
              <a:t> 4-H’er in programing, but can also engage their younger siblings into 4-H. FCS Agents can also connect families to their local programing. </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67</a:t>
            </a:fld>
            <a:endParaRPr lang="en-US"/>
          </a:p>
        </p:txBody>
      </p:sp>
    </p:spTree>
    <p:extLst>
      <p:ext uri="{BB962C8B-B14F-4D97-AF65-F5344CB8AC3E}">
        <p14:creationId xmlns:p14="http://schemas.microsoft.com/office/powerpoint/2010/main" val="9275159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WHAT TO SAY: </a:t>
            </a:r>
          </a:p>
          <a:p>
            <a:r>
              <a:rPr lang="en-US" sz="1200" dirty="0" smtClean="0">
                <a:effectLst/>
              </a:rPr>
              <a:t>Other benefits include: </a:t>
            </a:r>
            <a:endParaRPr lang="en-US" dirty="0" smtClean="0">
              <a:effectLst/>
            </a:endParaRPr>
          </a:p>
          <a:p>
            <a:pPr marL="342900" lvl="0" indent="-342900">
              <a:buFont typeface="Arial"/>
              <a:buChar char="•"/>
            </a:pPr>
            <a:r>
              <a:rPr lang="en-US" sz="1200" dirty="0" smtClean="0">
                <a:effectLst/>
              </a:rPr>
              <a:t>Community partners coming together and seeing the impact made in the families first hand. This program sets the stage for 4-H and FCS Agents to partner and build community collaborations; and </a:t>
            </a:r>
            <a:endParaRPr lang="en-US" dirty="0" smtClean="0">
              <a:effectLst/>
            </a:endParaRPr>
          </a:p>
          <a:p>
            <a:pPr marL="342900" lvl="0" indent="-342900">
              <a:buFont typeface="Arial"/>
              <a:buChar char="•"/>
            </a:pPr>
            <a:r>
              <a:rPr lang="en-US" sz="1200" dirty="0" smtClean="0">
                <a:effectLst/>
              </a:rPr>
              <a:t>Holistic community organizing and leadership development in both the parents and youth. Examples include: </a:t>
            </a:r>
            <a:endParaRPr lang="en-US" dirty="0" smtClean="0">
              <a:effectLst/>
            </a:endParaRPr>
          </a:p>
          <a:p>
            <a:pPr marL="708660" lvl="0" indent="-342900">
              <a:buFont typeface="Wingdings" charset="2"/>
              <a:buChar char="§"/>
            </a:pPr>
            <a:r>
              <a:rPr lang="en-US" sz="1200" baseline="0" dirty="0" smtClean="0">
                <a:effectLst/>
              </a:rPr>
              <a:t>  </a:t>
            </a:r>
            <a:r>
              <a:rPr lang="en-US" sz="1200" dirty="0" smtClean="0">
                <a:effectLst/>
              </a:rPr>
              <a:t>developing volunteerism in both the youth and their parents;</a:t>
            </a:r>
            <a:endParaRPr lang="en-US" dirty="0" smtClean="0">
              <a:effectLst/>
            </a:endParaRPr>
          </a:p>
          <a:p>
            <a:pPr marL="708660" lvl="0" indent="-342900">
              <a:buFont typeface="Wingdings" charset="2"/>
              <a:buChar char="§"/>
            </a:pPr>
            <a:r>
              <a:rPr lang="en-US" sz="1200" dirty="0" smtClean="0">
                <a:effectLst/>
              </a:rPr>
              <a:t>  watching families (both the youth and their parents) gain the confidence to advocate for themselves; and</a:t>
            </a:r>
            <a:endParaRPr lang="en-US" dirty="0" smtClean="0">
              <a:effectLst/>
            </a:endParaRPr>
          </a:p>
          <a:p>
            <a:pPr marL="708660" lvl="0" indent="-342900">
              <a:buFont typeface="Wingdings" charset="2"/>
              <a:buChar char="§"/>
            </a:pPr>
            <a:r>
              <a:rPr lang="en-US" sz="1200" dirty="0" smtClean="0">
                <a:effectLst/>
              </a:rPr>
              <a:t>  building partnerships that support families in achieving academic success.      </a:t>
            </a:r>
            <a:endParaRPr lang="en-US" dirty="0" smtClean="0">
              <a:effectLst/>
            </a:endParaRPr>
          </a:p>
          <a:p>
            <a:r>
              <a:rPr lang="en-US" sz="1200" b="1" dirty="0" smtClean="0">
                <a:effectLst/>
              </a:rPr>
              <a:t> </a:t>
            </a:r>
            <a:endParaRPr lang="en-US" dirty="0" smtClean="0">
              <a:effectLst/>
            </a:endParaRPr>
          </a:p>
          <a:p>
            <a:r>
              <a:rPr lang="en-US" sz="1200" dirty="0" smtClean="0">
                <a:effectLst/>
              </a:rPr>
              <a:t>We have now come to the end of Module 2.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68</a:t>
            </a:fld>
            <a:endParaRPr lang="en-US"/>
          </a:p>
        </p:txBody>
      </p:sp>
    </p:spTree>
    <p:extLst>
      <p:ext uri="{BB962C8B-B14F-4D97-AF65-F5344CB8AC3E}">
        <p14:creationId xmlns:p14="http://schemas.microsoft.com/office/powerpoint/2010/main" val="1403515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sym typeface="Helvetica Neue"/>
              </a:rPr>
              <a:t>WHAT TO SAY: </a:t>
            </a:r>
            <a:r>
              <a:rPr lang="en-US" sz="1200" kern="1200" dirty="0" smtClean="0">
                <a:solidFill>
                  <a:schemeClr val="tx1"/>
                </a:solidFill>
                <a:effectLst/>
                <a:latin typeface="+mn-lt"/>
                <a:ea typeface="+mn-ea"/>
                <a:cs typeface="+mn-cs"/>
                <a:sym typeface="Helvetica Neue"/>
              </a:rPr>
              <a:t>Family Engagement will always be the core of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without it,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loses its meaning. This module provided a clear vision of the family-focused components and the knowledge needed to engage with Latino families around the idea of achieving academic success for their youth.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69</a:t>
            </a:fld>
            <a:endParaRPr lang="en-US"/>
          </a:p>
        </p:txBody>
      </p:sp>
    </p:spTree>
    <p:extLst>
      <p:ext uri="{BB962C8B-B14F-4D97-AF65-F5344CB8AC3E}">
        <p14:creationId xmlns:p14="http://schemas.microsoft.com/office/powerpoint/2010/main" val="163341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The </a:t>
            </a:r>
            <a:r>
              <a:rPr lang="en-US" sz="1200" dirty="0" err="1" smtClean="0">
                <a:effectLst/>
              </a:rPr>
              <a:t>Juntos</a:t>
            </a:r>
            <a:r>
              <a:rPr lang="en-US" sz="1200" dirty="0" smtClean="0">
                <a:effectLst/>
              </a:rPr>
              <a:t> 4-H program began with Family Engagement and is thus the core of the program. Without Family Engagement, </a:t>
            </a:r>
            <a:r>
              <a:rPr lang="en-US" sz="1200" dirty="0" err="1" smtClean="0">
                <a:effectLst/>
              </a:rPr>
              <a:t>Juntos</a:t>
            </a:r>
            <a:r>
              <a:rPr lang="en-US" sz="1200" dirty="0" smtClean="0">
                <a:effectLst/>
              </a:rPr>
              <a:t> 4-H cannot be implemented. </a:t>
            </a:r>
            <a:endParaRPr lang="en-US" dirty="0" smtClean="0">
              <a:effectLst/>
            </a:endParaRPr>
          </a:p>
          <a:p>
            <a:r>
              <a:rPr lang="en-US" sz="1200" dirty="0" smtClean="0">
                <a:effectLst/>
              </a:rPr>
              <a:t> </a:t>
            </a:r>
            <a:endParaRPr lang="en-US" dirty="0" smtClean="0">
              <a:effectLst/>
            </a:endParaRPr>
          </a:p>
          <a:p>
            <a:r>
              <a:rPr lang="en-US" sz="1200" dirty="0" smtClean="0">
                <a:effectLst/>
              </a:rPr>
              <a:t>The program was created around research that supports the idea that when parents are part of their children’s academic journey, students will do better in school. </a:t>
            </a:r>
          </a:p>
          <a:p>
            <a:endParaRPr lang="en-US" sz="1200" dirty="0" smtClean="0">
              <a:effectLst/>
            </a:endParaRPr>
          </a:p>
          <a:p>
            <a:r>
              <a:rPr lang="en-US" sz="1200" dirty="0" smtClean="0">
                <a:effectLst/>
              </a:rPr>
              <a:t>If any of the other components are implemented without involving the parents in the process, Extension will miss out on empowering and supporting families and communities to make educational success a goal for Latino youth.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7</a:t>
            </a:fld>
            <a:endParaRPr lang="en-US"/>
          </a:p>
        </p:txBody>
      </p:sp>
    </p:spTree>
    <p:extLst>
      <p:ext uri="{BB962C8B-B14F-4D97-AF65-F5344CB8AC3E}">
        <p14:creationId xmlns:p14="http://schemas.microsoft.com/office/powerpoint/2010/main" val="1804461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The developers of the program would like to give a special thank you to: </a:t>
            </a:r>
            <a:endParaRPr lang="en-US" dirty="0" smtClean="0">
              <a:effectLst/>
            </a:endParaRPr>
          </a:p>
          <a:p>
            <a:r>
              <a:rPr lang="en-US" sz="1200" dirty="0" smtClean="0">
                <a:effectLst/>
              </a:rPr>
              <a:t> </a:t>
            </a:r>
            <a:endParaRPr lang="en-US" dirty="0" smtClean="0">
              <a:effectLst/>
            </a:endParaRPr>
          </a:p>
          <a:p>
            <a:pPr marL="342900" lvl="0" indent="-342900">
              <a:buFont typeface="Arial"/>
              <a:buChar char="•"/>
            </a:pPr>
            <a:r>
              <a:rPr lang="en-US" sz="1200" dirty="0" smtClean="0">
                <a:effectLst/>
              </a:rPr>
              <a:t>National 4-H Council for leading the way in believing in </a:t>
            </a:r>
            <a:r>
              <a:rPr lang="en-US" sz="1200" dirty="0" err="1" smtClean="0">
                <a:effectLst/>
              </a:rPr>
              <a:t>Juntos</a:t>
            </a:r>
            <a:r>
              <a:rPr lang="en-US" sz="1200" dirty="0" smtClean="0">
                <a:effectLst/>
              </a:rPr>
              <a:t> 4-H, supporting the work, and engaging with partners to ensure more states benefit from the program; </a:t>
            </a:r>
            <a:endParaRPr lang="en-US" dirty="0" smtClean="0">
              <a:effectLst/>
            </a:endParaRPr>
          </a:p>
          <a:p>
            <a:pPr marL="342900" lvl="0" indent="-342900">
              <a:buFont typeface="Arial"/>
              <a:buChar char="•"/>
            </a:pPr>
            <a:r>
              <a:rPr lang="en-US" sz="1200" dirty="0" smtClean="0">
                <a:effectLst/>
              </a:rPr>
              <a:t>New York Life Foundation for their commitment to youth and Latino families; and</a:t>
            </a:r>
            <a:endParaRPr lang="en-US" dirty="0" smtClean="0">
              <a:effectLst/>
            </a:endParaRPr>
          </a:p>
          <a:p>
            <a:pPr marL="342900" lvl="0" indent="-342900">
              <a:buFont typeface="Arial"/>
              <a:buChar char="•"/>
            </a:pPr>
            <a:r>
              <a:rPr lang="en-US" sz="1200" dirty="0" smtClean="0">
                <a:effectLst/>
              </a:rPr>
              <a:t>The families and youth that make up </a:t>
            </a:r>
            <a:r>
              <a:rPr lang="en-US" sz="1200" dirty="0" err="1" smtClean="0">
                <a:effectLst/>
              </a:rPr>
              <a:t>Juntos</a:t>
            </a:r>
            <a:r>
              <a:rPr lang="en-US" sz="1200" dirty="0" smtClean="0">
                <a:effectLst/>
              </a:rPr>
              <a:t> 4-H.</a:t>
            </a:r>
            <a:endParaRPr lang="en-US" dirty="0" smtClean="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70</a:t>
            </a:fld>
            <a:endParaRPr lang="en-US"/>
          </a:p>
        </p:txBody>
      </p:sp>
    </p:spTree>
    <p:extLst>
      <p:ext uri="{BB962C8B-B14F-4D97-AF65-F5344CB8AC3E}">
        <p14:creationId xmlns:p14="http://schemas.microsoft.com/office/powerpoint/2010/main" val="189833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Helvetica Neue"/>
              </a:rPr>
              <a:t>Thank you for taking the time to participate in Module 2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Family Engagement! Module 3 follows this module and covers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clubs.   </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71</a:t>
            </a:fld>
            <a:endParaRPr lang="en-US"/>
          </a:p>
        </p:txBody>
      </p:sp>
    </p:spTree>
    <p:extLst>
      <p:ext uri="{BB962C8B-B14F-4D97-AF65-F5344CB8AC3E}">
        <p14:creationId xmlns:p14="http://schemas.microsoft.com/office/powerpoint/2010/main" val="3843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TO SAY: </a:t>
            </a:r>
            <a:r>
              <a:rPr lang="en-US" sz="1200" kern="1200" dirty="0" smtClean="0">
                <a:solidFill>
                  <a:schemeClr val="tx1"/>
                </a:solidFill>
                <a:effectLst/>
                <a:latin typeface="+mn-lt"/>
                <a:ea typeface="+mn-ea"/>
                <a:cs typeface="+mn-cs"/>
                <a:sym typeface="Helvetica Neue"/>
              </a:rPr>
              <a:t>Today we will look at four key areas that make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Family Engagement effective.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First, we will look at cultural considerations that are important for Family Engagement.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Second, we will discuss how to effectively plan for Family Engagement.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Third, we will talk about how to implement the Family Engagement component of the </a:t>
            </a:r>
            <a:r>
              <a:rPr lang="en-US" sz="1200" kern="1200" dirty="0" err="1" smtClean="0">
                <a:solidFill>
                  <a:schemeClr val="tx1"/>
                </a:solidFill>
                <a:effectLst/>
                <a:latin typeface="+mn-lt"/>
                <a:ea typeface="+mn-ea"/>
                <a:cs typeface="+mn-cs"/>
                <a:sym typeface="Helvetica Neue"/>
              </a:rPr>
              <a:t>Juntos</a:t>
            </a:r>
            <a:r>
              <a:rPr lang="en-US" sz="1200" kern="1200" dirty="0" smtClean="0">
                <a:solidFill>
                  <a:schemeClr val="tx1"/>
                </a:solidFill>
                <a:effectLst/>
                <a:latin typeface="+mn-lt"/>
                <a:ea typeface="+mn-ea"/>
                <a:cs typeface="+mn-cs"/>
                <a:sym typeface="Helvetica Neue"/>
              </a:rPr>
              <a:t> 4-H Program. </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Fourth, we will discuss how to keep families engaged in the program over the long term.</a:t>
            </a:r>
          </a:p>
          <a:p>
            <a:pPr marL="0" marR="0" indent="0" defTabSz="457200" eaLnBrk="1" fontAlgn="auto" latinLnBrk="0" hangingPunct="1">
              <a:lnSpc>
                <a:spcPct val="117999"/>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1200" kern="1200" dirty="0" smtClean="0">
                <a:solidFill>
                  <a:schemeClr val="tx1"/>
                </a:solidFill>
                <a:effectLst/>
                <a:latin typeface="+mn-lt"/>
                <a:ea typeface="+mn-ea"/>
                <a:cs typeface="+mn-cs"/>
                <a:sym typeface="Helvetica Neue"/>
              </a:rPr>
              <a:t>Let’s play some trivia and see what we know about Latino families.</a:t>
            </a:r>
          </a:p>
          <a:p>
            <a:endParaRPr lang="en-US" dirty="0"/>
          </a:p>
        </p:txBody>
      </p:sp>
      <p:sp>
        <p:nvSpPr>
          <p:cNvPr id="4" name="Slide Number Placeholder 3"/>
          <p:cNvSpPr>
            <a:spLocks noGrp="1"/>
          </p:cNvSpPr>
          <p:nvPr>
            <p:ph type="sldNum" sz="quarter" idx="10"/>
          </p:nvPr>
        </p:nvSpPr>
        <p:spPr/>
        <p:txBody>
          <a:bodyPr/>
          <a:lstStyle/>
          <a:p>
            <a:fld id="{5E1B7EF0-148D-B042-AF3A-A0484078F544}" type="slidenum">
              <a:rPr lang="en-US" smtClean="0"/>
              <a:t>8</a:t>
            </a:fld>
            <a:endParaRPr lang="en-US"/>
          </a:p>
        </p:txBody>
      </p:sp>
    </p:spTree>
    <p:extLst>
      <p:ext uri="{BB962C8B-B14F-4D97-AF65-F5344CB8AC3E}">
        <p14:creationId xmlns:p14="http://schemas.microsoft.com/office/powerpoint/2010/main" val="135767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TO SAY: </a:t>
            </a:r>
            <a:r>
              <a:rPr lang="en-US" sz="1200" dirty="0" smtClean="0">
                <a:effectLst/>
              </a:rPr>
              <a:t>The next four slides ask true/false questions regarding Latino families. First I’ll read the statement on the screen aloud, after which I’ll ask those who think the statement is true to raise their hand, followed by those of you who think it’s false. </a:t>
            </a:r>
            <a:endParaRPr lang="en-US" dirty="0" smtClean="0">
              <a:effectLst/>
            </a:endParaRPr>
          </a:p>
          <a:p>
            <a:r>
              <a:rPr lang="en-US" sz="1200" i="1" dirty="0" smtClean="0">
                <a:effectLst/>
              </a:rPr>
              <a:t> </a:t>
            </a:r>
            <a:endParaRPr lang="en-US" dirty="0" smtClean="0">
              <a:effectLst/>
            </a:endParaRPr>
          </a:p>
          <a:p>
            <a:r>
              <a:rPr lang="en-US" sz="1200" b="1" i="0" dirty="0" smtClean="0">
                <a:effectLst/>
              </a:rPr>
              <a:t>Note to Trainer: </a:t>
            </a:r>
            <a:r>
              <a:rPr lang="en-US" sz="1200" i="0" kern="1200" dirty="0" smtClean="0">
                <a:solidFill>
                  <a:schemeClr val="tx1"/>
                </a:solidFill>
                <a:effectLst/>
                <a:latin typeface="+mn-lt"/>
                <a:ea typeface="+mn-ea"/>
                <a:cs typeface="+mn-cs"/>
                <a:sym typeface="Helvetica Neue"/>
              </a:rPr>
              <a:t>The next four slides ask the participant to consider true/false statements that indicate what they know about working with Latino families. Make </a:t>
            </a:r>
            <a:r>
              <a:rPr lang="en-US" sz="1200" i="0" dirty="0" smtClean="0">
                <a:effectLst/>
              </a:rPr>
              <a:t>sure to show the question as you are reading it and give participants time to think through the answer (10-20 seconds). You can ask if everyone is ready to answer.  </a:t>
            </a:r>
          </a:p>
          <a:p>
            <a:endParaRPr lang="en-US" sz="1200" i="0" dirty="0" smtClean="0">
              <a:effectLst/>
            </a:endParaRPr>
          </a:p>
          <a:p>
            <a:r>
              <a:rPr lang="en-US" sz="1200" i="0" dirty="0" smtClean="0">
                <a:effectLst/>
              </a:rPr>
              <a:t>Get a feel for the participants; if you think that giving anonymous responses to the questions is best, you can give participants time to write their answers on a piece of paper before you reveal the answer on the following screen.   </a:t>
            </a:r>
            <a:endParaRPr lang="en-US" i="0" dirty="0" smtClean="0">
              <a:effectLst/>
            </a:endParaRPr>
          </a:p>
        </p:txBody>
      </p:sp>
      <p:sp>
        <p:nvSpPr>
          <p:cNvPr id="4" name="Slide Number Placeholder 3"/>
          <p:cNvSpPr>
            <a:spLocks noGrp="1"/>
          </p:cNvSpPr>
          <p:nvPr>
            <p:ph type="sldNum" sz="quarter" idx="10"/>
          </p:nvPr>
        </p:nvSpPr>
        <p:spPr/>
        <p:txBody>
          <a:bodyPr/>
          <a:lstStyle/>
          <a:p>
            <a:fld id="{5E1B7EF0-148D-B042-AF3A-A0484078F544}" type="slidenum">
              <a:rPr lang="en-US" smtClean="0"/>
              <a:t>9</a:t>
            </a:fld>
            <a:endParaRPr lang="en-US"/>
          </a:p>
        </p:txBody>
      </p:sp>
    </p:spTree>
    <p:extLst>
      <p:ext uri="{BB962C8B-B14F-4D97-AF65-F5344CB8AC3E}">
        <p14:creationId xmlns:p14="http://schemas.microsoft.com/office/powerpoint/2010/main" val="108253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g"/><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 y="0"/>
            <a:ext cx="6870192" cy="68580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0126" y="2088759"/>
            <a:ext cx="2805247" cy="2680482"/>
          </a:xfrm>
          <a:prstGeom prst="rect">
            <a:avLst/>
          </a:prstGeom>
        </p:spPr>
      </p:pic>
    </p:spTree>
    <p:extLst>
      <p:ext uri="{BB962C8B-B14F-4D97-AF65-F5344CB8AC3E}">
        <p14:creationId xmlns:p14="http://schemas.microsoft.com/office/powerpoint/2010/main" val="108988527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3"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8" name="Content Placeholder 3"/>
          <p:cNvSpPr>
            <a:spLocks noGrp="1"/>
          </p:cNvSpPr>
          <p:nvPr>
            <p:ph sz="half" idx="2"/>
          </p:nvPr>
        </p:nvSpPr>
        <p:spPr>
          <a:xfrm>
            <a:off x="5083444" y="1623924"/>
            <a:ext cx="6270357" cy="42034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idx="10"/>
          </p:nvPr>
        </p:nvSpPr>
        <p:spPr>
          <a:xfrm>
            <a:off x="2868479"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5" name="Picture Placeholder 2"/>
          <p:cNvSpPr>
            <a:spLocks noGrp="1"/>
          </p:cNvSpPr>
          <p:nvPr>
            <p:ph type="pic" idx="11"/>
          </p:nvPr>
        </p:nvSpPr>
        <p:spPr>
          <a:xfrm>
            <a:off x="838203" y="3810155"/>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6" name="Picture Placeholder 2"/>
          <p:cNvSpPr>
            <a:spLocks noGrp="1"/>
          </p:cNvSpPr>
          <p:nvPr>
            <p:ph type="pic" idx="12"/>
          </p:nvPr>
        </p:nvSpPr>
        <p:spPr>
          <a:xfrm>
            <a:off x="2868479" y="3810155"/>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pic>
        <p:nvPicPr>
          <p:cNvPr id="14"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7" name="Straight Connector 16"/>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49915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9"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0" name="TextBox 9"/>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5"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6" name="Straight Connector 5"/>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80331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600779"/>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600779"/>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0" name="Straight Connector 9"/>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3462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62506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43872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6447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sz="1800"/>
          </a:p>
        </p:txBody>
      </p:sp>
      <p:sp>
        <p:nvSpPr>
          <p:cNvPr id="2" name="Title 1"/>
          <p:cNvSpPr>
            <a:spLocks noGrp="1"/>
          </p:cNvSpPr>
          <p:nvPr>
            <p:ph type="title" hasCustomPrompt="1"/>
          </p:nvPr>
        </p:nvSpPr>
        <p:spPr>
          <a:xfrm>
            <a:off x="831851" y="1559842"/>
            <a:ext cx="10515600" cy="2852737"/>
          </a:xfrm>
        </p:spPr>
        <p:txBody>
          <a:bodyPr anchor="b">
            <a:normAutofit/>
          </a:bodyPr>
          <a:lstStyle>
            <a:lvl1pPr>
              <a:defRPr sz="54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831851" y="4439564"/>
            <a:ext cx="10515600" cy="548352"/>
          </a:xfrm>
        </p:spPr>
        <p:txBody>
          <a:bodyPr anchor="ctr">
            <a:normAutofit/>
          </a:bodyPr>
          <a:lstStyle>
            <a:lvl1pPr marL="0" indent="0">
              <a:buNone/>
              <a:defRPr sz="2400" cap="all" baseline="0">
                <a:solidFill>
                  <a:schemeClr val="accent5"/>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smtClean="0"/>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pic>
        <p:nvPicPr>
          <p:cNvPr id="9"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863463"/>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39789" y="2385156"/>
            <a:ext cx="5157787" cy="33710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172202"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2" y="2385156"/>
            <a:ext cx="5183188" cy="33710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4" name="Slide Number Placeholder 5"/>
          <p:cNvSpPr>
            <a:spLocks noGrp="1"/>
          </p:cNvSpPr>
          <p:nvPr>
            <p:ph type="sldNum" sz="quarter" idx="10"/>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5" name="TextBox 14"/>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42"/>
            <a:ext cx="10515600" cy="972213"/>
          </a:xfrm>
        </p:spPr>
        <p:txBody>
          <a:bodyPr/>
          <a:lstStyle/>
          <a:p>
            <a:r>
              <a:rPr lang="en-US" dirty="0" smtClean="0"/>
              <a:t>Click To Edit Master Title Style</a:t>
            </a:r>
            <a:endParaRPr lang="en-US" dirty="0"/>
          </a:p>
        </p:txBody>
      </p:sp>
      <p:pic>
        <p:nvPicPr>
          <p:cNvPr id="11"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2" name="Straight Connector 11"/>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8125"/>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7991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3" y="0"/>
            <a:ext cx="6870192" cy="68580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0126" y="1308471"/>
            <a:ext cx="2805247" cy="2680482"/>
          </a:xfrm>
          <a:prstGeom prst="rect">
            <a:avLst/>
          </a:prstGeom>
        </p:spPr>
      </p:pic>
      <p:sp>
        <p:nvSpPr>
          <p:cNvPr id="14" name="Title 1"/>
          <p:cNvSpPr>
            <a:spLocks noGrp="1"/>
          </p:cNvSpPr>
          <p:nvPr>
            <p:ph type="ctrTitle" hasCustomPrompt="1"/>
          </p:nvPr>
        </p:nvSpPr>
        <p:spPr>
          <a:xfrm>
            <a:off x="7336244" y="4279392"/>
            <a:ext cx="4393008" cy="659782"/>
          </a:xfrm>
        </p:spPr>
        <p:txBody>
          <a:bodyPr anchor="b">
            <a:normAutofit/>
          </a:bodyPr>
          <a:lstStyle>
            <a:lvl1pPr algn="ctr">
              <a:defRPr sz="1800" baseline="0">
                <a:solidFill>
                  <a:schemeClr val="tx1"/>
                </a:solidFill>
              </a:defRPr>
            </a:lvl1pPr>
          </a:lstStyle>
          <a:p>
            <a:r>
              <a:rPr lang="en-US" dirty="0" smtClean="0"/>
              <a:t>Presentation Title Goes Here</a:t>
            </a:r>
            <a:endParaRPr lang="en-US" dirty="0"/>
          </a:p>
        </p:txBody>
      </p:sp>
      <p:sp>
        <p:nvSpPr>
          <p:cNvPr id="15" name="Subtitle 2"/>
          <p:cNvSpPr>
            <a:spLocks noGrp="1"/>
          </p:cNvSpPr>
          <p:nvPr>
            <p:ph type="subTitle" idx="1" hasCustomPrompt="1"/>
          </p:nvPr>
        </p:nvSpPr>
        <p:spPr>
          <a:xfrm>
            <a:off x="7336246" y="4992124"/>
            <a:ext cx="4393009" cy="278155"/>
          </a:xfrm>
        </p:spPr>
        <p:txBody>
          <a:bodyPr/>
          <a:lstStyle>
            <a:lvl1pPr marL="0" indent="0" algn="ctr">
              <a:buNone/>
              <a:defRPr sz="1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October 12, 2016</a:t>
            </a:fld>
            <a:endParaRPr lang="en-US" dirty="0"/>
          </a:p>
        </p:txBody>
      </p:sp>
      <p:cxnSp>
        <p:nvCxnSpPr>
          <p:cNvPr id="16" name="Straight Connector 15"/>
          <p:cNvCxnSpPr/>
          <p:nvPr userDrawn="1"/>
        </p:nvCxnSpPr>
        <p:spPr>
          <a:xfrm>
            <a:off x="7336246" y="4257243"/>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5796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pic>
        <p:nvPicPr>
          <p:cNvPr id="8"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47639"/>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2"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3" name="TextBox 12"/>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480523"/>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rot="5400000">
            <a:off x="298519" y="5789683"/>
            <a:ext cx="396711" cy="377853"/>
          </a:xfrm>
          <a:prstGeom prst="rect">
            <a:avLst/>
          </a:prstGeom>
        </p:spPr>
        <p:txBody>
          <a:bodyPr vert="horz" lIns="0" tIns="45720" rIns="0" bIns="45720" rtlCol="0" anchor="ctr"/>
          <a:lstStyle>
            <a:lvl1pPr algn="r">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0" name="TextBox 9"/>
          <p:cNvSpPr txBox="1"/>
          <p:nvPr userDrawn="1"/>
        </p:nvSpPr>
        <p:spPr>
          <a:xfrm rot="5400000">
            <a:off x="-1901194" y="3193261"/>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spTree>
    <p:extLst>
      <p:ext uri="{BB962C8B-B14F-4D97-AF65-F5344CB8AC3E}">
        <p14:creationId xmlns:p14="http://schemas.microsoft.com/office/powerpoint/2010/main" val="1012792065"/>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sz="180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1"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2" name="TextBox 11"/>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sp>
        <p:nvSpPr>
          <p:cNvPr id="18" name="Title 1"/>
          <p:cNvSpPr txBox="1">
            <a:spLocks/>
          </p:cNvSpPr>
          <p:nvPr userDrawn="1"/>
        </p:nvSpPr>
        <p:spPr>
          <a:xfrm>
            <a:off x="891915" y="2844800"/>
            <a:ext cx="11154941" cy="2176697"/>
          </a:xfrm>
          <a:prstGeom prst="rect">
            <a:avLst/>
          </a:prstGeom>
        </p:spPr>
        <p:txBody>
          <a:bodyPr vert="horz" lIns="0" tIns="45720" rIns="0" bIns="45720" rtlCol="0" anchor="b">
            <a:no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lnSpc>
                <a:spcPts val="6200"/>
              </a:lnSpc>
            </a:pPr>
            <a:r>
              <a:rPr lang="en-US" sz="5400" dirty="0" smtClean="0">
                <a:solidFill>
                  <a:schemeClr val="bg1"/>
                </a:solidFill>
                <a:sym typeface="Rockwell"/>
              </a:rPr>
              <a:t>Thank you for taking the time </a:t>
            </a:r>
            <a:br>
              <a:rPr lang="en-US" sz="5400" dirty="0" smtClean="0">
                <a:solidFill>
                  <a:schemeClr val="bg1"/>
                </a:solidFill>
                <a:sym typeface="Rockwell"/>
              </a:rPr>
            </a:br>
            <a:r>
              <a:rPr lang="en-US" sz="5400" dirty="0" smtClean="0">
                <a:solidFill>
                  <a:schemeClr val="bg1"/>
                </a:solidFill>
                <a:sym typeface="Rockwell"/>
              </a:rPr>
              <a:t>to learn about </a:t>
            </a:r>
            <a:r>
              <a:rPr lang="en-US" sz="5400" dirty="0" err="1" smtClean="0">
                <a:solidFill>
                  <a:schemeClr val="bg1"/>
                </a:solidFill>
                <a:sym typeface="Rockwell"/>
              </a:rPr>
              <a:t>Juntos</a:t>
            </a:r>
            <a:r>
              <a:rPr lang="en-US" sz="5400" dirty="0" smtClean="0">
                <a:solidFill>
                  <a:schemeClr val="bg1"/>
                </a:solidFill>
                <a:sym typeface="Rockwell"/>
              </a:rPr>
              <a:t> 4-H! </a:t>
            </a:r>
            <a:endParaRPr lang="en-US" sz="5400" dirty="0">
              <a:solidFill>
                <a:schemeClr val="bg1"/>
              </a:solidFill>
            </a:endParaRPr>
          </a:p>
        </p:txBody>
      </p:sp>
      <p:pic>
        <p:nvPicPr>
          <p:cNvPr id="8"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9" name="Straight Connector 8"/>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14210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126" y="2088759"/>
            <a:ext cx="2805247" cy="2680482"/>
          </a:xfrm>
          <a:prstGeom prst="rect">
            <a:avLst/>
          </a:prstGeom>
        </p:spPr>
      </p:pic>
      <p:sp>
        <p:nvSpPr>
          <p:cNvPr id="4" name="TextBox 3"/>
          <p:cNvSpPr txBox="1"/>
          <p:nvPr userDrawn="1"/>
        </p:nvSpPr>
        <p:spPr>
          <a:xfrm>
            <a:off x="1" y="4"/>
            <a:ext cx="6873499" cy="6857999"/>
          </a:xfrm>
          <a:prstGeom prst="rect">
            <a:avLst/>
          </a:prstGeom>
          <a:solidFill>
            <a:schemeClr val="accent1"/>
          </a:solidFill>
        </p:spPr>
        <p:txBody>
          <a:bodyPr wrap="square" rtlCol="0">
            <a:noAutofit/>
          </a:bodyPr>
          <a:lstStyle/>
          <a:p>
            <a:r>
              <a:rPr lang="en-US" sz="1800" dirty="0" smtClean="0"/>
              <a:t> </a:t>
            </a:r>
            <a:endParaRPr lang="en-US" sz="1800" dirty="0"/>
          </a:p>
        </p:txBody>
      </p:sp>
      <p:sp>
        <p:nvSpPr>
          <p:cNvPr id="5" name="Title 1"/>
          <p:cNvSpPr>
            <a:spLocks noGrp="1"/>
          </p:cNvSpPr>
          <p:nvPr>
            <p:ph type="ctrTitle" hasCustomPrompt="1"/>
          </p:nvPr>
        </p:nvSpPr>
        <p:spPr>
          <a:xfrm>
            <a:off x="817069" y="2088763"/>
            <a:ext cx="5212552" cy="1861449"/>
          </a:xfrm>
        </p:spPr>
        <p:txBody>
          <a:bodyPr anchor="b">
            <a:normAutofit/>
          </a:bodyPr>
          <a:lstStyle>
            <a:lvl1pPr algn="l">
              <a:defRPr sz="4800">
                <a:solidFill>
                  <a:schemeClr val="bg1"/>
                </a:solidFill>
              </a:defRPr>
            </a:lvl1pPr>
          </a:lstStyle>
          <a:p>
            <a:r>
              <a:rPr lang="en-US" dirty="0" smtClean="0"/>
              <a:t>Title Slide</a:t>
            </a:r>
            <a:endParaRPr lang="en-US" dirty="0"/>
          </a:p>
        </p:txBody>
      </p:sp>
      <p:sp>
        <p:nvSpPr>
          <p:cNvPr id="7" name="Subtitle 2"/>
          <p:cNvSpPr>
            <a:spLocks noGrp="1"/>
          </p:cNvSpPr>
          <p:nvPr>
            <p:ph type="subTitle" idx="1" hasCustomPrompt="1"/>
          </p:nvPr>
        </p:nvSpPr>
        <p:spPr>
          <a:xfrm>
            <a:off x="817070" y="3950211"/>
            <a:ext cx="5212553" cy="456837"/>
          </a:xfrm>
        </p:spPr>
        <p:txBody>
          <a:bodyPr/>
          <a:lstStyle>
            <a:lvl1pPr marL="0" indent="0" algn="l">
              <a:buNone/>
              <a:defRPr sz="24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October 7, 2016</a:t>
            </a:fld>
            <a:endParaRPr lang="en-US" dirty="0"/>
          </a:p>
        </p:txBody>
      </p:sp>
    </p:spTree>
    <p:extLst>
      <p:ext uri="{BB962C8B-B14F-4D97-AF65-F5344CB8AC3E}">
        <p14:creationId xmlns:p14="http://schemas.microsoft.com/office/powerpoint/2010/main" val="200184203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4" name="TextBox 3"/>
          <p:cNvSpPr txBox="1"/>
          <p:nvPr userDrawn="1"/>
        </p:nvSpPr>
        <p:spPr>
          <a:xfrm>
            <a:off x="2" y="4"/>
            <a:ext cx="12192001" cy="4821395"/>
          </a:xfrm>
          <a:prstGeom prst="rect">
            <a:avLst/>
          </a:prstGeom>
          <a:solidFill>
            <a:schemeClr val="accent1"/>
          </a:solidFill>
        </p:spPr>
        <p:txBody>
          <a:bodyPr wrap="square" rtlCol="0">
            <a:noAutofit/>
          </a:bodyPr>
          <a:lstStyle/>
          <a:p>
            <a:r>
              <a:rPr lang="en-US" sz="1800" dirty="0" smtClean="0"/>
              <a:t> </a:t>
            </a:r>
            <a:endParaRPr lang="en-US" sz="1800" dirty="0"/>
          </a:p>
        </p:txBody>
      </p:sp>
      <p:sp>
        <p:nvSpPr>
          <p:cNvPr id="9" name="Title 1"/>
          <p:cNvSpPr>
            <a:spLocks noGrp="1"/>
          </p:cNvSpPr>
          <p:nvPr>
            <p:ph type="ctrTitle" hasCustomPrompt="1"/>
          </p:nvPr>
        </p:nvSpPr>
        <p:spPr>
          <a:xfrm>
            <a:off x="874486" y="5609958"/>
            <a:ext cx="7342924" cy="659782"/>
          </a:xfrm>
        </p:spPr>
        <p:txBody>
          <a:bodyPr anchor="b">
            <a:normAutofit/>
          </a:bodyPr>
          <a:lstStyle>
            <a:lvl1pPr algn="l">
              <a:defRPr sz="3200" baseline="0">
                <a:solidFill>
                  <a:schemeClr val="tx1"/>
                </a:solidFill>
              </a:defRPr>
            </a:lvl1pPr>
          </a:lstStyle>
          <a:p>
            <a:r>
              <a:rPr lang="en-US" dirty="0" smtClean="0"/>
              <a:t>Presentation Title Goes Here</a:t>
            </a:r>
            <a:endParaRPr lang="en-US" dirty="0"/>
          </a:p>
        </p:txBody>
      </p:sp>
      <p:sp>
        <p:nvSpPr>
          <p:cNvPr id="11" name="Subtitle 2"/>
          <p:cNvSpPr>
            <a:spLocks noGrp="1"/>
          </p:cNvSpPr>
          <p:nvPr>
            <p:ph type="subTitle" idx="1" hasCustomPrompt="1"/>
          </p:nvPr>
        </p:nvSpPr>
        <p:spPr>
          <a:xfrm>
            <a:off x="874485" y="6269744"/>
            <a:ext cx="7342927" cy="278155"/>
          </a:xfrm>
        </p:spPr>
        <p:txBody>
          <a:bodyPr>
            <a:noAutofit/>
          </a:bodyPr>
          <a:lstStyle>
            <a:lvl1pPr marL="0" indent="0" algn="l">
              <a:buNone/>
              <a:defRPr sz="18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October 12, 2016</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pic>
        <p:nvPicPr>
          <p:cNvPr id="8"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2" name="Straight Connector 11"/>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1" t="-1" r="-1" b="167"/>
          <a:stretch/>
        </p:blipFill>
        <p:spPr bwMode="auto">
          <a:xfrm>
            <a:off x="2" y="5"/>
            <a:ext cx="12191997" cy="521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1541" y="4"/>
            <a:ext cx="12188919" cy="521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754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Horizontal">
    <p:spTree>
      <p:nvGrpSpPr>
        <p:cNvPr id="1" name=""/>
        <p:cNvGrpSpPr/>
        <p:nvPr/>
      </p:nvGrpSpPr>
      <p:grpSpPr>
        <a:xfrm>
          <a:off x="0" y="0"/>
          <a:ext cx="0" cy="0"/>
          <a:chOff x="0" y="0"/>
          <a:chExt cx="0" cy="0"/>
        </a:xfrm>
      </p:grpSpPr>
      <p:sp>
        <p:nvSpPr>
          <p:cNvPr id="4" name="TextBox 3"/>
          <p:cNvSpPr txBox="1"/>
          <p:nvPr userDrawn="1"/>
        </p:nvSpPr>
        <p:spPr>
          <a:xfrm>
            <a:off x="2" y="0"/>
            <a:ext cx="12192001" cy="4888992"/>
          </a:xfrm>
          <a:prstGeom prst="rect">
            <a:avLst/>
          </a:prstGeom>
          <a:solidFill>
            <a:schemeClr val="accent1"/>
          </a:solidFill>
        </p:spPr>
        <p:txBody>
          <a:bodyPr wrap="square" rtlCol="0">
            <a:noAutofit/>
          </a:bodyPr>
          <a:lstStyle/>
          <a:p>
            <a:r>
              <a:rPr lang="en-US" sz="1800" dirty="0" smtClean="0"/>
              <a:t> </a:t>
            </a:r>
            <a:endParaRPr lang="en-US" sz="1800" dirty="0"/>
          </a:p>
        </p:txBody>
      </p:sp>
      <p:sp>
        <p:nvSpPr>
          <p:cNvPr id="2" name="Title 1"/>
          <p:cNvSpPr>
            <a:spLocks noGrp="1"/>
          </p:cNvSpPr>
          <p:nvPr>
            <p:ph type="ctrTitle" hasCustomPrompt="1"/>
          </p:nvPr>
        </p:nvSpPr>
        <p:spPr>
          <a:xfrm>
            <a:off x="1022853" y="1358234"/>
            <a:ext cx="10145019" cy="2387600"/>
          </a:xfrm>
        </p:spPr>
        <p:txBody>
          <a:bodyPr anchor="b">
            <a:normAutofit/>
          </a:bodyPr>
          <a:lstStyle>
            <a:lvl1pPr algn="l">
              <a:defRPr sz="4800">
                <a:solidFill>
                  <a:schemeClr val="bg1"/>
                </a:solidFill>
              </a:defRPr>
            </a:lvl1pPr>
          </a:lstStyle>
          <a:p>
            <a:r>
              <a:rPr lang="en-US" dirty="0" smtClean="0"/>
              <a:t>Title Slide</a:t>
            </a:r>
            <a:endParaRPr lang="en-US" dirty="0"/>
          </a:p>
        </p:txBody>
      </p:sp>
      <p:sp>
        <p:nvSpPr>
          <p:cNvPr id="3" name="Subtitle 2"/>
          <p:cNvSpPr>
            <a:spLocks noGrp="1"/>
          </p:cNvSpPr>
          <p:nvPr>
            <p:ph type="subTitle" idx="1" hasCustomPrompt="1"/>
          </p:nvPr>
        </p:nvSpPr>
        <p:spPr>
          <a:xfrm>
            <a:off x="1022856" y="3745836"/>
            <a:ext cx="5212553" cy="456837"/>
          </a:xfrm>
        </p:spPr>
        <p:txBody>
          <a:bodyPr/>
          <a:lstStyle>
            <a:lvl1pPr marL="0" indent="0" algn="l">
              <a:buNone/>
              <a:defRPr sz="24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fld id="{67C998E5-D221-C540-919A-E1ADF654D039}" type="datetime4">
              <a:rPr lang="en-US" smtClean="0"/>
              <a:t>October 12, 2016</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660" y="5104068"/>
            <a:ext cx="1553157" cy="1484080"/>
          </a:xfrm>
          <a:prstGeom prst="rect">
            <a:avLst/>
          </a:prstGeom>
        </p:spPr>
      </p:pic>
    </p:spTree>
    <p:extLst>
      <p:ext uri="{BB962C8B-B14F-4D97-AF65-F5344CB8AC3E}">
        <p14:creationId xmlns:p14="http://schemas.microsoft.com/office/powerpoint/2010/main" val="61437718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2" name="Title 1"/>
          <p:cNvSpPr>
            <a:spLocks noGrp="1"/>
          </p:cNvSpPr>
          <p:nvPr>
            <p:ph type="title"/>
          </p:nvPr>
        </p:nvSpPr>
        <p:spPr>
          <a:xfrm>
            <a:off x="838200" y="444642"/>
            <a:ext cx="10515600" cy="972213"/>
          </a:xfrm>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7" name="TextBox 6"/>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2" name="Straight Connector 11"/>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3" y="1609390"/>
            <a:ext cx="3888783" cy="421797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8" name="Content Placeholder 3"/>
          <p:cNvSpPr>
            <a:spLocks noGrp="1"/>
          </p:cNvSpPr>
          <p:nvPr>
            <p:ph sz="half" idx="2"/>
          </p:nvPr>
        </p:nvSpPr>
        <p:spPr>
          <a:xfrm>
            <a:off x="5083444" y="1623924"/>
            <a:ext cx="6270357" cy="42034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4" name="Straight Connector 13"/>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1642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3"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8" name="Content Placeholder 3"/>
          <p:cNvSpPr>
            <a:spLocks noGrp="1"/>
          </p:cNvSpPr>
          <p:nvPr>
            <p:ph sz="half" idx="2"/>
          </p:nvPr>
        </p:nvSpPr>
        <p:spPr>
          <a:xfrm>
            <a:off x="5083444" y="1623924"/>
            <a:ext cx="6270357" cy="42034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idx="10"/>
          </p:nvPr>
        </p:nvSpPr>
        <p:spPr>
          <a:xfrm>
            <a:off x="2868479" y="1609394"/>
            <a:ext cx="1859780"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4" name="Picture Placeholder 2"/>
          <p:cNvSpPr>
            <a:spLocks noGrp="1"/>
          </p:cNvSpPr>
          <p:nvPr>
            <p:ph type="pic" idx="11"/>
          </p:nvPr>
        </p:nvSpPr>
        <p:spPr>
          <a:xfrm>
            <a:off x="838201" y="3814506"/>
            <a:ext cx="3890059" cy="2017213"/>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pic>
        <p:nvPicPr>
          <p:cNvPr id="15"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6" name="Straight Connector 15"/>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43660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07" y="5964415"/>
            <a:ext cx="1650055" cy="716112"/>
          </a:xfrm>
          <a:prstGeom prst="rect">
            <a:avLst/>
          </a:prstGeom>
        </p:spPr>
      </p:pic>
      <p:sp>
        <p:nvSpPr>
          <p:cNvPr id="10" name="Slide Number Placeholder 5"/>
          <p:cNvSpPr>
            <a:spLocks noGrp="1"/>
          </p:cNvSpPr>
          <p:nvPr>
            <p:ph type="sldNum" sz="quarter" idx="4"/>
          </p:nvPr>
        </p:nvSpPr>
        <p:spPr>
          <a:xfrm>
            <a:off x="844449" y="6294093"/>
            <a:ext cx="396711" cy="377853"/>
          </a:xfrm>
          <a:prstGeom prst="rect">
            <a:avLst/>
          </a:prstGeom>
        </p:spPr>
        <p:txBody>
          <a:bodyPr vert="horz" lIns="0" tIns="45720" rIns="0" bIns="45720" rtlCol="0" anchor="ctr"/>
          <a:lstStyle>
            <a:lvl1pPr algn="l">
              <a:defRPr sz="1200" b="1">
                <a:solidFill>
                  <a:schemeClr val="accent1"/>
                </a:solidFill>
              </a:defRPr>
            </a:lvl1pPr>
          </a:lstStyle>
          <a:p>
            <a:fld id="{C8BFE72D-DEE3-1A40-BBC5-5AA7D885F44F}" type="slidenum">
              <a:rPr lang="en-US" smtClean="0"/>
              <a:pPr/>
              <a:t>‹#›</a:t>
            </a:fld>
            <a:endParaRPr lang="en-US" sz="800" dirty="0">
              <a:solidFill>
                <a:schemeClr val="tx1">
                  <a:lumMod val="40000"/>
                  <a:lumOff val="60000"/>
                </a:schemeClr>
              </a:solidFill>
            </a:endParaRPr>
          </a:p>
        </p:txBody>
      </p:sp>
      <p:sp>
        <p:nvSpPr>
          <p:cNvPr id="11" name="TextBox 10"/>
          <p:cNvSpPr txBox="1"/>
          <p:nvPr userDrawn="1"/>
        </p:nvSpPr>
        <p:spPr>
          <a:xfrm>
            <a:off x="1241159" y="6294092"/>
            <a:ext cx="4796132" cy="377853"/>
          </a:xfrm>
          <a:prstGeom prst="rect">
            <a:avLst/>
          </a:prstGeom>
          <a:noFill/>
        </p:spPr>
        <p:txBody>
          <a:bodyPr wrap="square" lIns="0" rtlCol="0" anchor="ctr">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37424A">
                    <a:lumMod val="40000"/>
                    <a:lumOff val="60000"/>
                  </a:srgbClr>
                </a:solidFill>
                <a:effectLst/>
                <a:uLnTx/>
                <a:uFillTx/>
                <a:latin typeface="+mn-lt"/>
                <a:ea typeface="+mn-ea"/>
                <a:cs typeface="+mn-cs"/>
              </a:rPr>
              <a:t> 4-H is the youth development organization of our nation’s Cooperative Extension System and USDA.</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200" y="1609389"/>
            <a:ext cx="3044125" cy="1707248"/>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8" name="Content Placeholder 3"/>
          <p:cNvSpPr>
            <a:spLocks noGrp="1"/>
          </p:cNvSpPr>
          <p:nvPr>
            <p:ph sz="half" idx="2"/>
          </p:nvPr>
        </p:nvSpPr>
        <p:spPr>
          <a:xfrm>
            <a:off x="838200" y="3316640"/>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189" indent="0">
              <a:buNone/>
              <a:defRPr sz="1400"/>
            </a:lvl2pPr>
            <a:lvl3pPr marL="914377" indent="0">
              <a:buNone/>
              <a:defRPr sz="1200"/>
            </a:lvl3pPr>
            <a:lvl4pPr marL="1371566" indent="0">
              <a:buNone/>
              <a:defRPr sz="1100"/>
            </a:lvl4pPr>
            <a:lvl5pPr marL="1828754" indent="0">
              <a:buNone/>
              <a:defRPr sz="1051"/>
            </a:lvl5pPr>
          </a:lstStyle>
          <a:p>
            <a:pPr lvl="0"/>
            <a:r>
              <a:rPr lang="en-US" dirty="0" smtClean="0"/>
              <a:t>Click to edit Master text styles</a:t>
            </a:r>
            <a:endParaRPr lang="en-US" dirty="0"/>
          </a:p>
        </p:txBody>
      </p:sp>
      <p:sp>
        <p:nvSpPr>
          <p:cNvPr id="12" name="Picture Placeholder 2"/>
          <p:cNvSpPr>
            <a:spLocks noGrp="1" noChangeAspect="1"/>
          </p:cNvSpPr>
          <p:nvPr>
            <p:ph type="pic" idx="10"/>
          </p:nvPr>
        </p:nvSpPr>
        <p:spPr>
          <a:xfrm>
            <a:off x="4563723" y="1609389"/>
            <a:ext cx="3044125" cy="1707248"/>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5" name="Picture Placeholder 2"/>
          <p:cNvSpPr>
            <a:spLocks noGrp="1" noChangeAspect="1"/>
          </p:cNvSpPr>
          <p:nvPr>
            <p:ph type="pic" idx="11"/>
          </p:nvPr>
        </p:nvSpPr>
        <p:spPr>
          <a:xfrm>
            <a:off x="8289244" y="1609389"/>
            <a:ext cx="3044125" cy="1707248"/>
          </a:xfrm>
        </p:spPr>
        <p:txBody>
          <a:bodyPr>
            <a:normAutofit/>
          </a:bodyPr>
          <a:lstStyle>
            <a:lvl1pPr marL="0" indent="0">
              <a:buNone/>
              <a:defRPr sz="20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Drag picture to placeholder or click icon to add</a:t>
            </a:r>
            <a:endParaRPr lang="en-US" dirty="0"/>
          </a:p>
        </p:txBody>
      </p:sp>
      <p:sp>
        <p:nvSpPr>
          <p:cNvPr id="16" name="Content Placeholder 3"/>
          <p:cNvSpPr>
            <a:spLocks noGrp="1"/>
          </p:cNvSpPr>
          <p:nvPr>
            <p:ph sz="half" idx="12"/>
          </p:nvPr>
        </p:nvSpPr>
        <p:spPr>
          <a:xfrm>
            <a:off x="4563723" y="3316640"/>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189" indent="0">
              <a:buNone/>
              <a:defRPr sz="1400"/>
            </a:lvl2pPr>
            <a:lvl3pPr marL="914377" indent="0">
              <a:buNone/>
              <a:defRPr sz="1200"/>
            </a:lvl3pPr>
            <a:lvl4pPr marL="1371566" indent="0">
              <a:buNone/>
              <a:defRPr sz="1100"/>
            </a:lvl4pPr>
            <a:lvl5pPr marL="1828754" indent="0">
              <a:buNone/>
              <a:defRPr sz="1051"/>
            </a:lvl5pPr>
          </a:lstStyle>
          <a:p>
            <a:pPr lvl="0"/>
            <a:r>
              <a:rPr lang="en-US" dirty="0" smtClean="0"/>
              <a:t>Click to edit Master text styles</a:t>
            </a:r>
            <a:endParaRPr lang="en-US" dirty="0"/>
          </a:p>
        </p:txBody>
      </p:sp>
      <p:sp>
        <p:nvSpPr>
          <p:cNvPr id="17" name="Content Placeholder 3"/>
          <p:cNvSpPr>
            <a:spLocks noGrp="1"/>
          </p:cNvSpPr>
          <p:nvPr>
            <p:ph sz="half" idx="13"/>
          </p:nvPr>
        </p:nvSpPr>
        <p:spPr>
          <a:xfrm>
            <a:off x="8289244" y="3316640"/>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189" indent="0">
              <a:buNone/>
              <a:defRPr sz="1400"/>
            </a:lvl2pPr>
            <a:lvl3pPr marL="914377" indent="0">
              <a:buNone/>
              <a:defRPr sz="1200"/>
            </a:lvl3pPr>
            <a:lvl4pPr marL="1371566" indent="0">
              <a:buNone/>
              <a:defRPr sz="1100"/>
            </a:lvl4pPr>
            <a:lvl5pPr marL="1828754" indent="0">
              <a:buNone/>
              <a:defRPr sz="1051"/>
            </a:lvl5pPr>
          </a:lstStyle>
          <a:p>
            <a:pPr lvl="0"/>
            <a:r>
              <a:rPr lang="en-US" dirty="0" smtClean="0"/>
              <a:t>Click to edit Master text styles</a:t>
            </a:r>
            <a:endParaRPr lang="en-US" dirty="0"/>
          </a:p>
        </p:txBody>
      </p:sp>
      <p:pic>
        <p:nvPicPr>
          <p:cNvPr id="14" name="image2.tif" descr="Juntos logo.eps"/>
          <p:cNvPicPr>
            <a:picLocks noChangeAspect="1"/>
          </p:cNvPicPr>
          <p:nvPr userDrawn="1"/>
        </p:nvPicPr>
        <p:blipFill>
          <a:blip r:embed="rId3" cstate="hqprint">
            <a:extLst>
              <a:ext uri="{28A0092B-C50C-407E-A947-70E740481C1C}">
                <a14:useLocalDpi xmlns:a14="http://schemas.microsoft.com/office/drawing/2010/main" val="0"/>
              </a:ext>
            </a:extLst>
          </a:blip>
          <a:srcRect l="3419" t="2419" r="27364" b="48363"/>
          <a:stretch>
            <a:fillRect/>
          </a:stretch>
        </p:blipFill>
        <p:spPr bwMode="auto">
          <a:xfrm>
            <a:off x="9022031" y="6050735"/>
            <a:ext cx="597548" cy="5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cxnSp>
        <p:nvCxnSpPr>
          <p:cNvPr id="18" name="Straight Connector 17"/>
          <p:cNvCxnSpPr/>
          <p:nvPr userDrawn="1"/>
        </p:nvCxnSpPr>
        <p:spPr>
          <a:xfrm flipV="1">
            <a:off x="9752461" y="6050735"/>
            <a:ext cx="14603" cy="501384"/>
          </a:xfrm>
          <a:prstGeom prst="line">
            <a:avLst/>
          </a:prstGeom>
          <a:ln w="12700">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0023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42"/>
            <a:ext cx="10515600" cy="9722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76" r:id="rId4"/>
    <p:sldLayoutId id="2147483686" r:id="rId5"/>
    <p:sldLayoutId id="2147483662" r:id="rId6"/>
    <p:sldLayoutId id="2147483666" r:id="rId7"/>
    <p:sldLayoutId id="2147483678" r:id="rId8"/>
    <p:sldLayoutId id="2147483680" r:id="rId9"/>
    <p:sldLayoutId id="2147483679" r:id="rId10"/>
    <p:sldLayoutId id="2147483667" r:id="rId11"/>
    <p:sldLayoutId id="2147483677" r:id="rId12"/>
    <p:sldLayoutId id="2147483664" r:id="rId13"/>
    <p:sldLayoutId id="2147483663" r:id="rId14"/>
    <p:sldLayoutId id="2147483672" r:id="rId15"/>
    <p:sldLayoutId id="2147483673" r:id="rId16"/>
    <p:sldLayoutId id="2147483674" r:id="rId17"/>
    <p:sldLayoutId id="2147483665" r:id="rId18"/>
    <p:sldLayoutId id="2147483668" r:id="rId19"/>
    <p:sldLayoutId id="2147483669" r:id="rId20"/>
    <p:sldLayoutId id="2147483670" r:id="rId21"/>
    <p:sldLayoutId id="2147483671" r:id="rId22"/>
    <p:sldLayoutId id="2147483675" r:id="rId23"/>
  </p:sldLayoutIdLst>
  <p:timing>
    <p:tnLst>
      <p:par>
        <p:cTn xmlns:p14="http://schemas.microsoft.com/office/powerpoint/2010/main" id="1" dur="indefinite" restart="never" nodeType="tmRoot"/>
      </p:par>
    </p:tnLst>
  </p:timing>
  <p:hf hdr="0" ftr="0" dt="0"/>
  <p:txStyles>
    <p:title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5.pn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1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emf"/><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152027901" TargetMode="External"/><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58.xml"/><Relationship Id="rId5"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2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5272" y="5514619"/>
            <a:ext cx="8363215" cy="1025907"/>
          </a:xfrm>
        </p:spPr>
        <p:txBody>
          <a:bodyPr>
            <a:noAutofit/>
          </a:bodyPr>
          <a:lstStyle/>
          <a:p>
            <a:r>
              <a:rPr lang="en-US" dirty="0" smtClean="0"/>
              <a:t>Module </a:t>
            </a:r>
            <a:r>
              <a:rPr lang="en-US" dirty="0"/>
              <a:t>2</a:t>
            </a:r>
            <a:r>
              <a:rPr lang="en-US" dirty="0" smtClean="0"/>
              <a:t>: </a:t>
            </a:r>
            <a:br>
              <a:rPr lang="en-US" dirty="0" smtClean="0"/>
            </a:br>
            <a:r>
              <a:rPr lang="en-US" dirty="0" smtClean="0"/>
              <a:t>Family Engagement</a:t>
            </a:r>
            <a:endParaRPr lang="en-US" dirty="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9000"/>
                    </a14:imgEffect>
                    <a14:imgEffect>
                      <a14:brightnessContrast bright="15000"/>
                    </a14:imgEffect>
                  </a14:imgLayer>
                </a14:imgProps>
              </a:ext>
              <a:ext uri="{28A0092B-C50C-407E-A947-70E740481C1C}">
                <a14:useLocalDpi xmlns:a14="http://schemas.microsoft.com/office/drawing/2010/main" val="0"/>
              </a:ext>
            </a:extLst>
          </a:blip>
          <a:srcRect t="10519" b="15210"/>
          <a:stretch/>
        </p:blipFill>
        <p:spPr>
          <a:xfrm>
            <a:off x="0" y="-596900"/>
            <a:ext cx="12192000" cy="5829300"/>
          </a:xfrm>
          <a:prstGeom prst="rect">
            <a:avLst/>
          </a:prstGeom>
        </p:spPr>
      </p:pic>
    </p:spTree>
    <p:extLst>
      <p:ext uri="{BB962C8B-B14F-4D97-AF65-F5344CB8AC3E}">
        <p14:creationId xmlns:p14="http://schemas.microsoft.com/office/powerpoint/2010/main" val="10162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10</a:t>
            </a:fld>
            <a:endParaRPr lang="en-US" sz="800" dirty="0">
              <a:solidFill>
                <a:schemeClr val="tx1">
                  <a:lumMod val="40000"/>
                  <a:lumOff val="60000"/>
                </a:schemeClr>
              </a:solidFill>
            </a:endParaRPr>
          </a:p>
        </p:txBody>
      </p:sp>
      <p:sp>
        <p:nvSpPr>
          <p:cNvPr id="5" name="Title 1"/>
          <p:cNvSpPr txBox="1">
            <a:spLocks/>
          </p:cNvSpPr>
          <p:nvPr/>
        </p:nvSpPr>
        <p:spPr>
          <a:xfrm>
            <a:off x="0" y="2711606"/>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a:ln w="11430"/>
                <a:solidFill>
                  <a:schemeClr val="accent1"/>
                </a:solidFill>
              </a:rPr>
              <a:t>One needs to be Latino or bilingual to engage with Latinos.</a:t>
            </a:r>
          </a:p>
        </p:txBody>
      </p:sp>
    </p:spTree>
    <p:extLst>
      <p:ext uri="{BB962C8B-B14F-4D97-AF65-F5344CB8AC3E}">
        <p14:creationId xmlns:p14="http://schemas.microsoft.com/office/powerpoint/2010/main" val="4578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11</a:t>
            </a:fld>
            <a:endParaRPr lang="en-US" sz="800" dirty="0">
              <a:solidFill>
                <a:schemeClr val="tx1">
                  <a:lumMod val="40000"/>
                  <a:lumOff val="60000"/>
                </a:schemeClr>
              </a:solidFill>
            </a:endParaRPr>
          </a:p>
        </p:txBody>
      </p:sp>
      <p:sp>
        <p:nvSpPr>
          <p:cNvPr id="5" name="Title 1"/>
          <p:cNvSpPr txBox="1">
            <a:spLocks/>
          </p:cNvSpPr>
          <p:nvPr/>
        </p:nvSpPr>
        <p:spPr>
          <a:xfrm>
            <a:off x="0" y="14327"/>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smtClean="0">
                <a:ln w="11430"/>
                <a:solidFill>
                  <a:schemeClr val="tx1"/>
                </a:solidFill>
              </a:rPr>
              <a:t>FALSE</a:t>
            </a:r>
            <a:endParaRPr lang="en-US" dirty="0">
              <a:ln w="11430"/>
              <a:solidFill>
                <a:schemeClr val="tx1"/>
              </a:solidFill>
            </a:endParaRPr>
          </a:p>
        </p:txBody>
      </p:sp>
      <p:sp>
        <p:nvSpPr>
          <p:cNvPr id="2" name="TextBox 1"/>
          <p:cNvSpPr txBox="1"/>
          <p:nvPr/>
        </p:nvSpPr>
        <p:spPr>
          <a:xfrm>
            <a:off x="844449" y="3780928"/>
            <a:ext cx="11074282" cy="2092881"/>
          </a:xfrm>
          <a:prstGeom prst="rect">
            <a:avLst/>
          </a:prstGeom>
          <a:noFill/>
        </p:spPr>
        <p:txBody>
          <a:bodyPr wrap="square" rtlCol="0">
            <a:spAutoFit/>
          </a:bodyPr>
          <a:lstStyle/>
          <a:p>
            <a:r>
              <a:rPr lang="en-US" sz="2800" dirty="0"/>
              <a:t>Latino families, like </a:t>
            </a:r>
            <a:r>
              <a:rPr lang="en-US" sz="2800" dirty="0" smtClean="0"/>
              <a:t>many </a:t>
            </a:r>
            <a:r>
              <a:rPr lang="en-US" sz="2800" dirty="0"/>
              <a:t>other families, build their relationships on trust. Your positive involvement in the lives of their children is a driving force for gaining their trust. If trust is built, families will make efforts to communicate with you even when language is a barrier.  </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02" y="1300924"/>
            <a:ext cx="2149996" cy="2292192"/>
          </a:xfrm>
          <a:prstGeom prst="rect">
            <a:avLst/>
          </a:prstGeom>
        </p:spPr>
      </p:pic>
    </p:spTree>
    <p:extLst>
      <p:ext uri="{BB962C8B-B14F-4D97-AF65-F5344CB8AC3E}">
        <p14:creationId xmlns:p14="http://schemas.microsoft.com/office/powerpoint/2010/main" val="3154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12</a:t>
            </a:fld>
            <a:endParaRPr lang="en-US" sz="800" dirty="0">
              <a:solidFill>
                <a:schemeClr val="tx1">
                  <a:lumMod val="40000"/>
                  <a:lumOff val="60000"/>
                </a:schemeClr>
              </a:solidFill>
            </a:endParaRPr>
          </a:p>
        </p:txBody>
      </p:sp>
      <p:sp>
        <p:nvSpPr>
          <p:cNvPr id="5" name="Title 1"/>
          <p:cNvSpPr txBox="1">
            <a:spLocks/>
          </p:cNvSpPr>
          <p:nvPr/>
        </p:nvSpPr>
        <p:spPr>
          <a:xfrm>
            <a:off x="220718" y="2664309"/>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a:ln w="11430"/>
                <a:solidFill>
                  <a:schemeClr val="accent2"/>
                </a:solidFill>
              </a:rPr>
              <a:t>Most Latino high school and college-age youth are bilingual. </a:t>
            </a:r>
          </a:p>
        </p:txBody>
      </p:sp>
    </p:spTree>
    <p:extLst>
      <p:ext uri="{BB962C8B-B14F-4D97-AF65-F5344CB8AC3E}">
        <p14:creationId xmlns:p14="http://schemas.microsoft.com/office/powerpoint/2010/main" val="178328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13</a:t>
            </a:fld>
            <a:endParaRPr lang="en-US" sz="800" dirty="0">
              <a:solidFill>
                <a:schemeClr val="tx1">
                  <a:lumMod val="40000"/>
                  <a:lumOff val="60000"/>
                </a:schemeClr>
              </a:solidFill>
            </a:endParaRPr>
          </a:p>
        </p:txBody>
      </p:sp>
      <p:sp>
        <p:nvSpPr>
          <p:cNvPr id="5" name="Title 1"/>
          <p:cNvSpPr txBox="1">
            <a:spLocks/>
          </p:cNvSpPr>
          <p:nvPr/>
        </p:nvSpPr>
        <p:spPr>
          <a:xfrm>
            <a:off x="0" y="14327"/>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smtClean="0">
                <a:ln w="11430"/>
                <a:solidFill>
                  <a:schemeClr val="tx1"/>
                </a:solidFill>
              </a:rPr>
              <a:t>TRUE</a:t>
            </a:r>
            <a:endParaRPr lang="en-US" dirty="0">
              <a:ln w="11430"/>
              <a:solidFill>
                <a:schemeClr val="tx1"/>
              </a:solidFill>
            </a:endParaRPr>
          </a:p>
        </p:txBody>
      </p:sp>
      <p:sp>
        <p:nvSpPr>
          <p:cNvPr id="2" name="TextBox 1"/>
          <p:cNvSpPr txBox="1"/>
          <p:nvPr/>
        </p:nvSpPr>
        <p:spPr>
          <a:xfrm>
            <a:off x="603469" y="3333788"/>
            <a:ext cx="11207531" cy="2308324"/>
          </a:xfrm>
          <a:prstGeom prst="rect">
            <a:avLst/>
          </a:prstGeom>
          <a:noFill/>
        </p:spPr>
        <p:txBody>
          <a:bodyPr wrap="square" rtlCol="0">
            <a:spAutoFit/>
          </a:bodyPr>
          <a:lstStyle/>
          <a:p>
            <a:r>
              <a:rPr lang="en-US" sz="2400" dirty="0"/>
              <a:t>The majority of </a:t>
            </a:r>
            <a:r>
              <a:rPr lang="en-US" sz="2400" dirty="0" smtClean="0"/>
              <a:t>high </a:t>
            </a:r>
            <a:r>
              <a:rPr lang="en-US" sz="2400" dirty="0"/>
              <a:t>s</a:t>
            </a:r>
            <a:r>
              <a:rPr lang="en-US" sz="2400" dirty="0" smtClean="0"/>
              <a:t>chool </a:t>
            </a:r>
            <a:r>
              <a:rPr lang="en-US" sz="2400" dirty="0"/>
              <a:t>and college age (16-25) Latino youth are born in the U.S. and speak English, but most speak Spanish at home. Once these youth enter the educational system many become bilingual. The majority of </a:t>
            </a:r>
            <a:r>
              <a:rPr lang="en-US" sz="2400" dirty="0" err="1"/>
              <a:t>Juntos</a:t>
            </a:r>
            <a:r>
              <a:rPr lang="en-US" sz="2400" dirty="0"/>
              <a:t> 4-H youth prefer to speak English which becomes their dominant language. Make sure to always ask youth what language they feel most comfortable speaking, as you can never assume it will be English.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786" y="1300924"/>
            <a:ext cx="1900429" cy="1900429"/>
          </a:xfrm>
          <a:prstGeom prst="rect">
            <a:avLst/>
          </a:prstGeom>
        </p:spPr>
      </p:pic>
    </p:spTree>
    <p:extLst>
      <p:ext uri="{BB962C8B-B14F-4D97-AF65-F5344CB8AC3E}">
        <p14:creationId xmlns:p14="http://schemas.microsoft.com/office/powerpoint/2010/main" val="108438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14</a:t>
            </a:fld>
            <a:endParaRPr lang="en-US" sz="800" dirty="0">
              <a:solidFill>
                <a:schemeClr val="tx1">
                  <a:lumMod val="40000"/>
                  <a:lumOff val="60000"/>
                </a:schemeClr>
              </a:solidFill>
            </a:endParaRPr>
          </a:p>
        </p:txBody>
      </p:sp>
      <p:sp>
        <p:nvSpPr>
          <p:cNvPr id="5" name="Title 1"/>
          <p:cNvSpPr txBox="1">
            <a:spLocks/>
          </p:cNvSpPr>
          <p:nvPr/>
        </p:nvSpPr>
        <p:spPr>
          <a:xfrm>
            <a:off x="0" y="2680075"/>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a:ln w="11430"/>
                <a:solidFill>
                  <a:schemeClr val="accent1"/>
                </a:solidFill>
              </a:rPr>
              <a:t>Latino families do not want to participate in </a:t>
            </a:r>
            <a:r>
              <a:rPr lang="en-US" dirty="0" smtClean="0">
                <a:ln w="11430"/>
                <a:solidFill>
                  <a:schemeClr val="accent1"/>
                </a:solidFill>
              </a:rPr>
              <a:t>Extension </a:t>
            </a:r>
            <a:r>
              <a:rPr lang="en-US" dirty="0">
                <a:ln w="11430"/>
                <a:solidFill>
                  <a:schemeClr val="accent1"/>
                </a:solidFill>
              </a:rPr>
              <a:t>programs.</a:t>
            </a:r>
          </a:p>
        </p:txBody>
      </p:sp>
    </p:spTree>
    <p:extLst>
      <p:ext uri="{BB962C8B-B14F-4D97-AF65-F5344CB8AC3E}">
        <p14:creationId xmlns:p14="http://schemas.microsoft.com/office/powerpoint/2010/main" val="14324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15</a:t>
            </a:fld>
            <a:endParaRPr lang="en-US" sz="800" dirty="0">
              <a:solidFill>
                <a:schemeClr val="tx1">
                  <a:lumMod val="40000"/>
                  <a:lumOff val="60000"/>
                </a:schemeClr>
              </a:solidFill>
            </a:endParaRPr>
          </a:p>
        </p:txBody>
      </p:sp>
      <p:sp>
        <p:nvSpPr>
          <p:cNvPr id="5" name="Title 1"/>
          <p:cNvSpPr txBox="1">
            <a:spLocks/>
          </p:cNvSpPr>
          <p:nvPr/>
        </p:nvSpPr>
        <p:spPr>
          <a:xfrm>
            <a:off x="0" y="14327"/>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smtClean="0">
                <a:ln w="11430"/>
                <a:solidFill>
                  <a:schemeClr val="tx1"/>
                </a:solidFill>
              </a:rPr>
              <a:t>FALSE</a:t>
            </a:r>
            <a:endParaRPr lang="en-US" dirty="0">
              <a:ln w="11430"/>
              <a:solidFill>
                <a:schemeClr val="tx1"/>
              </a:solidFill>
            </a:endParaRPr>
          </a:p>
        </p:txBody>
      </p:sp>
      <p:sp>
        <p:nvSpPr>
          <p:cNvPr id="2" name="TextBox 1"/>
          <p:cNvSpPr txBox="1"/>
          <p:nvPr/>
        </p:nvSpPr>
        <p:spPr>
          <a:xfrm>
            <a:off x="844449" y="3780928"/>
            <a:ext cx="11074282" cy="1403461"/>
          </a:xfrm>
          <a:prstGeom prst="rect">
            <a:avLst/>
          </a:prstGeom>
          <a:noFill/>
        </p:spPr>
        <p:txBody>
          <a:bodyPr wrap="square" rtlCol="0">
            <a:spAutoFit/>
          </a:bodyPr>
          <a:lstStyle/>
          <a:p>
            <a:pPr fontAlgn="base">
              <a:lnSpc>
                <a:spcPct val="80000"/>
              </a:lnSpc>
            </a:pPr>
            <a:r>
              <a:rPr lang="en-US" sz="2800" dirty="0"/>
              <a:t>Latino families are very interested in community resources, but relationship-building and trust need to be part of outreach strategies and methods. </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02" y="1300924"/>
            <a:ext cx="2149996" cy="2292192"/>
          </a:xfrm>
          <a:prstGeom prst="rect">
            <a:avLst/>
          </a:prstGeom>
        </p:spPr>
      </p:pic>
    </p:spTree>
    <p:extLst>
      <p:ext uri="{BB962C8B-B14F-4D97-AF65-F5344CB8AC3E}">
        <p14:creationId xmlns:p14="http://schemas.microsoft.com/office/powerpoint/2010/main" val="63794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16</a:t>
            </a:fld>
            <a:endParaRPr lang="en-US" sz="800" dirty="0">
              <a:solidFill>
                <a:schemeClr val="tx1">
                  <a:lumMod val="40000"/>
                  <a:lumOff val="60000"/>
                </a:schemeClr>
              </a:solidFill>
            </a:endParaRPr>
          </a:p>
        </p:txBody>
      </p:sp>
      <p:sp>
        <p:nvSpPr>
          <p:cNvPr id="5" name="Title 1"/>
          <p:cNvSpPr txBox="1">
            <a:spLocks/>
          </p:cNvSpPr>
          <p:nvPr/>
        </p:nvSpPr>
        <p:spPr>
          <a:xfrm>
            <a:off x="0" y="2680075"/>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a:ln w="11430"/>
                <a:solidFill>
                  <a:schemeClr val="accent4"/>
                </a:solidFill>
              </a:rPr>
              <a:t>Latino youth age 5 and </a:t>
            </a:r>
            <a:r>
              <a:rPr lang="en-US">
                <a:ln w="11430"/>
                <a:solidFill>
                  <a:schemeClr val="accent4"/>
                </a:solidFill>
              </a:rPr>
              <a:t>older </a:t>
            </a:r>
            <a:r>
              <a:rPr lang="en-US" smtClean="0">
                <a:ln w="11430"/>
                <a:solidFill>
                  <a:schemeClr val="accent4"/>
                </a:solidFill>
              </a:rPr>
              <a:t/>
            </a:r>
            <a:br>
              <a:rPr lang="en-US" smtClean="0">
                <a:ln w="11430"/>
                <a:solidFill>
                  <a:schemeClr val="accent4"/>
                </a:solidFill>
              </a:rPr>
            </a:br>
            <a:r>
              <a:rPr lang="en-US" smtClean="0">
                <a:ln w="11430"/>
                <a:solidFill>
                  <a:schemeClr val="accent4"/>
                </a:solidFill>
              </a:rPr>
              <a:t>do </a:t>
            </a:r>
            <a:r>
              <a:rPr lang="en-US" dirty="0">
                <a:ln w="11430"/>
                <a:solidFill>
                  <a:schemeClr val="accent4"/>
                </a:solidFill>
              </a:rPr>
              <a:t>not speak Spanish</a:t>
            </a:r>
          </a:p>
        </p:txBody>
      </p:sp>
    </p:spTree>
    <p:extLst>
      <p:ext uri="{BB962C8B-B14F-4D97-AF65-F5344CB8AC3E}">
        <p14:creationId xmlns:p14="http://schemas.microsoft.com/office/powerpoint/2010/main" val="43418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17</a:t>
            </a:fld>
            <a:endParaRPr lang="en-US" sz="800" dirty="0">
              <a:solidFill>
                <a:schemeClr val="tx1">
                  <a:lumMod val="40000"/>
                  <a:lumOff val="60000"/>
                </a:schemeClr>
              </a:solidFill>
            </a:endParaRPr>
          </a:p>
        </p:txBody>
      </p:sp>
      <p:sp>
        <p:nvSpPr>
          <p:cNvPr id="5" name="Title 1"/>
          <p:cNvSpPr txBox="1">
            <a:spLocks/>
          </p:cNvSpPr>
          <p:nvPr/>
        </p:nvSpPr>
        <p:spPr>
          <a:xfrm>
            <a:off x="0" y="14327"/>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fontAlgn="base">
              <a:lnSpc>
                <a:spcPct val="80000"/>
              </a:lnSpc>
            </a:pPr>
            <a:r>
              <a:rPr lang="en-US" dirty="0" smtClean="0">
                <a:ln w="11430"/>
                <a:solidFill>
                  <a:schemeClr val="tx1"/>
                </a:solidFill>
              </a:rPr>
              <a:t>FALSE</a:t>
            </a:r>
            <a:endParaRPr lang="en-US" dirty="0">
              <a:ln w="11430"/>
              <a:solidFill>
                <a:schemeClr val="tx1"/>
              </a:solidFill>
            </a:endParaRPr>
          </a:p>
        </p:txBody>
      </p:sp>
      <p:sp>
        <p:nvSpPr>
          <p:cNvPr id="2" name="TextBox 1"/>
          <p:cNvSpPr txBox="1"/>
          <p:nvPr/>
        </p:nvSpPr>
        <p:spPr>
          <a:xfrm>
            <a:off x="844449" y="3780928"/>
            <a:ext cx="11074282" cy="1058751"/>
          </a:xfrm>
          <a:prstGeom prst="rect">
            <a:avLst/>
          </a:prstGeom>
          <a:noFill/>
        </p:spPr>
        <p:txBody>
          <a:bodyPr wrap="square" rtlCol="0">
            <a:spAutoFit/>
          </a:bodyPr>
          <a:lstStyle/>
          <a:p>
            <a:pPr fontAlgn="base">
              <a:lnSpc>
                <a:spcPct val="80000"/>
              </a:lnSpc>
            </a:pPr>
            <a:r>
              <a:rPr lang="en-US" sz="2800" dirty="0"/>
              <a:t>The U.S. Census reported that 73.3% of Latino youth age 5 and older speak Spanish at home. </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002" y="1300924"/>
            <a:ext cx="2149996" cy="2292192"/>
          </a:xfrm>
          <a:prstGeom prst="rect">
            <a:avLst/>
          </a:prstGeom>
        </p:spPr>
      </p:pic>
    </p:spTree>
    <p:extLst>
      <p:ext uri="{BB962C8B-B14F-4D97-AF65-F5344CB8AC3E}">
        <p14:creationId xmlns:p14="http://schemas.microsoft.com/office/powerpoint/2010/main" val="165159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18</a:t>
            </a:fld>
            <a:endParaRPr lang="en-US" sz="800" dirty="0">
              <a:solidFill>
                <a:schemeClr val="tx1">
                  <a:lumMod val="40000"/>
                  <a:lumOff val="60000"/>
                </a:schemeClr>
              </a:solidFill>
            </a:endParaRPr>
          </a:p>
        </p:txBody>
      </p:sp>
      <p:sp>
        <p:nvSpPr>
          <p:cNvPr id="6" name="Title 1"/>
          <p:cNvSpPr txBox="1">
            <a:spLocks/>
          </p:cNvSpPr>
          <p:nvPr/>
        </p:nvSpPr>
        <p:spPr>
          <a:xfrm>
            <a:off x="844449" y="2303816"/>
            <a:ext cx="10515600" cy="1286597"/>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7200" dirty="0" smtClean="0"/>
              <a:t>Any </a:t>
            </a:r>
            <a:r>
              <a:rPr lang="en-US" sz="7200" dirty="0" smtClean="0">
                <a:solidFill>
                  <a:schemeClr val="tx1"/>
                </a:solidFill>
              </a:rPr>
              <a:t>surprises?</a:t>
            </a:r>
            <a:endParaRPr lang="en-US" sz="7200" dirty="0">
              <a:solidFill>
                <a:schemeClr val="tx1"/>
              </a:solidFill>
            </a:endParaRPr>
          </a:p>
        </p:txBody>
      </p:sp>
    </p:spTree>
    <p:extLst>
      <p:ext uri="{BB962C8B-B14F-4D97-AF65-F5344CB8AC3E}">
        <p14:creationId xmlns:p14="http://schemas.microsoft.com/office/powerpoint/2010/main" val="109731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19</a:t>
            </a:fld>
            <a:endParaRPr lang="en-US" sz="800" dirty="0">
              <a:solidFill>
                <a:schemeClr val="tx1">
                  <a:lumMod val="40000"/>
                  <a:lumOff val="60000"/>
                </a:schemeClr>
              </a:solidFill>
            </a:endParaRPr>
          </a:p>
        </p:txBody>
      </p:sp>
      <p:sp>
        <p:nvSpPr>
          <p:cNvPr id="6" name="Title 1"/>
          <p:cNvSpPr txBox="1">
            <a:spLocks/>
          </p:cNvSpPr>
          <p:nvPr/>
        </p:nvSpPr>
        <p:spPr>
          <a:xfrm>
            <a:off x="844449" y="2303816"/>
            <a:ext cx="105156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dirty="0" smtClean="0"/>
              <a:t>Important </a:t>
            </a:r>
            <a:br>
              <a:rPr lang="en-US" dirty="0" smtClean="0"/>
            </a:br>
            <a:r>
              <a:rPr lang="en-US" dirty="0" smtClean="0">
                <a:solidFill>
                  <a:schemeClr val="tx1"/>
                </a:solidFill>
              </a:rPr>
              <a:t>Cultural Considerations</a:t>
            </a:r>
            <a:endParaRPr lang="en-US" dirty="0">
              <a:solidFill>
                <a:schemeClr val="tx1"/>
              </a:solidFill>
            </a:endParaRPr>
          </a:p>
        </p:txBody>
      </p:sp>
    </p:spTree>
    <p:extLst>
      <p:ext uri="{BB962C8B-B14F-4D97-AF65-F5344CB8AC3E}">
        <p14:creationId xmlns:p14="http://schemas.microsoft.com/office/powerpoint/2010/main" val="57354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Participants’ </a:t>
            </a:r>
            <a:r>
              <a:rPr lang="en-US" altLang="en-US" dirty="0" smtClean="0"/>
              <a:t>Introduction Activity</a:t>
            </a:r>
            <a:endParaRPr lang="en-US" dirty="0"/>
          </a:p>
        </p:txBody>
      </p:sp>
      <p:sp>
        <p:nvSpPr>
          <p:cNvPr id="3" name="Content Placeholder 2"/>
          <p:cNvSpPr>
            <a:spLocks noGrp="1"/>
          </p:cNvSpPr>
          <p:nvPr>
            <p:ph idx="1"/>
          </p:nvPr>
        </p:nvSpPr>
        <p:spPr/>
        <p:txBody>
          <a:bodyPr>
            <a:normAutofit/>
          </a:bodyPr>
          <a:lstStyle/>
          <a:p>
            <a:pPr marL="0" indent="0" defTabSz="326532">
              <a:lnSpc>
                <a:spcPct val="80000"/>
              </a:lnSpc>
              <a:buNone/>
              <a:defRPr/>
            </a:pPr>
            <a:r>
              <a:rPr lang="en-US" sz="2800" dirty="0">
                <a:sym typeface="Rockwell"/>
              </a:rPr>
              <a:t>Share</a:t>
            </a:r>
            <a:r>
              <a:rPr lang="en-US" sz="2800" dirty="0" smtClean="0">
                <a:sym typeface="Rockwell"/>
              </a:rPr>
              <a:t>:</a:t>
            </a:r>
          </a:p>
          <a:p>
            <a:pPr marL="0" indent="0" defTabSz="326532">
              <a:lnSpc>
                <a:spcPct val="80000"/>
              </a:lnSpc>
              <a:buNone/>
              <a:defRPr/>
            </a:pPr>
            <a:endParaRPr lang="en-US" sz="2800" dirty="0">
              <a:sym typeface="Rockwell"/>
            </a:endParaRPr>
          </a:p>
          <a:p>
            <a:pPr>
              <a:lnSpc>
                <a:spcPct val="80000"/>
              </a:lnSpc>
            </a:pPr>
            <a:r>
              <a:rPr lang="en-US" sz="2800" dirty="0"/>
              <a:t>What is your name? What is your favorite animal and why?</a:t>
            </a:r>
          </a:p>
          <a:p>
            <a:pPr>
              <a:lnSpc>
                <a:spcPct val="80000"/>
              </a:lnSpc>
            </a:pPr>
            <a:endParaRPr lang="en-US" sz="2800" dirty="0"/>
          </a:p>
          <a:p>
            <a:pPr>
              <a:lnSpc>
                <a:spcPct val="80000"/>
              </a:lnSpc>
            </a:pPr>
            <a:r>
              <a:rPr lang="en-US" sz="2800" dirty="0"/>
              <a:t>Why do you think Family Engagement is a component of </a:t>
            </a:r>
            <a:endParaRPr lang="en-US" sz="2800" dirty="0" smtClean="0"/>
          </a:p>
          <a:p>
            <a:pPr marL="0" indent="0">
              <a:lnSpc>
                <a:spcPct val="80000"/>
              </a:lnSpc>
              <a:buNone/>
            </a:pPr>
            <a:r>
              <a:rPr lang="en-US" sz="2800" dirty="0"/>
              <a:t> </a:t>
            </a:r>
            <a:r>
              <a:rPr lang="en-US" sz="2800" dirty="0" smtClean="0"/>
              <a:t>  </a:t>
            </a:r>
            <a:r>
              <a:rPr lang="en-US" sz="2800" dirty="0" err="1" smtClean="0"/>
              <a:t>Juntos</a:t>
            </a:r>
            <a:r>
              <a:rPr lang="en-US" sz="2800" dirty="0" smtClean="0"/>
              <a:t> </a:t>
            </a:r>
            <a:r>
              <a:rPr lang="en-US" sz="2800" dirty="0"/>
              <a:t>4-H?</a:t>
            </a:r>
          </a:p>
          <a:p>
            <a:pPr>
              <a:lnSpc>
                <a:spcPct val="80000"/>
              </a:lnSpc>
            </a:pPr>
            <a:endParaRPr lang="en-US" sz="2800" dirty="0"/>
          </a:p>
          <a:p>
            <a:pPr>
              <a:lnSpc>
                <a:spcPct val="80000"/>
              </a:lnSpc>
            </a:pPr>
            <a:r>
              <a:rPr lang="en-US" sz="2800" dirty="0"/>
              <a:t>Identify one characteristic or stereotype of </a:t>
            </a:r>
            <a:r>
              <a:rPr lang="en-US" sz="2800" dirty="0" smtClean="0"/>
              <a:t>Latino </a:t>
            </a:r>
            <a:r>
              <a:rPr lang="en-US" sz="2800" dirty="0"/>
              <a:t>families.</a:t>
            </a:r>
          </a:p>
          <a:p>
            <a:endParaRPr lang="en-US" sz="28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1210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20</a:t>
            </a:fld>
            <a:endParaRPr lang="en-US" sz="800" dirty="0">
              <a:solidFill>
                <a:schemeClr val="tx1">
                  <a:lumMod val="40000"/>
                  <a:lumOff val="60000"/>
                </a:schemeClr>
              </a:solidFill>
            </a:endParaRPr>
          </a:p>
        </p:txBody>
      </p:sp>
      <p:sp>
        <p:nvSpPr>
          <p:cNvPr id="6" name="Title 1"/>
          <p:cNvSpPr txBox="1">
            <a:spLocks/>
          </p:cNvSpPr>
          <p:nvPr/>
        </p:nvSpPr>
        <p:spPr>
          <a:xfrm>
            <a:off x="844449" y="1135416"/>
            <a:ext cx="105156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dirty="0" err="1"/>
              <a:t>Familismo</a:t>
            </a:r>
            <a:endParaRPr lang="en-US" dirty="0"/>
          </a:p>
        </p:txBody>
      </p:sp>
      <p:sp>
        <p:nvSpPr>
          <p:cNvPr id="5" name="TextBox 4"/>
          <p:cNvSpPr txBox="1"/>
          <p:nvPr/>
        </p:nvSpPr>
        <p:spPr>
          <a:xfrm>
            <a:off x="1042805" y="2921000"/>
            <a:ext cx="10118888" cy="1661993"/>
          </a:xfrm>
          <a:prstGeom prst="rect">
            <a:avLst/>
          </a:prstGeom>
          <a:noFill/>
        </p:spPr>
        <p:txBody>
          <a:bodyPr wrap="square" rtlCol="0">
            <a:spAutoFit/>
          </a:bodyPr>
          <a:lstStyle/>
          <a:p>
            <a:r>
              <a:rPr lang="en-US" sz="2800" b="1" dirty="0" err="1">
                <a:solidFill>
                  <a:schemeClr val="bg1"/>
                </a:solidFill>
              </a:rPr>
              <a:t>Familismo</a:t>
            </a:r>
            <a:r>
              <a:rPr lang="en-US" sz="2800" b="1" dirty="0">
                <a:solidFill>
                  <a:schemeClr val="bg1"/>
                </a:solidFill>
              </a:rPr>
              <a:t> refers to a strong emphasis and connection to family members as a whole, and reflects a willingness to put the needs of family members before individual needs. </a:t>
            </a:r>
          </a:p>
          <a:p>
            <a:endParaRPr lang="en-US" dirty="0"/>
          </a:p>
        </p:txBody>
      </p:sp>
    </p:spTree>
    <p:extLst>
      <p:ext uri="{BB962C8B-B14F-4D97-AF65-F5344CB8AC3E}">
        <p14:creationId xmlns:p14="http://schemas.microsoft.com/office/powerpoint/2010/main" val="19295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21</a:t>
            </a:fld>
            <a:endParaRPr lang="en-US" sz="800" dirty="0">
              <a:solidFill>
                <a:schemeClr val="tx1">
                  <a:lumMod val="40000"/>
                  <a:lumOff val="60000"/>
                </a:schemeClr>
              </a:solidFill>
            </a:endParaRPr>
          </a:p>
        </p:txBody>
      </p:sp>
      <p:sp>
        <p:nvSpPr>
          <p:cNvPr id="6" name="Title 1"/>
          <p:cNvSpPr txBox="1">
            <a:spLocks/>
          </p:cNvSpPr>
          <p:nvPr/>
        </p:nvSpPr>
        <p:spPr>
          <a:xfrm>
            <a:off x="838200" y="2303816"/>
            <a:ext cx="105156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20000"/>
              </a:lnSpc>
            </a:pPr>
            <a:r>
              <a:rPr lang="en-US" dirty="0"/>
              <a:t>What do you think of </a:t>
            </a:r>
            <a:r>
              <a:rPr lang="en-US" dirty="0" smtClean="0"/>
              <a:t/>
            </a:r>
            <a:br>
              <a:rPr lang="en-US" dirty="0" smtClean="0"/>
            </a:br>
            <a:r>
              <a:rPr lang="en-US" dirty="0" smtClean="0"/>
              <a:t>this </a:t>
            </a:r>
            <a:r>
              <a:rPr lang="en-US" dirty="0"/>
              <a:t>definition?</a:t>
            </a:r>
          </a:p>
        </p:txBody>
      </p:sp>
    </p:spTree>
    <p:extLst>
      <p:ext uri="{BB962C8B-B14F-4D97-AF65-F5344CB8AC3E}">
        <p14:creationId xmlns:p14="http://schemas.microsoft.com/office/powerpoint/2010/main" val="54748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Facts About Latino Families</a:t>
            </a:r>
            <a:endParaRPr lang="en-US" dirty="0"/>
          </a:p>
        </p:txBody>
      </p:sp>
      <p:sp>
        <p:nvSpPr>
          <p:cNvPr id="3" name="Content Placeholder 2"/>
          <p:cNvSpPr>
            <a:spLocks noGrp="1"/>
          </p:cNvSpPr>
          <p:nvPr>
            <p:ph idx="1"/>
          </p:nvPr>
        </p:nvSpPr>
        <p:spPr>
          <a:xfrm>
            <a:off x="838200" y="2173794"/>
            <a:ext cx="10515600" cy="2925938"/>
          </a:xfrm>
        </p:spPr>
        <p:txBody>
          <a:bodyPr/>
          <a:lstStyle/>
          <a:p>
            <a:pPr marL="0" indent="0">
              <a:lnSpc>
                <a:spcPct val="80000"/>
              </a:lnSpc>
              <a:buNone/>
            </a:pPr>
            <a:r>
              <a:rPr lang="en-US" sz="3200" dirty="0">
                <a:solidFill>
                  <a:srgbClr val="000000"/>
                </a:solidFill>
              </a:rPr>
              <a:t>The U.S. Census Bureau (2009) reported that of all the racial and ethnic groups in the United States, Latinos are </a:t>
            </a:r>
            <a:r>
              <a:rPr lang="en-US" sz="3200" dirty="0">
                <a:solidFill>
                  <a:schemeClr val="accent2"/>
                </a:solidFill>
              </a:rPr>
              <a:t>much more likely </a:t>
            </a:r>
            <a:r>
              <a:rPr lang="en-US" sz="3200" dirty="0">
                <a:solidFill>
                  <a:srgbClr val="000000"/>
                </a:solidFill>
              </a:rPr>
              <a:t>than the others to be living in a </a:t>
            </a:r>
            <a:r>
              <a:rPr lang="en-US" sz="3200" dirty="0">
                <a:solidFill>
                  <a:schemeClr val="accent2"/>
                </a:solidFill>
              </a:rPr>
              <a:t>family setting, </a:t>
            </a:r>
            <a:r>
              <a:rPr lang="en-US" sz="3200" dirty="0">
                <a:solidFill>
                  <a:srgbClr val="000000"/>
                </a:solidFill>
              </a:rPr>
              <a:t>and are least likely to have a household composed of a single person. </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22</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63923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Familismo</a:t>
            </a:r>
            <a:r>
              <a:rPr lang="en-US" dirty="0" smtClean="0"/>
              <a:t> is Embraced by </a:t>
            </a:r>
            <a:r>
              <a:rPr lang="en-US" dirty="0" err="1" smtClean="0"/>
              <a:t>Juntos</a:t>
            </a:r>
            <a:r>
              <a:rPr lang="en-US" dirty="0" smtClean="0"/>
              <a:t> 4-H</a:t>
            </a:r>
            <a:endParaRPr lang="en-US" dirty="0"/>
          </a:p>
        </p:txBody>
      </p:sp>
      <p:sp>
        <p:nvSpPr>
          <p:cNvPr id="3" name="Content Placeholder 2"/>
          <p:cNvSpPr>
            <a:spLocks noGrp="1"/>
          </p:cNvSpPr>
          <p:nvPr>
            <p:ph idx="1"/>
          </p:nvPr>
        </p:nvSpPr>
        <p:spPr>
          <a:xfrm>
            <a:off x="838200" y="2830286"/>
            <a:ext cx="10515600" cy="2925938"/>
          </a:xfrm>
        </p:spPr>
        <p:txBody>
          <a:bodyPr/>
          <a:lstStyle/>
          <a:p>
            <a:pPr marL="0" indent="0">
              <a:buNone/>
            </a:pPr>
            <a:r>
              <a:rPr lang="en-US" sz="2800" dirty="0" err="1">
                <a:solidFill>
                  <a:srgbClr val="000000"/>
                </a:solidFill>
              </a:rPr>
              <a:t>Juntos</a:t>
            </a:r>
            <a:r>
              <a:rPr lang="en-US" sz="2800" dirty="0">
                <a:solidFill>
                  <a:srgbClr val="000000"/>
                </a:solidFill>
              </a:rPr>
              <a:t> 4-H sees </a:t>
            </a:r>
            <a:r>
              <a:rPr lang="en-US" sz="2800" dirty="0" err="1">
                <a:solidFill>
                  <a:srgbClr val="000000"/>
                </a:solidFill>
              </a:rPr>
              <a:t>Familismo</a:t>
            </a:r>
            <a:r>
              <a:rPr lang="en-US" sz="2800" dirty="0">
                <a:solidFill>
                  <a:srgbClr val="000000"/>
                </a:solidFill>
              </a:rPr>
              <a:t> as an asset-based approach to achieving academic success among Latino youth.</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23</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201982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Familismo</a:t>
            </a:r>
            <a:r>
              <a:rPr lang="en-US" dirty="0" smtClean="0"/>
              <a:t> is </a:t>
            </a:r>
            <a:r>
              <a:rPr lang="en-US" dirty="0"/>
              <a:t>a</a:t>
            </a:r>
            <a:r>
              <a:rPr lang="en-US" dirty="0" smtClean="0"/>
              <a:t>n Asset</a:t>
            </a:r>
            <a:endParaRPr lang="en-US" dirty="0"/>
          </a:p>
        </p:txBody>
      </p:sp>
      <p:sp>
        <p:nvSpPr>
          <p:cNvPr id="3" name="Content Placeholder 2"/>
          <p:cNvSpPr>
            <a:spLocks noGrp="1"/>
          </p:cNvSpPr>
          <p:nvPr>
            <p:ph idx="1"/>
          </p:nvPr>
        </p:nvSpPr>
        <p:spPr>
          <a:xfrm>
            <a:off x="838200" y="2112579"/>
            <a:ext cx="10515600" cy="3643645"/>
          </a:xfrm>
        </p:spPr>
        <p:txBody>
          <a:bodyPr/>
          <a:lstStyle/>
          <a:p>
            <a:pPr marL="741362" indent="-514350">
              <a:buFont typeface="+mj-lt"/>
              <a:buAutoNum type="arabicPeriod"/>
            </a:pPr>
            <a:r>
              <a:rPr lang="en-US" sz="2800" dirty="0">
                <a:solidFill>
                  <a:srgbClr val="000000"/>
                </a:solidFill>
              </a:rPr>
              <a:t>Families come first.</a:t>
            </a:r>
          </a:p>
          <a:p>
            <a:pPr marL="741362" indent="-514350">
              <a:buFont typeface="+mj-lt"/>
              <a:buAutoNum type="arabicPeriod"/>
            </a:pPr>
            <a:r>
              <a:rPr lang="en-US" sz="2800" dirty="0">
                <a:solidFill>
                  <a:srgbClr val="000000"/>
                </a:solidFill>
              </a:rPr>
              <a:t>Families are given the tools and space to focus on academic goals</a:t>
            </a:r>
            <a:r>
              <a:rPr lang="en-US" sz="2800" dirty="0" smtClean="0">
                <a:solidFill>
                  <a:srgbClr val="000000"/>
                </a:solidFill>
              </a:rPr>
              <a:t>.</a:t>
            </a:r>
          </a:p>
          <a:p>
            <a:pPr marL="741362" indent="-514350">
              <a:buFont typeface="+mj-lt"/>
              <a:buAutoNum type="arabicPeriod"/>
            </a:pPr>
            <a:r>
              <a:rPr lang="en-US" sz="2800" dirty="0">
                <a:solidFill>
                  <a:srgbClr val="000000"/>
                </a:solidFill>
              </a:rPr>
              <a:t>Family members become responsible and active participants in achieving academic success for youth</a:t>
            </a:r>
            <a:r>
              <a:rPr lang="en-US" sz="2800" dirty="0" smtClean="0">
                <a:solidFill>
                  <a:srgbClr val="000000"/>
                </a:solidFill>
              </a:rPr>
              <a:t>.</a:t>
            </a:r>
            <a:endParaRPr lang="en-US" sz="2800" dirty="0">
              <a:solidFill>
                <a:srgbClr val="000000"/>
              </a:solidFill>
            </a:endParaRPr>
          </a:p>
        </p:txBody>
      </p:sp>
      <p:sp>
        <p:nvSpPr>
          <p:cNvPr id="4" name="Slide Number Placeholder 3"/>
          <p:cNvSpPr>
            <a:spLocks noGrp="1"/>
          </p:cNvSpPr>
          <p:nvPr>
            <p:ph type="sldNum" sz="quarter" idx="4"/>
          </p:nvPr>
        </p:nvSpPr>
        <p:spPr/>
        <p:txBody>
          <a:bodyPr/>
          <a:lstStyle/>
          <a:p>
            <a:fld id="{C8BFE72D-DEE3-1A40-BBC5-5AA7D885F44F}" type="slidenum">
              <a:rPr lang="en-US" smtClean="0"/>
              <a:pPr/>
              <a:t>24</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37381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03" y="1360739"/>
            <a:ext cx="5314056" cy="2988711"/>
          </a:xfrm>
        </p:spPr>
        <p:txBody>
          <a:bodyPr>
            <a:normAutofit fontScale="90000"/>
          </a:bodyPr>
          <a:lstStyle/>
          <a:p>
            <a:pPr algn="ctr"/>
            <a:r>
              <a:rPr lang="en-US" dirty="0" err="1"/>
              <a:t>Juntos</a:t>
            </a:r>
            <a:r>
              <a:rPr lang="en-US" dirty="0"/>
              <a:t> 4-H Program </a:t>
            </a:r>
            <a:r>
              <a:rPr lang="en-US" dirty="0" smtClean="0"/>
              <a:t>Culture</a:t>
            </a:r>
            <a:br>
              <a:rPr lang="en-US" dirty="0" smtClean="0"/>
            </a:br>
            <a:r>
              <a:rPr lang="en-US" sz="4400" dirty="0">
                <a:solidFill>
                  <a:schemeClr val="tx1"/>
                </a:solidFill>
              </a:rPr>
              <a:t>(expected </a:t>
            </a:r>
            <a:r>
              <a:rPr lang="en-US" sz="4400" dirty="0" smtClean="0">
                <a:solidFill>
                  <a:schemeClr val="tx1"/>
                </a:solidFill>
              </a:rPr>
              <a:t>behaviors and </a:t>
            </a:r>
            <a:r>
              <a:rPr lang="en-US" sz="4400" dirty="0">
                <a:solidFill>
                  <a:schemeClr val="tx1"/>
                </a:solidFill>
              </a:rPr>
              <a:t>beliefs)</a:t>
            </a:r>
          </a:p>
        </p:txBody>
      </p:sp>
      <p:sp>
        <p:nvSpPr>
          <p:cNvPr id="4" name="Slide Number Placeholder 3"/>
          <p:cNvSpPr>
            <a:spLocks noGrp="1"/>
          </p:cNvSpPr>
          <p:nvPr>
            <p:ph type="sldNum" sz="quarter" idx="4"/>
          </p:nvPr>
        </p:nvSpPr>
        <p:spPr/>
        <p:txBody>
          <a:bodyPr/>
          <a:lstStyle/>
          <a:p>
            <a:fld id="{C8BFE72D-DEE3-1A40-BBC5-5AA7D885F44F}" type="slidenum">
              <a:rPr lang="en-US" smtClean="0"/>
              <a:pPr/>
              <a:t>25</a:t>
            </a:fld>
            <a:endParaRPr lang="en-US" sz="800" dirty="0">
              <a:solidFill>
                <a:schemeClr val="tx1">
                  <a:lumMod val="40000"/>
                  <a:lumOff val="60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522" t="179" r="21247" b="11374"/>
          <a:stretch/>
        </p:blipFill>
        <p:spPr>
          <a:xfrm>
            <a:off x="6096000" y="0"/>
            <a:ext cx="6096000" cy="5744308"/>
          </a:xfrm>
          <a:prstGeom prst="rect">
            <a:avLst/>
          </a:prstGeom>
        </p:spPr>
      </p:pic>
    </p:spTree>
    <p:extLst>
      <p:ext uri="{BB962C8B-B14F-4D97-AF65-F5344CB8AC3E}">
        <p14:creationId xmlns:p14="http://schemas.microsoft.com/office/powerpoint/2010/main" val="81901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Juntos</a:t>
            </a:r>
            <a:r>
              <a:rPr lang="en-US" dirty="0" smtClean="0"/>
              <a:t> 4-H Program Cultural Norms</a:t>
            </a:r>
            <a:endParaRPr lang="en-US" dirty="0"/>
          </a:p>
        </p:txBody>
      </p:sp>
      <p:sp>
        <p:nvSpPr>
          <p:cNvPr id="3" name="Content Placeholder 2"/>
          <p:cNvSpPr>
            <a:spLocks noGrp="1"/>
          </p:cNvSpPr>
          <p:nvPr>
            <p:ph idx="1"/>
          </p:nvPr>
        </p:nvSpPr>
        <p:spPr>
          <a:xfrm>
            <a:off x="-3844158" y="2313669"/>
            <a:ext cx="10515600" cy="4169350"/>
          </a:xfrm>
        </p:spPr>
        <p:txBody>
          <a:bodyPr/>
          <a:lstStyle/>
          <a:p>
            <a:pPr marL="0" indent="0" defTabSz="914400">
              <a:lnSpc>
                <a:spcPct val="100000"/>
              </a:lnSpc>
              <a:spcBef>
                <a:spcPts val="0"/>
              </a:spcBef>
              <a:buClrTx/>
              <a:buNone/>
            </a:pPr>
            <a:endParaRPr lang="en-US" dirty="0"/>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26</a:t>
            </a:fld>
            <a:endParaRPr lang="en-US" sz="800" dirty="0">
              <a:solidFill>
                <a:schemeClr val="tx1">
                  <a:lumMod val="40000"/>
                  <a:lumOff val="60000"/>
                </a:schemeClr>
              </a:solidFill>
            </a:endParaRPr>
          </a:p>
        </p:txBody>
      </p:sp>
      <p:graphicFrame>
        <p:nvGraphicFramePr>
          <p:cNvPr id="6" name="Diagram 5"/>
          <p:cNvGraphicFramePr/>
          <p:nvPr>
            <p:extLst>
              <p:ext uri="{D42A27DB-BD31-4B8C-83A1-F6EECF244321}">
                <p14:modId xmlns:p14="http://schemas.microsoft.com/office/powerpoint/2010/main" val="563076542"/>
              </p:ext>
            </p:extLst>
          </p:nvPr>
        </p:nvGraphicFramePr>
        <p:xfrm>
          <a:off x="822434" y="1611121"/>
          <a:ext cx="10393679" cy="423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19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Juntos</a:t>
            </a:r>
            <a:r>
              <a:rPr lang="en-US" dirty="0" smtClean="0"/>
              <a:t> 4-H Program Cultural Norms</a:t>
            </a:r>
            <a:endParaRPr lang="en-US" dirty="0"/>
          </a:p>
        </p:txBody>
      </p:sp>
      <p:sp>
        <p:nvSpPr>
          <p:cNvPr id="3" name="Content Placeholder 2"/>
          <p:cNvSpPr>
            <a:spLocks noGrp="1"/>
          </p:cNvSpPr>
          <p:nvPr>
            <p:ph idx="1"/>
          </p:nvPr>
        </p:nvSpPr>
        <p:spPr>
          <a:xfrm>
            <a:off x="-3844158" y="2313669"/>
            <a:ext cx="10515600" cy="4169350"/>
          </a:xfrm>
        </p:spPr>
        <p:txBody>
          <a:bodyPr/>
          <a:lstStyle/>
          <a:p>
            <a:pPr marL="0" indent="0" defTabSz="914400">
              <a:lnSpc>
                <a:spcPct val="100000"/>
              </a:lnSpc>
              <a:spcBef>
                <a:spcPts val="0"/>
              </a:spcBef>
              <a:buClrTx/>
              <a:buNone/>
            </a:pPr>
            <a:endParaRPr lang="en-US" dirty="0"/>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27</a:t>
            </a:fld>
            <a:endParaRPr lang="en-US" sz="800" dirty="0">
              <a:solidFill>
                <a:schemeClr val="tx1">
                  <a:lumMod val="40000"/>
                  <a:lumOff val="60000"/>
                </a:schemeClr>
              </a:solidFill>
            </a:endParaRPr>
          </a:p>
        </p:txBody>
      </p:sp>
      <p:graphicFrame>
        <p:nvGraphicFramePr>
          <p:cNvPr id="6" name="Diagram 5"/>
          <p:cNvGraphicFramePr/>
          <p:nvPr>
            <p:extLst>
              <p:ext uri="{D42A27DB-BD31-4B8C-83A1-F6EECF244321}">
                <p14:modId xmlns:p14="http://schemas.microsoft.com/office/powerpoint/2010/main" val="992725417"/>
              </p:ext>
            </p:extLst>
          </p:nvPr>
        </p:nvGraphicFramePr>
        <p:xfrm>
          <a:off x="822434" y="1611121"/>
          <a:ext cx="10393679" cy="423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21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1547446"/>
            <a:ext cx="5509846" cy="3094892"/>
          </a:xfrm>
        </p:spPr>
        <p:txBody>
          <a:bodyPr>
            <a:normAutofit/>
          </a:bodyPr>
          <a:lstStyle/>
          <a:p>
            <a:pPr algn="ctr"/>
            <a:r>
              <a:rPr lang="en-US" sz="4800" dirty="0">
                <a:solidFill>
                  <a:schemeClr val="tx1"/>
                </a:solidFill>
              </a:rPr>
              <a:t>Cultural </a:t>
            </a:r>
            <a:r>
              <a:rPr lang="en-US" sz="4800" dirty="0" smtClean="0">
                <a:solidFill>
                  <a:schemeClr val="tx1"/>
                </a:solidFill>
              </a:rPr>
              <a:t>Awareness &amp; </a:t>
            </a:r>
            <a:br>
              <a:rPr lang="en-US" sz="4800" dirty="0" smtClean="0">
                <a:solidFill>
                  <a:schemeClr val="tx1"/>
                </a:solidFill>
              </a:rPr>
            </a:br>
            <a:r>
              <a:rPr lang="en-US" sz="4800" dirty="0" smtClean="0">
                <a:solidFill>
                  <a:schemeClr val="tx1"/>
                </a:solidFill>
              </a:rPr>
              <a:t>Assessment Resources</a:t>
            </a:r>
            <a:endParaRPr lang="en-US" sz="4800" dirty="0">
              <a:solidFill>
                <a:schemeClr val="tx1"/>
              </a:solidFill>
            </a:endParaRPr>
          </a:p>
        </p:txBody>
      </p:sp>
      <p:sp>
        <p:nvSpPr>
          <p:cNvPr id="4" name="Slide Number Placeholder 3"/>
          <p:cNvSpPr>
            <a:spLocks noGrp="1"/>
          </p:cNvSpPr>
          <p:nvPr>
            <p:ph type="sldNum" sz="quarter" idx="4"/>
          </p:nvPr>
        </p:nvSpPr>
        <p:spPr/>
        <p:txBody>
          <a:bodyPr/>
          <a:lstStyle/>
          <a:p>
            <a:fld id="{C8BFE72D-DEE3-1A40-BBC5-5AA7D885F44F}" type="slidenum">
              <a:rPr lang="en-US" smtClean="0"/>
              <a:pPr/>
              <a:t>28</a:t>
            </a:fld>
            <a:endParaRPr lang="en-US" sz="800" dirty="0">
              <a:solidFill>
                <a:schemeClr val="tx1">
                  <a:lumMod val="40000"/>
                  <a:lumOff val="60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957" t="12884" r="39310" b="147"/>
          <a:stretch/>
        </p:blipFill>
        <p:spPr>
          <a:xfrm>
            <a:off x="6096000" y="0"/>
            <a:ext cx="6096000" cy="5697415"/>
          </a:xfrm>
          <a:prstGeom prst="rect">
            <a:avLst/>
          </a:prstGeom>
        </p:spPr>
      </p:pic>
    </p:spTree>
    <p:extLst>
      <p:ext uri="{BB962C8B-B14F-4D97-AF65-F5344CB8AC3E}">
        <p14:creationId xmlns:p14="http://schemas.microsoft.com/office/powerpoint/2010/main" val="12510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Family Engagement</a:t>
            </a:r>
            <a:endParaRPr lang="en-US" dirty="0"/>
          </a:p>
        </p:txBody>
      </p:sp>
      <p:sp>
        <p:nvSpPr>
          <p:cNvPr id="3" name="Content Placeholder 2"/>
          <p:cNvSpPr>
            <a:spLocks noGrp="1"/>
          </p:cNvSpPr>
          <p:nvPr>
            <p:ph idx="1"/>
          </p:nvPr>
        </p:nvSpPr>
        <p:spPr>
          <a:xfrm>
            <a:off x="838200" y="2108200"/>
            <a:ext cx="10515600" cy="3648024"/>
          </a:xfrm>
        </p:spPr>
        <p:txBody>
          <a:bodyPr/>
          <a:lstStyle/>
          <a:p>
            <a:pPr marL="342900" lvl="0" indent="-228600">
              <a:buFont typeface="Arial"/>
              <a:buChar char="•"/>
            </a:pPr>
            <a:r>
              <a:rPr lang="en-US" sz="2800" dirty="0"/>
              <a:t>Identifying school and community partners.</a:t>
            </a:r>
          </a:p>
          <a:p>
            <a:pPr marL="342900" lvl="0" indent="-228600">
              <a:buFont typeface="Arial"/>
              <a:buChar char="•"/>
            </a:pPr>
            <a:r>
              <a:rPr lang="en-US" sz="2800" dirty="0"/>
              <a:t>Holding a partners meeting and dividing up tasks.</a:t>
            </a:r>
          </a:p>
          <a:p>
            <a:pPr marL="342900" lvl="0" indent="-228600">
              <a:buFont typeface="Arial"/>
              <a:buChar char="•"/>
            </a:pPr>
            <a:r>
              <a:rPr lang="en-US" sz="2800" dirty="0"/>
              <a:t>Scheduling the Workshops and </a:t>
            </a:r>
            <a:r>
              <a:rPr lang="en-US" sz="2800" dirty="0" smtClean="0"/>
              <a:t>Family </a:t>
            </a:r>
            <a:r>
              <a:rPr lang="en-US" sz="2800" dirty="0"/>
              <a:t>Nights.</a:t>
            </a:r>
          </a:p>
          <a:p>
            <a:pPr marL="342900" lvl="0" indent="-228600">
              <a:buFont typeface="Arial"/>
              <a:buChar char="•"/>
            </a:pPr>
            <a:r>
              <a:rPr lang="en-US" sz="2800" dirty="0"/>
              <a:t>Understanding the costs. </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29</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53445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a:t>
            </a:fld>
            <a:endParaRPr lang="en-US" sz="800" dirty="0">
              <a:solidFill>
                <a:schemeClr val="tx1">
                  <a:lumMod val="40000"/>
                  <a:lumOff val="60000"/>
                </a:schemeClr>
              </a:solidFill>
            </a:endParaRPr>
          </a:p>
        </p:txBody>
      </p:sp>
      <p:sp>
        <p:nvSpPr>
          <p:cNvPr id="6" name="Title 1"/>
          <p:cNvSpPr txBox="1">
            <a:spLocks/>
          </p:cNvSpPr>
          <p:nvPr/>
        </p:nvSpPr>
        <p:spPr>
          <a:xfrm>
            <a:off x="844449" y="2303816"/>
            <a:ext cx="10515600" cy="1286597"/>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dirty="0" smtClean="0"/>
              <a:t>Why </a:t>
            </a:r>
            <a:r>
              <a:rPr lang="en-US" dirty="0" err="1" smtClean="0">
                <a:solidFill>
                  <a:schemeClr val="tx1"/>
                </a:solidFill>
              </a:rPr>
              <a:t>Juntos</a:t>
            </a:r>
            <a:r>
              <a:rPr lang="en-US" dirty="0" smtClean="0">
                <a:solidFill>
                  <a:schemeClr val="tx1"/>
                </a:solidFill>
              </a:rPr>
              <a:t> and 4-H?</a:t>
            </a:r>
            <a:endParaRPr lang="en-US" dirty="0">
              <a:solidFill>
                <a:schemeClr val="tx1"/>
              </a:solidFill>
            </a:endParaRPr>
          </a:p>
        </p:txBody>
      </p:sp>
    </p:spTree>
    <p:extLst>
      <p:ext uri="{BB962C8B-B14F-4D97-AF65-F5344CB8AC3E}">
        <p14:creationId xmlns:p14="http://schemas.microsoft.com/office/powerpoint/2010/main" val="165943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5593"/>
            <a:ext cx="10515600" cy="972213"/>
          </a:xfrm>
        </p:spPr>
        <p:txBody>
          <a:bodyPr>
            <a:normAutofit/>
          </a:bodyPr>
          <a:lstStyle/>
          <a:p>
            <a:r>
              <a:rPr lang="en-US" dirty="0" smtClean="0"/>
              <a:t>Schools and Community Partners </a:t>
            </a:r>
            <a:endParaRPr lang="en-US" dirty="0"/>
          </a:p>
        </p:txBody>
      </p:sp>
      <p:sp>
        <p:nvSpPr>
          <p:cNvPr id="3" name="Content Placeholder 2"/>
          <p:cNvSpPr>
            <a:spLocks noGrp="1"/>
          </p:cNvSpPr>
          <p:nvPr>
            <p:ph idx="1"/>
          </p:nvPr>
        </p:nvSpPr>
        <p:spPr/>
        <p:txBody>
          <a:bodyPr/>
          <a:lstStyle/>
          <a:p>
            <a:pPr marL="0" indent="0">
              <a:buNone/>
            </a:pPr>
            <a:r>
              <a:rPr lang="en-US" sz="2800" dirty="0"/>
              <a:t>Do your homework: </a:t>
            </a:r>
          </a:p>
          <a:p>
            <a:pPr>
              <a:lnSpc>
                <a:spcPct val="100000"/>
              </a:lnSpc>
            </a:pPr>
            <a:r>
              <a:rPr lang="en-US" sz="2800" dirty="0" smtClean="0"/>
              <a:t> Take </a:t>
            </a:r>
            <a:r>
              <a:rPr lang="en-US" sz="2800" dirty="0"/>
              <a:t>a look at census and state Department of Education data.</a:t>
            </a:r>
          </a:p>
          <a:p>
            <a:pPr>
              <a:lnSpc>
                <a:spcPct val="100000"/>
              </a:lnSpc>
            </a:pPr>
            <a:r>
              <a:rPr lang="en-US" sz="2800" dirty="0" smtClean="0"/>
              <a:t> Go </a:t>
            </a:r>
            <a:r>
              <a:rPr lang="en-US" sz="2800" dirty="0"/>
              <a:t>to the communities who are invested.</a:t>
            </a:r>
          </a:p>
          <a:p>
            <a:pPr>
              <a:lnSpc>
                <a:spcPct val="100000"/>
              </a:lnSpc>
            </a:pPr>
            <a:r>
              <a:rPr lang="en-US" sz="2800" dirty="0" smtClean="0"/>
              <a:t> Get </a:t>
            </a:r>
            <a:r>
              <a:rPr lang="en-US" sz="2800" dirty="0"/>
              <a:t>the commitment of </a:t>
            </a:r>
            <a:r>
              <a:rPr lang="en-US" sz="2800" dirty="0" smtClean="0"/>
              <a:t>Extension </a:t>
            </a:r>
            <a:r>
              <a:rPr lang="en-US" sz="2800" dirty="0"/>
              <a:t>staff. </a:t>
            </a:r>
          </a:p>
          <a:p>
            <a:pPr>
              <a:lnSpc>
                <a:spcPct val="100000"/>
              </a:lnSpc>
            </a:pPr>
            <a:r>
              <a:rPr lang="en-US" sz="2800" dirty="0" smtClean="0"/>
              <a:t> Get </a:t>
            </a:r>
            <a:r>
              <a:rPr lang="en-US" sz="2800" dirty="0"/>
              <a:t>community buy-in. </a:t>
            </a:r>
          </a:p>
          <a:p>
            <a:pPr marL="457200" indent="-457200" hangingPunct="0">
              <a:buFont typeface="Arial"/>
              <a:buChar char="•"/>
              <a:defRPr/>
            </a:pPr>
            <a:endParaRPr lang="en-US" sz="2800" kern="0" dirty="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30</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43671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31</a:t>
            </a:fld>
            <a:endParaRPr lang="en-US" sz="800" dirty="0">
              <a:solidFill>
                <a:schemeClr val="tx1">
                  <a:lumMod val="40000"/>
                  <a:lumOff val="60000"/>
                </a:schemeClr>
              </a:solidFill>
            </a:endParaRPr>
          </a:p>
        </p:txBody>
      </p:sp>
      <p:sp>
        <p:nvSpPr>
          <p:cNvPr id="6" name="Title 1"/>
          <p:cNvSpPr txBox="1">
            <a:spLocks/>
          </p:cNvSpPr>
          <p:nvPr/>
        </p:nvSpPr>
        <p:spPr>
          <a:xfrm>
            <a:off x="468923" y="1537239"/>
            <a:ext cx="4970585" cy="513470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sz="4800" dirty="0" smtClean="0"/>
              <a:t>Who are </a:t>
            </a:r>
            <a:r>
              <a:rPr lang="en-US" sz="4800" dirty="0" smtClean="0">
                <a:solidFill>
                  <a:schemeClr val="tx1"/>
                </a:solidFill>
              </a:rPr>
              <a:t>your</a:t>
            </a:r>
            <a:r>
              <a:rPr lang="en-US" sz="4800" dirty="0" smtClean="0"/>
              <a:t> </a:t>
            </a:r>
            <a:r>
              <a:rPr lang="en-US" sz="4800" dirty="0" smtClean="0">
                <a:solidFill>
                  <a:schemeClr val="tx1"/>
                </a:solidFill>
              </a:rPr>
              <a:t>partners?</a:t>
            </a:r>
          </a:p>
          <a:p>
            <a:pPr algn="ctr">
              <a:lnSpc>
                <a:spcPct val="100000"/>
              </a:lnSpc>
            </a:pPr>
            <a:r>
              <a:rPr lang="en-US" sz="4800" dirty="0">
                <a:latin typeface="Arial" charset="0"/>
                <a:ea typeface="ＭＳ Ｐゴシック" charset="0"/>
                <a:cs typeface="ＭＳ Ｐゴシック" charset="0"/>
              </a:rPr>
              <a:t>Who needs to be at </a:t>
            </a:r>
            <a:r>
              <a:rPr lang="en-US" sz="4800" dirty="0">
                <a:solidFill>
                  <a:schemeClr val="tx1"/>
                </a:solidFill>
                <a:latin typeface="Arial" charset="0"/>
                <a:ea typeface="ＭＳ Ｐゴシック" charset="0"/>
                <a:cs typeface="ＭＳ Ｐゴシック" charset="0"/>
              </a:rPr>
              <a:t>your table?</a:t>
            </a:r>
            <a:r>
              <a:rPr lang="en-US" dirty="0">
                <a:solidFill>
                  <a:schemeClr val="tx1"/>
                </a:solidFill>
                <a:latin typeface="Arial" charset="0"/>
                <a:ea typeface="ＭＳ Ｐゴシック" charset="0"/>
                <a:cs typeface="ＭＳ Ｐゴシック" charset="0"/>
              </a:rPr>
              <a:t/>
            </a:r>
            <a:br>
              <a:rPr lang="en-US" dirty="0">
                <a:solidFill>
                  <a:schemeClr val="tx1"/>
                </a:solidFill>
                <a:latin typeface="Arial" charset="0"/>
                <a:ea typeface="ＭＳ Ｐゴシック" charset="0"/>
                <a:cs typeface="ＭＳ Ｐゴシック" charset="0"/>
              </a:rPr>
            </a:br>
            <a:endParaRPr lang="en-US" dirty="0">
              <a:solidFill>
                <a:schemeClr val="tx1"/>
              </a:solidFill>
              <a:latin typeface="Arial" charset="0"/>
              <a:ea typeface="ＭＳ Ｐゴシック" charset="0"/>
              <a:cs typeface="ＭＳ Ｐゴシック" charset="0"/>
            </a:endParaRPr>
          </a:p>
          <a:p>
            <a:pPr algn="ctr">
              <a:lnSpc>
                <a:spcPct val="100000"/>
              </a:lnSpc>
            </a:pPr>
            <a:endParaRPr lang="en-US"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359" b="23333"/>
          <a:stretch/>
        </p:blipFill>
        <p:spPr>
          <a:xfrm>
            <a:off x="6096000" y="0"/>
            <a:ext cx="6121086" cy="5720862"/>
          </a:xfrm>
          <a:prstGeom prst="rect">
            <a:avLst/>
          </a:prstGeom>
        </p:spPr>
      </p:pic>
    </p:spTree>
    <p:extLst>
      <p:ext uri="{BB962C8B-B14F-4D97-AF65-F5344CB8AC3E}">
        <p14:creationId xmlns:p14="http://schemas.microsoft.com/office/powerpoint/2010/main" val="18562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898"/>
            <a:ext cx="10515600" cy="972213"/>
          </a:xfrm>
        </p:spPr>
        <p:txBody>
          <a:bodyPr>
            <a:normAutofit/>
          </a:bodyPr>
          <a:lstStyle/>
          <a:p>
            <a:pPr>
              <a:lnSpc>
                <a:spcPct val="80000"/>
              </a:lnSpc>
              <a:defRPr/>
            </a:pPr>
            <a:r>
              <a:rPr lang="en-US" dirty="0" err="1">
                <a:ea typeface="ＭＳ Ｐゴシック" charset="0"/>
                <a:cs typeface="ＭＳ Ｐゴシック" charset="0"/>
              </a:rPr>
              <a:t>Juntos</a:t>
            </a:r>
            <a:r>
              <a:rPr lang="en-US" dirty="0">
                <a:ea typeface="ＭＳ Ｐゴシック" charset="0"/>
                <a:cs typeface="ＭＳ Ｐゴシック" charset="0"/>
              </a:rPr>
              <a:t> 4-H Key Partners</a:t>
            </a:r>
          </a:p>
        </p:txBody>
      </p:sp>
      <p:sp>
        <p:nvSpPr>
          <p:cNvPr id="3" name="Content Placeholder 2"/>
          <p:cNvSpPr>
            <a:spLocks noGrp="1"/>
          </p:cNvSpPr>
          <p:nvPr>
            <p:ph idx="1"/>
          </p:nvPr>
        </p:nvSpPr>
        <p:spPr>
          <a:xfrm>
            <a:off x="838200" y="1829927"/>
            <a:ext cx="10515600" cy="4169350"/>
          </a:xfrm>
        </p:spPr>
        <p:txBody>
          <a:bodyPr/>
          <a:lstStyle/>
          <a:p>
            <a:pPr marL="457200" lvl="1" indent="-457200">
              <a:lnSpc>
                <a:spcPct val="80000"/>
              </a:lnSpc>
              <a:buClr>
                <a:schemeClr val="accent1"/>
              </a:buClr>
              <a:buFont typeface="Arial" charset="0"/>
              <a:buChar char="•"/>
              <a:defRPr/>
            </a:pPr>
            <a:r>
              <a:rPr lang="en-US" sz="2800" dirty="0">
                <a:ea typeface="ＭＳ Ｐゴシック" charset="0"/>
                <a:cs typeface="ＭＳ Ｐゴシック" charset="0"/>
              </a:rPr>
              <a:t>School system</a:t>
            </a:r>
          </a:p>
          <a:p>
            <a:pPr marL="457200" lvl="1" indent="-457200">
              <a:lnSpc>
                <a:spcPct val="80000"/>
              </a:lnSpc>
              <a:buClr>
                <a:schemeClr val="accent1"/>
              </a:buClr>
              <a:buFont typeface="Arial" charset="0"/>
              <a:buChar char="•"/>
              <a:defRPr/>
            </a:pPr>
            <a:r>
              <a:rPr lang="en-US" sz="2800" dirty="0">
                <a:ea typeface="ＭＳ Ｐゴシック" charset="0"/>
                <a:cs typeface="ＭＳ Ｐゴシック" charset="0"/>
              </a:rPr>
              <a:t>Cooperative Extension</a:t>
            </a:r>
          </a:p>
          <a:p>
            <a:pPr marL="457200" lvl="1" indent="-457200">
              <a:lnSpc>
                <a:spcPct val="80000"/>
              </a:lnSpc>
              <a:buClr>
                <a:schemeClr val="accent1"/>
              </a:buClr>
              <a:buFont typeface="Arial" charset="0"/>
              <a:buChar char="•"/>
              <a:defRPr/>
            </a:pPr>
            <a:r>
              <a:rPr lang="en-US" sz="2800" dirty="0">
                <a:ea typeface="ＭＳ Ｐゴシック" charset="0"/>
                <a:cs typeface="ＭＳ Ｐゴシック" charset="0"/>
              </a:rPr>
              <a:t>Universities and community colleges</a:t>
            </a:r>
          </a:p>
          <a:p>
            <a:pPr marL="457200" lvl="1" indent="-457200">
              <a:lnSpc>
                <a:spcPct val="80000"/>
              </a:lnSpc>
              <a:buClr>
                <a:schemeClr val="accent1"/>
              </a:buClr>
              <a:buFont typeface="Arial" charset="0"/>
              <a:buChar char="•"/>
              <a:defRPr/>
            </a:pPr>
            <a:r>
              <a:rPr lang="en-US" sz="2800" dirty="0">
                <a:ea typeface="ＭＳ Ｐゴシック" charset="0"/>
                <a:cs typeface="ＭＳ Ｐゴシック" charset="0"/>
              </a:rPr>
              <a:t>Faith community </a:t>
            </a:r>
          </a:p>
          <a:p>
            <a:pPr marL="457200" lvl="1" indent="-457200">
              <a:lnSpc>
                <a:spcPct val="80000"/>
              </a:lnSpc>
              <a:buClr>
                <a:schemeClr val="accent1"/>
              </a:buClr>
              <a:buFont typeface="Arial" charset="0"/>
              <a:buChar char="•"/>
              <a:defRPr/>
            </a:pPr>
            <a:r>
              <a:rPr lang="en-US" sz="2800" dirty="0">
                <a:ea typeface="ＭＳ Ｐゴシック" charset="0"/>
                <a:cs typeface="ＭＳ Ｐゴシック" charset="0"/>
              </a:rPr>
              <a:t>Local businesses </a:t>
            </a:r>
          </a:p>
          <a:p>
            <a:pPr marL="457200" lvl="1" indent="-457200">
              <a:lnSpc>
                <a:spcPct val="80000"/>
              </a:lnSpc>
              <a:buClr>
                <a:schemeClr val="accent1"/>
              </a:buClr>
              <a:buFont typeface="Arial" charset="0"/>
              <a:buChar char="•"/>
              <a:defRPr/>
            </a:pPr>
            <a:r>
              <a:rPr lang="en-US" sz="2800" dirty="0">
                <a:ea typeface="ＭＳ Ｐゴシック" charset="0"/>
                <a:cs typeface="ＭＳ Ｐゴシック" charset="0"/>
              </a:rPr>
              <a:t>Non-profit organizations</a:t>
            </a:r>
          </a:p>
          <a:p>
            <a:pPr marL="457200" lvl="1" indent="-457200">
              <a:lnSpc>
                <a:spcPct val="80000"/>
              </a:lnSpc>
              <a:buClr>
                <a:schemeClr val="accent1"/>
              </a:buClr>
              <a:buFont typeface="Arial" charset="0"/>
              <a:buChar char="•"/>
              <a:defRPr/>
            </a:pPr>
            <a:r>
              <a:rPr lang="en-US" sz="2800" dirty="0"/>
              <a:t>Latino and non-Latino community leaders</a:t>
            </a:r>
          </a:p>
          <a:p>
            <a:pPr marL="457200" lvl="1" indent="-457200">
              <a:lnSpc>
                <a:spcPct val="80000"/>
              </a:lnSpc>
              <a:buClr>
                <a:schemeClr val="accent1"/>
              </a:buClr>
              <a:buFont typeface="Arial" charset="0"/>
              <a:buChar char="•"/>
              <a:defRPr/>
            </a:pPr>
            <a:r>
              <a:rPr lang="en-US" sz="2800" dirty="0"/>
              <a:t>Parent leaders</a:t>
            </a:r>
          </a:p>
          <a:p>
            <a:pPr marL="457200" indent="-457200" hangingPunct="0">
              <a:buFont typeface="Arial"/>
              <a:buChar char="•"/>
              <a:defRPr/>
            </a:pPr>
            <a:endParaRPr lang="en-US" sz="2800"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32</a:t>
            </a:fld>
            <a:endParaRPr lang="en-US" sz="800" dirty="0">
              <a:solidFill>
                <a:schemeClr val="tx1">
                  <a:lumMod val="40000"/>
                  <a:lumOff val="6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749" y="2349061"/>
            <a:ext cx="3291408" cy="2025733"/>
          </a:xfrm>
          <a:prstGeom prst="rect">
            <a:avLst/>
          </a:prstGeom>
        </p:spPr>
      </p:pic>
    </p:spTree>
    <p:extLst>
      <p:ext uri="{BB962C8B-B14F-4D97-AF65-F5344CB8AC3E}">
        <p14:creationId xmlns:p14="http://schemas.microsoft.com/office/powerpoint/2010/main" val="96271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33</a:t>
            </a:fld>
            <a:endParaRPr lang="en-US" sz="800" dirty="0">
              <a:solidFill>
                <a:schemeClr val="tx1">
                  <a:lumMod val="40000"/>
                  <a:lumOff val="60000"/>
                </a:schemeClr>
              </a:solidFill>
            </a:endParaRPr>
          </a:p>
        </p:txBody>
      </p:sp>
      <p:sp>
        <p:nvSpPr>
          <p:cNvPr id="6" name="Title 1"/>
          <p:cNvSpPr txBox="1">
            <a:spLocks/>
          </p:cNvSpPr>
          <p:nvPr/>
        </p:nvSpPr>
        <p:spPr>
          <a:xfrm>
            <a:off x="844449" y="2303816"/>
            <a:ext cx="105156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dirty="0"/>
              <a:t>Invest in individual and group partner meetings </a:t>
            </a:r>
          </a:p>
        </p:txBody>
      </p:sp>
    </p:spTree>
    <p:extLst>
      <p:ext uri="{BB962C8B-B14F-4D97-AF65-F5344CB8AC3E}">
        <p14:creationId xmlns:p14="http://schemas.microsoft.com/office/powerpoint/2010/main" val="34694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34</a:t>
            </a:fld>
            <a:endParaRPr lang="en-US" sz="800" dirty="0">
              <a:solidFill>
                <a:schemeClr val="tx1">
                  <a:lumMod val="40000"/>
                  <a:lumOff val="60000"/>
                </a:schemeClr>
              </a:solidFill>
            </a:endParaRPr>
          </a:p>
        </p:txBody>
      </p:sp>
      <p:sp>
        <p:nvSpPr>
          <p:cNvPr id="8" name="Title 1"/>
          <p:cNvSpPr txBox="1">
            <a:spLocks/>
          </p:cNvSpPr>
          <p:nvPr/>
        </p:nvSpPr>
        <p:spPr>
          <a:xfrm>
            <a:off x="375525" y="2864868"/>
            <a:ext cx="5439121" cy="1198751"/>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sz="4800" dirty="0" smtClean="0">
                <a:solidFill>
                  <a:schemeClr val="tx1"/>
                </a:solidFill>
              </a:rPr>
              <a:t>Partners </a:t>
            </a:r>
            <a:r>
              <a:rPr lang="en-US" sz="4800" dirty="0">
                <a:solidFill>
                  <a:schemeClr val="tx1"/>
                </a:solidFill>
              </a:rPr>
              <a:t>meeting to plan the </a:t>
            </a:r>
            <a:r>
              <a:rPr lang="en-US" sz="4800" dirty="0" smtClean="0">
                <a:solidFill>
                  <a:schemeClr val="tx1"/>
                </a:solidFill>
              </a:rPr>
              <a:t>Family Workshop </a:t>
            </a:r>
            <a:r>
              <a:rPr lang="en-US" sz="4800" dirty="0">
                <a:solidFill>
                  <a:schemeClr val="tx1"/>
                </a:solidFill>
              </a:rPr>
              <a:t>series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957" t="12884" r="39310" b="147"/>
          <a:stretch/>
        </p:blipFill>
        <p:spPr>
          <a:xfrm>
            <a:off x="6096000" y="0"/>
            <a:ext cx="6096000" cy="5697415"/>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0245"/>
          <a:stretch/>
        </p:blipFill>
        <p:spPr>
          <a:xfrm>
            <a:off x="6096000" y="0"/>
            <a:ext cx="6096000" cy="5729737"/>
          </a:xfrm>
          <a:prstGeom prst="rect">
            <a:avLst/>
          </a:prstGeom>
        </p:spPr>
      </p:pic>
    </p:spTree>
    <p:extLst>
      <p:ext uri="{BB962C8B-B14F-4D97-AF65-F5344CB8AC3E}">
        <p14:creationId xmlns:p14="http://schemas.microsoft.com/office/powerpoint/2010/main" val="207333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Meeting Checklist</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35</a:t>
            </a:fld>
            <a:endParaRPr lang="en-US" sz="800" dirty="0">
              <a:solidFill>
                <a:schemeClr val="tx1">
                  <a:lumMod val="40000"/>
                  <a:lumOff val="60000"/>
                </a:schemeClr>
              </a:solidFill>
            </a:endParaRPr>
          </a:p>
        </p:txBody>
      </p:sp>
      <p:sp>
        <p:nvSpPr>
          <p:cNvPr id="6" name="Content Placeholder 4"/>
          <p:cNvSpPr>
            <a:spLocks noGrp="1"/>
          </p:cNvSpPr>
          <p:nvPr>
            <p:ph idx="1"/>
          </p:nvPr>
        </p:nvSpPr>
        <p:spPr/>
        <p:txBody>
          <a:bodyPr>
            <a:noAutofit/>
          </a:bodyPr>
          <a:lstStyle/>
          <a:p>
            <a:pPr marL="6" indent="0">
              <a:buNone/>
            </a:pPr>
            <a:r>
              <a:rPr lang="en-US" sz="1900" dirty="0" smtClean="0"/>
              <a:t>Partners </a:t>
            </a:r>
            <a:r>
              <a:rPr lang="en-US" sz="1900" dirty="0"/>
              <a:t>in attendance</a:t>
            </a:r>
            <a:r>
              <a:rPr lang="en-US" sz="1900" dirty="0" smtClean="0"/>
              <a:t>:________________________________________</a:t>
            </a:r>
            <a:br>
              <a:rPr lang="en-US" sz="1900" dirty="0" smtClean="0"/>
            </a:br>
            <a:r>
              <a:rPr lang="en-US" sz="1900" dirty="0" smtClean="0"/>
              <a:t/>
            </a:r>
            <a:br>
              <a:rPr lang="en-US" sz="1900" dirty="0" smtClean="0"/>
            </a:br>
            <a:r>
              <a:rPr lang="en-US" sz="1900" b="1" dirty="0" smtClean="0"/>
              <a:t>Schedule </a:t>
            </a:r>
            <a:r>
              <a:rPr lang="en-US" sz="1900" b="1" dirty="0"/>
              <a:t>and logistics for </a:t>
            </a:r>
            <a:r>
              <a:rPr lang="en-US" sz="1900" b="1" dirty="0" smtClean="0"/>
              <a:t>sessions. Who:______________________</a:t>
            </a:r>
          </a:p>
          <a:p>
            <a:pPr marL="502920" indent="-502914">
              <a:buFont typeface="Wingdings" charset="2"/>
              <a:buChar char="q"/>
            </a:pPr>
            <a:r>
              <a:rPr lang="en-US" sz="1900" dirty="0" smtClean="0"/>
              <a:t>What </a:t>
            </a:r>
            <a:r>
              <a:rPr lang="en-US" sz="1900" dirty="0"/>
              <a:t>day of the week will sessions be held? </a:t>
            </a:r>
          </a:p>
          <a:p>
            <a:pPr marL="502920" indent="-502914">
              <a:buFont typeface="Wingdings" charset="2"/>
              <a:buChar char="q"/>
            </a:pPr>
            <a:r>
              <a:rPr lang="en-US" sz="1900" dirty="0" smtClean="0"/>
              <a:t>What </a:t>
            </a:r>
            <a:r>
              <a:rPr lang="en-US" sz="1900" dirty="0"/>
              <a:t>time will they start</a:t>
            </a:r>
            <a:r>
              <a:rPr lang="en-US" sz="1900" dirty="0" smtClean="0"/>
              <a:t>?</a:t>
            </a:r>
          </a:p>
          <a:p>
            <a:pPr marL="502920" indent="-502914">
              <a:buFont typeface="Wingdings" charset="2"/>
              <a:buChar char="q"/>
            </a:pPr>
            <a:r>
              <a:rPr lang="en-US" sz="1900" dirty="0" smtClean="0"/>
              <a:t>Who </a:t>
            </a:r>
            <a:r>
              <a:rPr lang="en-US" sz="1900" dirty="0"/>
              <a:t>from the school will join us</a:t>
            </a:r>
            <a:r>
              <a:rPr lang="en-US" sz="1900" dirty="0" smtClean="0"/>
              <a:t>?</a:t>
            </a:r>
          </a:p>
          <a:p>
            <a:pPr marL="502920" indent="-502914">
              <a:buFont typeface="Wingdings" charset="2"/>
              <a:buChar char="q"/>
            </a:pPr>
            <a:r>
              <a:rPr lang="en-US" sz="1900" dirty="0" smtClean="0"/>
              <a:t>Where </a:t>
            </a:r>
            <a:r>
              <a:rPr lang="en-US" sz="1900" dirty="0"/>
              <a:t>will they be held? (locations and rooms</a:t>
            </a:r>
            <a:r>
              <a:rPr lang="en-US" sz="1900" dirty="0" smtClean="0"/>
              <a:t>)</a:t>
            </a:r>
          </a:p>
          <a:p>
            <a:pPr marL="502920" indent="-502914">
              <a:buFont typeface="Wingdings" charset="2"/>
              <a:buChar char="q"/>
            </a:pPr>
            <a:r>
              <a:rPr lang="en-US" sz="1900" dirty="0" smtClean="0"/>
              <a:t>Who </a:t>
            </a:r>
            <a:r>
              <a:rPr lang="en-US" sz="1900" dirty="0"/>
              <a:t>will open the building</a:t>
            </a:r>
            <a:r>
              <a:rPr lang="en-US" sz="1900" dirty="0" smtClean="0"/>
              <a:t>?</a:t>
            </a:r>
          </a:p>
          <a:p>
            <a:pPr marL="502920" indent="-502914">
              <a:buFont typeface="Wingdings" charset="2"/>
              <a:buChar char="q"/>
            </a:pPr>
            <a:r>
              <a:rPr lang="en-US" sz="1900" dirty="0" smtClean="0"/>
              <a:t>What </a:t>
            </a:r>
            <a:r>
              <a:rPr lang="en-US" sz="1900" dirty="0"/>
              <a:t>signage needs to be put up to help parents find their way</a:t>
            </a:r>
            <a:r>
              <a:rPr lang="en-US" sz="1900" dirty="0" smtClean="0"/>
              <a:t>?</a:t>
            </a:r>
          </a:p>
          <a:p>
            <a:pPr marL="502920" indent="-502914">
              <a:buFont typeface="Wingdings" charset="2"/>
              <a:buChar char="q"/>
            </a:pPr>
            <a:r>
              <a:rPr lang="en-US" sz="1900" dirty="0" smtClean="0"/>
              <a:t>Will </a:t>
            </a:r>
            <a:r>
              <a:rPr lang="en-US" sz="1900" dirty="0"/>
              <a:t>there be projectors, smart boards, white boards, and/or screens available? (circle them)</a:t>
            </a:r>
          </a:p>
        </p:txBody>
      </p:sp>
    </p:spTree>
    <p:extLst>
      <p:ext uri="{BB962C8B-B14F-4D97-AF65-F5344CB8AC3E}">
        <p14:creationId xmlns:p14="http://schemas.microsoft.com/office/powerpoint/2010/main" val="174509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Meeting Checklist</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36</a:t>
            </a:fld>
            <a:endParaRPr lang="en-US" sz="800" dirty="0">
              <a:solidFill>
                <a:schemeClr val="tx1">
                  <a:lumMod val="40000"/>
                  <a:lumOff val="60000"/>
                </a:schemeClr>
              </a:solidFill>
            </a:endParaRPr>
          </a:p>
        </p:txBody>
      </p:sp>
      <p:sp>
        <p:nvSpPr>
          <p:cNvPr id="5" name="Content Placeholder 4"/>
          <p:cNvSpPr>
            <a:spLocks noGrp="1"/>
          </p:cNvSpPr>
          <p:nvPr>
            <p:ph idx="1"/>
          </p:nvPr>
        </p:nvSpPr>
        <p:spPr>
          <a:xfrm>
            <a:off x="838200" y="1493766"/>
            <a:ext cx="10515600" cy="4340960"/>
          </a:xfrm>
        </p:spPr>
        <p:txBody>
          <a:bodyPr>
            <a:noAutofit/>
          </a:bodyPr>
          <a:lstStyle/>
          <a:p>
            <a:pPr marL="6" indent="0">
              <a:buNone/>
            </a:pPr>
            <a:r>
              <a:rPr lang="en-US" sz="1900" b="1" dirty="0"/>
              <a:t>Meals or refreshments. Who: </a:t>
            </a:r>
            <a:r>
              <a:rPr lang="en-US" sz="1900" dirty="0" smtClean="0"/>
              <a:t>_______________________________</a:t>
            </a:r>
          </a:p>
          <a:p>
            <a:pPr marL="342906" indent="-342900">
              <a:buFont typeface="Wingdings" charset="2"/>
              <a:buChar char="q"/>
            </a:pPr>
            <a:r>
              <a:rPr lang="en-US" sz="1900" dirty="0" smtClean="0"/>
              <a:t>How </a:t>
            </a:r>
            <a:r>
              <a:rPr lang="en-US" sz="1900" dirty="0"/>
              <a:t>many meals will be </a:t>
            </a:r>
            <a:r>
              <a:rPr lang="en-US" sz="1900" dirty="0" smtClean="0"/>
              <a:t>provided?</a:t>
            </a:r>
          </a:p>
          <a:p>
            <a:pPr marL="342906" indent="-342900">
              <a:buFont typeface="Wingdings" charset="2"/>
              <a:buChar char="q"/>
            </a:pPr>
            <a:r>
              <a:rPr lang="en-US" sz="1900" dirty="0" smtClean="0"/>
              <a:t>Are </a:t>
            </a:r>
            <a:r>
              <a:rPr lang="en-US" sz="1900" dirty="0"/>
              <a:t>there school or grant funds to help with the meals/refreshments</a:t>
            </a:r>
            <a:r>
              <a:rPr lang="en-US" sz="1900" dirty="0" smtClean="0"/>
              <a:t>?</a:t>
            </a:r>
          </a:p>
          <a:p>
            <a:pPr marL="342906" indent="-342900">
              <a:buFont typeface="Wingdings" charset="2"/>
              <a:buChar char="q"/>
            </a:pPr>
            <a:r>
              <a:rPr lang="en-US" sz="1900" dirty="0" smtClean="0"/>
              <a:t>Who </a:t>
            </a:r>
            <a:r>
              <a:rPr lang="en-US" sz="1900" dirty="0"/>
              <a:t>or what other groups could help provide meals</a:t>
            </a:r>
            <a:r>
              <a:rPr lang="en-US" sz="1900" dirty="0" smtClean="0"/>
              <a:t>?</a:t>
            </a:r>
          </a:p>
          <a:p>
            <a:pPr marL="342906" indent="-342900">
              <a:buFont typeface="Wingdings" charset="2"/>
              <a:buChar char="q"/>
            </a:pPr>
            <a:r>
              <a:rPr lang="en-US" sz="1900" dirty="0" smtClean="0"/>
              <a:t>Who </a:t>
            </a:r>
            <a:r>
              <a:rPr lang="en-US" sz="1900" dirty="0"/>
              <a:t>can help find partners and funds to provide meals</a:t>
            </a:r>
            <a:r>
              <a:rPr lang="en-US" sz="1900" dirty="0" smtClean="0"/>
              <a:t>?</a:t>
            </a:r>
          </a:p>
          <a:p>
            <a:pPr marL="342906" indent="-342900">
              <a:buFont typeface="Wingdings" charset="2"/>
              <a:buChar char="q"/>
            </a:pPr>
            <a:r>
              <a:rPr lang="en-US" sz="1900" dirty="0" smtClean="0"/>
              <a:t>Who </a:t>
            </a:r>
            <a:r>
              <a:rPr lang="en-US" sz="1900" dirty="0"/>
              <a:t>can help set up the food at the beginning of the </a:t>
            </a:r>
            <a:r>
              <a:rPr lang="en-US" sz="1900" dirty="0" smtClean="0"/>
              <a:t>sessions?</a:t>
            </a:r>
          </a:p>
          <a:p>
            <a:pPr marL="6" indent="0">
              <a:buNone/>
            </a:pPr>
            <a:r>
              <a:rPr lang="en-US" sz="1900" b="1" dirty="0" smtClean="0"/>
              <a:t>Recruitment </a:t>
            </a:r>
            <a:r>
              <a:rPr lang="en-US" sz="1900" b="1" dirty="0"/>
              <a:t>(Aim for 30-50 attending). Who: </a:t>
            </a:r>
            <a:r>
              <a:rPr lang="en-US" sz="1900" b="1" dirty="0" smtClean="0"/>
              <a:t>________________________</a:t>
            </a:r>
          </a:p>
          <a:p>
            <a:pPr marL="342906" indent="-342900">
              <a:buFont typeface="Wingdings" charset="2"/>
              <a:buChar char="q"/>
            </a:pPr>
            <a:r>
              <a:rPr lang="en-US" sz="1900" dirty="0" smtClean="0"/>
              <a:t>Who </a:t>
            </a:r>
            <a:r>
              <a:rPr lang="en-US" sz="1900" dirty="0"/>
              <a:t>will lead the recruitment team</a:t>
            </a:r>
            <a:r>
              <a:rPr lang="en-US" sz="1900" dirty="0" smtClean="0"/>
              <a:t>?</a:t>
            </a:r>
          </a:p>
          <a:p>
            <a:pPr marL="342906" indent="-342900">
              <a:buFont typeface="Wingdings" charset="2"/>
              <a:buChar char="q"/>
            </a:pPr>
            <a:r>
              <a:rPr lang="en-US" sz="1900" dirty="0" smtClean="0"/>
              <a:t>What </a:t>
            </a:r>
            <a:r>
              <a:rPr lang="en-US" sz="1900" dirty="0"/>
              <a:t>methods will we use to recruit families</a:t>
            </a:r>
            <a:r>
              <a:rPr lang="en-US" sz="1900" dirty="0" smtClean="0"/>
              <a:t>?</a:t>
            </a:r>
          </a:p>
          <a:p>
            <a:pPr marL="342906" indent="-342900">
              <a:buFont typeface="Wingdings" charset="2"/>
              <a:buChar char="q"/>
            </a:pPr>
            <a:r>
              <a:rPr lang="en-US" sz="1900" dirty="0" smtClean="0"/>
              <a:t>Can </a:t>
            </a:r>
            <a:r>
              <a:rPr lang="en-US" sz="1900" dirty="0"/>
              <a:t>we do an assembly or event during school to introduce students to the program?                                        Who could help us pull this off</a:t>
            </a:r>
            <a:r>
              <a:rPr lang="en-US" sz="1900" dirty="0" smtClean="0"/>
              <a:t>?</a:t>
            </a:r>
          </a:p>
          <a:p>
            <a:pPr marL="342906" indent="-342900">
              <a:buFont typeface="Wingdings" charset="2"/>
              <a:buChar char="q"/>
            </a:pPr>
            <a:r>
              <a:rPr lang="en-US" sz="1900" dirty="0" smtClean="0"/>
              <a:t>Who </a:t>
            </a:r>
            <a:r>
              <a:rPr lang="en-US" sz="1900" dirty="0"/>
              <a:t>will make home visits and phone calls, Automated Calls? </a:t>
            </a:r>
            <a:r>
              <a:rPr lang="en-US" sz="1900" dirty="0" smtClean="0"/>
              <a:t/>
            </a:r>
            <a:br>
              <a:rPr lang="en-US" sz="1900" dirty="0" smtClean="0"/>
            </a:br>
            <a:r>
              <a:rPr lang="en-US" sz="1900" dirty="0" smtClean="0"/>
              <a:t>(</a:t>
            </a:r>
            <a:r>
              <a:rPr lang="en-US" sz="1900" dirty="0"/>
              <a:t>More than one person. Decide how to divide up list.)</a:t>
            </a:r>
          </a:p>
        </p:txBody>
      </p:sp>
    </p:spTree>
    <p:extLst>
      <p:ext uri="{BB962C8B-B14F-4D97-AF65-F5344CB8AC3E}">
        <p14:creationId xmlns:p14="http://schemas.microsoft.com/office/powerpoint/2010/main" val="204697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 Meeting Checklist</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37</a:t>
            </a:fld>
            <a:endParaRPr lang="en-US" sz="800" dirty="0">
              <a:solidFill>
                <a:schemeClr val="tx1">
                  <a:lumMod val="40000"/>
                  <a:lumOff val="60000"/>
                </a:schemeClr>
              </a:solidFill>
            </a:endParaRPr>
          </a:p>
        </p:txBody>
      </p:sp>
      <p:sp>
        <p:nvSpPr>
          <p:cNvPr id="6" name="Content Placeholder 4"/>
          <p:cNvSpPr>
            <a:spLocks noGrp="1"/>
          </p:cNvSpPr>
          <p:nvPr>
            <p:ph idx="1"/>
          </p:nvPr>
        </p:nvSpPr>
        <p:spPr>
          <a:xfrm>
            <a:off x="838200" y="1586874"/>
            <a:ext cx="10515600" cy="4451320"/>
          </a:xfrm>
        </p:spPr>
        <p:txBody>
          <a:bodyPr>
            <a:noAutofit/>
          </a:bodyPr>
          <a:lstStyle/>
          <a:p>
            <a:pPr marL="342906" indent="-342900">
              <a:buFont typeface="Wingdings" charset="2"/>
              <a:buChar char="q"/>
            </a:pPr>
            <a:r>
              <a:rPr lang="en-US" sz="1900" dirty="0"/>
              <a:t>Should we plan a Kick-Off Meeting or Family Night to introduce the </a:t>
            </a:r>
            <a:r>
              <a:rPr lang="en-US" sz="1900" dirty="0" smtClean="0"/>
              <a:t>program? </a:t>
            </a:r>
            <a:br>
              <a:rPr lang="en-US" sz="1900" dirty="0" smtClean="0"/>
            </a:br>
            <a:r>
              <a:rPr lang="en-US" sz="1900" dirty="0" smtClean="0"/>
              <a:t>Who </a:t>
            </a:r>
            <a:r>
              <a:rPr lang="en-US" sz="1900" dirty="0"/>
              <a:t>could help lead this</a:t>
            </a:r>
            <a:r>
              <a:rPr lang="en-US" sz="1900" dirty="0" smtClean="0"/>
              <a:t>?</a:t>
            </a:r>
          </a:p>
          <a:p>
            <a:pPr marL="342906" indent="-342900">
              <a:buFont typeface="Wingdings" charset="2"/>
              <a:buChar char="q"/>
            </a:pPr>
            <a:r>
              <a:rPr lang="en-US" sz="1900" dirty="0" smtClean="0"/>
              <a:t>Who </a:t>
            </a:r>
            <a:r>
              <a:rPr lang="en-US" sz="1900" dirty="0"/>
              <a:t>will lead reminder calls? </a:t>
            </a:r>
            <a:endParaRPr lang="en-US" sz="1900" dirty="0" smtClean="0"/>
          </a:p>
          <a:p>
            <a:pPr marL="342906" indent="-342900">
              <a:buFont typeface="Wingdings" charset="2"/>
              <a:buChar char="q"/>
            </a:pPr>
            <a:r>
              <a:rPr lang="en-US" sz="1900" dirty="0" smtClean="0"/>
              <a:t>What </a:t>
            </a:r>
            <a:r>
              <a:rPr lang="en-US" sz="1900" dirty="0"/>
              <a:t>else would be effective? </a:t>
            </a:r>
            <a:endParaRPr lang="en-US" sz="1900" dirty="0" smtClean="0"/>
          </a:p>
          <a:p>
            <a:pPr marL="6" indent="0">
              <a:buNone/>
            </a:pPr>
            <a:endParaRPr lang="en-US" sz="1900" b="1" dirty="0" smtClean="0"/>
          </a:p>
          <a:p>
            <a:pPr marL="6" indent="0">
              <a:buNone/>
            </a:pPr>
            <a:r>
              <a:rPr lang="en-US" sz="1900" b="1" dirty="0" smtClean="0"/>
              <a:t>Child care/ Child learning experiences. Who: __________________</a:t>
            </a:r>
          </a:p>
          <a:p>
            <a:pPr marL="342906" indent="-342900">
              <a:buFont typeface="Wingdings" charset="2"/>
              <a:buChar char="q"/>
            </a:pPr>
            <a:r>
              <a:rPr lang="en-US" sz="1900" dirty="0" smtClean="0"/>
              <a:t>Who </a:t>
            </a:r>
            <a:r>
              <a:rPr lang="en-US" sz="1900" dirty="0"/>
              <a:t>will lead the child care team</a:t>
            </a:r>
            <a:r>
              <a:rPr lang="en-US" sz="1900" dirty="0" smtClean="0"/>
              <a:t>?</a:t>
            </a:r>
          </a:p>
          <a:p>
            <a:pPr marL="342906" indent="-342900">
              <a:buFont typeface="Wingdings" charset="2"/>
              <a:buChar char="q"/>
            </a:pPr>
            <a:r>
              <a:rPr lang="en-US" sz="1900" dirty="0" smtClean="0"/>
              <a:t>Who </a:t>
            </a:r>
            <a:r>
              <a:rPr lang="en-US" sz="1900" dirty="0"/>
              <a:t>can we recruit to help with child </a:t>
            </a:r>
            <a:r>
              <a:rPr lang="en-US" sz="1900" dirty="0" smtClean="0"/>
              <a:t>care?</a:t>
            </a:r>
          </a:p>
          <a:p>
            <a:pPr marL="342906" indent="-342900">
              <a:buFont typeface="Wingdings" charset="2"/>
              <a:buChar char="q"/>
            </a:pPr>
            <a:r>
              <a:rPr lang="en-US" sz="1900" dirty="0" smtClean="0"/>
              <a:t>What </a:t>
            </a:r>
            <a:r>
              <a:rPr lang="en-US" sz="1900" dirty="0"/>
              <a:t>activities will be done with the children</a:t>
            </a:r>
            <a:r>
              <a:rPr lang="en-US" sz="1900" dirty="0" smtClean="0"/>
              <a:t>?</a:t>
            </a:r>
          </a:p>
          <a:p>
            <a:pPr marL="342906" indent="-342900">
              <a:buFont typeface="Wingdings" charset="2"/>
              <a:buChar char="q"/>
            </a:pPr>
            <a:r>
              <a:rPr lang="en-US" sz="1900" dirty="0" smtClean="0"/>
              <a:t>Approximately </a:t>
            </a:r>
            <a:r>
              <a:rPr lang="en-US" sz="1900" dirty="0"/>
              <a:t>how many children will be coming?</a:t>
            </a:r>
          </a:p>
        </p:txBody>
      </p:sp>
    </p:spTree>
    <p:extLst>
      <p:ext uri="{BB962C8B-B14F-4D97-AF65-F5344CB8AC3E}">
        <p14:creationId xmlns:p14="http://schemas.microsoft.com/office/powerpoint/2010/main" val="15863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Workshop Facilitators</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Identify bilingual </a:t>
            </a:r>
            <a:r>
              <a:rPr lang="en-US" sz="2800" dirty="0" smtClean="0"/>
              <a:t>individuals </a:t>
            </a:r>
            <a:r>
              <a:rPr lang="en-US" sz="2800" dirty="0"/>
              <a:t>who can be trained to facilitate </a:t>
            </a:r>
            <a:r>
              <a:rPr lang="en-US" sz="2800" dirty="0" smtClean="0"/>
              <a:t/>
            </a:r>
            <a:br>
              <a:rPr lang="en-US" sz="2800" dirty="0" smtClean="0"/>
            </a:br>
            <a:r>
              <a:rPr lang="en-US" sz="2800" dirty="0" smtClean="0"/>
              <a:t>the </a:t>
            </a:r>
            <a:r>
              <a:rPr lang="en-US" sz="2800" dirty="0"/>
              <a:t>workshops.</a:t>
            </a:r>
          </a:p>
          <a:p>
            <a:pPr marL="0" indent="0">
              <a:buNone/>
            </a:pPr>
            <a:endParaRPr lang="en-US" sz="600" dirty="0"/>
          </a:p>
          <a:p>
            <a:pPr marL="0" indent="0">
              <a:buNone/>
            </a:pPr>
            <a:r>
              <a:rPr lang="en-US" sz="3200" b="1" dirty="0" smtClean="0">
                <a:solidFill>
                  <a:schemeClr val="accent1"/>
                </a:solidFill>
              </a:rPr>
              <a:t>Who?</a:t>
            </a:r>
          </a:p>
          <a:p>
            <a:pPr lvl="0"/>
            <a:r>
              <a:rPr lang="en-US" sz="2800" dirty="0"/>
              <a:t>School personnel (ESL teacher)</a:t>
            </a:r>
          </a:p>
          <a:p>
            <a:pPr lvl="0"/>
            <a:r>
              <a:rPr lang="en-US" sz="2800" dirty="0"/>
              <a:t>Extension staff (FCS or 4-H Agent) </a:t>
            </a:r>
          </a:p>
          <a:p>
            <a:pPr lvl="0"/>
            <a:r>
              <a:rPr lang="en-US" sz="2800" dirty="0"/>
              <a:t>Community partner/volunteers </a:t>
            </a:r>
            <a:r>
              <a:rPr lang="en-US" sz="2800" dirty="0" smtClean="0"/>
              <a:t/>
            </a:r>
            <a:br>
              <a:rPr lang="en-US" sz="2800" dirty="0" smtClean="0"/>
            </a:br>
            <a:r>
              <a:rPr lang="en-US" sz="2800" dirty="0" smtClean="0"/>
              <a:t>(</a:t>
            </a:r>
            <a:r>
              <a:rPr lang="en-US" sz="2800" dirty="0"/>
              <a:t>Latino partner or </a:t>
            </a:r>
            <a:r>
              <a:rPr lang="en-US" sz="2800" dirty="0" smtClean="0"/>
              <a:t>4-H </a:t>
            </a:r>
            <a:r>
              <a:rPr lang="en-US" sz="2800" dirty="0"/>
              <a:t>volunteer)</a:t>
            </a:r>
          </a:p>
          <a:p>
            <a:endParaRPr lang="en-US" altLang="en-US" sz="3200" dirty="0" smtClean="0"/>
          </a:p>
          <a:p>
            <a:pPr marL="457200" indent="-457200">
              <a:buFont typeface="Helvetica Neue"/>
              <a:buAutoNum type="arabicPeriod"/>
            </a:pPr>
            <a:endParaRPr lang="en-US" altLang="en-US" sz="3200" dirty="0"/>
          </a:p>
          <a:p>
            <a:pPr marL="457200" indent="-457200" hangingPunct="0">
              <a:buFont typeface="Arial"/>
              <a:buChar char="•"/>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38</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49797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49" y="1850378"/>
            <a:ext cx="10515600" cy="2852737"/>
          </a:xfrm>
        </p:spPr>
        <p:txBody>
          <a:bodyPr>
            <a:normAutofit/>
          </a:bodyPr>
          <a:lstStyle/>
          <a:p>
            <a:pPr algn="ctr"/>
            <a:r>
              <a:rPr lang="en-US" dirty="0"/>
              <a:t>Family R</a:t>
            </a:r>
            <a:r>
              <a:rPr lang="en-US" dirty="0" smtClean="0"/>
              <a:t>ecruitment</a:t>
            </a:r>
            <a:br>
              <a:rPr lang="en-US" dirty="0" smtClean="0"/>
            </a:br>
            <a:r>
              <a:rPr lang="en-US" sz="4400" dirty="0">
                <a:solidFill>
                  <a:schemeClr val="tx1"/>
                </a:solidFill>
              </a:rPr>
              <a:t>What are some strategies you would use to recruit families? </a:t>
            </a:r>
            <a:r>
              <a:rPr lang="en-US" sz="4400" dirty="0"/>
              <a:t/>
            </a:r>
            <a:br>
              <a:rPr lang="en-US" sz="4400" dirty="0"/>
            </a:br>
            <a:endParaRPr lang="en-US" sz="4400"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39</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99438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4</a:t>
            </a:fld>
            <a:endParaRPr lang="en-US" sz="800" dirty="0">
              <a:solidFill>
                <a:schemeClr val="tx1">
                  <a:lumMod val="40000"/>
                  <a:lumOff val="60000"/>
                </a:schemeClr>
              </a:solidFill>
            </a:endParaRPr>
          </a:p>
        </p:txBody>
      </p:sp>
      <p:pic>
        <p:nvPicPr>
          <p:cNvPr id="5" name="image3.jpg" descr="DSC04287.JPG"/>
          <p:cNvPicPr>
            <a:picLocks noChangeAspect="1"/>
          </p:cNvPicPr>
          <p:nvPr/>
        </p:nvPicPr>
        <p:blipFill rotWithShape="1">
          <a:blip r:embed="rId3">
            <a:extLst/>
          </a:blip>
          <a:srcRect t="6437" r="177"/>
          <a:stretch/>
        </p:blipFill>
        <p:spPr>
          <a:xfrm>
            <a:off x="0" y="0"/>
            <a:ext cx="12192000" cy="6857999"/>
          </a:xfrm>
          <a:prstGeom prst="rect">
            <a:avLst/>
          </a:prstGeom>
          <a:ln w="12700">
            <a:miter lim="400000"/>
          </a:ln>
        </p:spPr>
      </p:pic>
      <p:sp>
        <p:nvSpPr>
          <p:cNvPr id="7" name="Shape 339"/>
          <p:cNvSpPr/>
          <p:nvPr/>
        </p:nvSpPr>
        <p:spPr>
          <a:xfrm>
            <a:off x="0" y="854264"/>
            <a:ext cx="12192000" cy="956159"/>
          </a:xfrm>
          <a:prstGeom prst="rect">
            <a:avLst/>
          </a:prstGeom>
          <a:ln w="12700">
            <a:miter lim="400000"/>
          </a:ln>
          <a:extLst>
            <a:ext uri="{C572A759-6A51-4108-AA02-DFA0A04FC94B}">
              <ma14:wrappingTextBoxFlag xmlns:ma14="http://schemas.microsoft.com/office/mac/drawingml/2011/main" val="1"/>
            </a:ext>
          </a:extLst>
        </p:spPr>
        <p:txBody>
          <a:bodyPr wrap="square" lIns="25400" tIns="25400" rIns="25400" bIns="25400">
            <a:spAutoFit/>
          </a:bodyPr>
          <a:lstStyle>
            <a:lvl1pPr algn="ctr" defTabSz="97932">
              <a:lnSpc>
                <a:spcPct val="80000"/>
              </a:lnSpc>
              <a:spcBef>
                <a:spcPts val="500"/>
              </a:spcBef>
              <a:defRPr sz="2800" spc="28">
                <a:solidFill>
                  <a:srgbClr val="FFFFFF"/>
                </a:solidFill>
                <a:effectLst>
                  <a:outerShdw blurRad="101600" dir="18900000" rotWithShape="0">
                    <a:srgbClr val="000000"/>
                  </a:outerShdw>
                </a:effectLst>
                <a:latin typeface="Coolvetica"/>
                <a:ea typeface="Coolvetica"/>
                <a:cs typeface="Coolvetica"/>
                <a:sym typeface="Coolvetica"/>
              </a:defRPr>
            </a:lvl1pPr>
          </a:lstStyle>
          <a:p>
            <a:r>
              <a:rPr lang="en-US" sz="3600" dirty="0">
                <a:effectLst>
                  <a:glow rad="101600">
                    <a:schemeClr val="tx1">
                      <a:lumMod val="50000"/>
                      <a:alpha val="50000"/>
                    </a:schemeClr>
                  </a:glow>
                </a:effectLst>
                <a:latin typeface="+mj-lt"/>
              </a:rPr>
              <a:t>Juntos 4-H is a</a:t>
            </a:r>
            <a:r>
              <a:rPr sz="3600" dirty="0">
                <a:effectLst>
                  <a:glow rad="101600">
                    <a:schemeClr val="tx1">
                      <a:lumMod val="50000"/>
                      <a:alpha val="50000"/>
                    </a:schemeClr>
                  </a:glow>
                </a:effectLst>
                <a:latin typeface="+mj-lt"/>
              </a:rPr>
              <a:t> program that helps </a:t>
            </a:r>
            <a:r>
              <a:rPr lang="en-US" sz="3600" dirty="0">
                <a:effectLst>
                  <a:glow rad="101600">
                    <a:schemeClr val="tx1">
                      <a:lumMod val="50000"/>
                      <a:alpha val="50000"/>
                    </a:schemeClr>
                  </a:glow>
                </a:effectLst>
                <a:latin typeface="+mj-lt"/>
              </a:rPr>
              <a:t>Latino families support their youth to succeed in High School and beyond</a:t>
            </a:r>
            <a:endParaRPr sz="3600" dirty="0">
              <a:effectLst>
                <a:glow rad="101600">
                  <a:schemeClr val="tx1">
                    <a:lumMod val="50000"/>
                    <a:alpha val="50000"/>
                  </a:schemeClr>
                </a:glow>
              </a:effectLst>
              <a:latin typeface="+mj-lt"/>
            </a:endParaRPr>
          </a:p>
        </p:txBody>
      </p:sp>
    </p:spTree>
    <p:extLst>
      <p:ext uri="{BB962C8B-B14F-4D97-AF65-F5344CB8AC3E}">
        <p14:creationId xmlns:p14="http://schemas.microsoft.com/office/powerpoint/2010/main" val="7686153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07971"/>
            <a:ext cx="11106120" cy="4214912"/>
          </a:xfrm>
        </p:spPr>
        <p:txBody>
          <a:bodyPr>
            <a:normAutofit/>
          </a:bodyPr>
          <a:lstStyle/>
          <a:p>
            <a:pPr marL="514350" indent="-514350">
              <a:buFont typeface="+mj-lt"/>
              <a:buAutoNum type="arabicPeriod"/>
            </a:pPr>
            <a:r>
              <a:rPr lang="en-US" dirty="0"/>
              <a:t>Identify who is the best person to make contact with the families</a:t>
            </a:r>
          </a:p>
          <a:p>
            <a:pPr marL="0" indent="0">
              <a:buNone/>
            </a:pPr>
            <a:endParaRPr lang="en-US" sz="1200" dirty="0"/>
          </a:p>
          <a:p>
            <a:pPr marL="0" indent="0">
              <a:buNone/>
            </a:pPr>
            <a:r>
              <a:rPr lang="en-US" b="1" dirty="0">
                <a:solidFill>
                  <a:schemeClr val="accent1"/>
                </a:solidFill>
              </a:rPr>
              <a:t>Bilingual person known by the parents</a:t>
            </a:r>
          </a:p>
          <a:p>
            <a:pPr lvl="1">
              <a:buClr>
                <a:schemeClr val="accent1"/>
              </a:buClr>
              <a:buFont typeface="Arial" panose="020B0604020202020204" pitchFamily="34" charset="0"/>
              <a:buChar char="•"/>
            </a:pPr>
            <a:r>
              <a:rPr lang="en-US" sz="2400" dirty="0" smtClean="0"/>
              <a:t>School </a:t>
            </a:r>
            <a:r>
              <a:rPr lang="en-US" sz="2400" dirty="0"/>
              <a:t>personnel</a:t>
            </a:r>
          </a:p>
          <a:p>
            <a:pPr lvl="1">
              <a:buClr>
                <a:schemeClr val="accent1"/>
              </a:buClr>
              <a:buFont typeface="Arial" panose="020B0604020202020204" pitchFamily="34" charset="0"/>
              <a:buChar char="•"/>
            </a:pPr>
            <a:r>
              <a:rPr lang="en-US" sz="2400" dirty="0"/>
              <a:t>Community leader</a:t>
            </a:r>
          </a:p>
          <a:p>
            <a:pPr lvl="1">
              <a:buClr>
                <a:schemeClr val="accent1"/>
              </a:buClr>
              <a:buFont typeface="Arial" panose="020B0604020202020204" pitchFamily="34" charset="0"/>
              <a:buChar char="•"/>
            </a:pPr>
            <a:r>
              <a:rPr lang="en-US" sz="2400" dirty="0"/>
              <a:t>Extension Agent with a history of serving Latino families</a:t>
            </a:r>
          </a:p>
          <a:p>
            <a:pPr marL="0" indent="0">
              <a:buNone/>
            </a:pPr>
            <a:endParaRPr lang="en-US" altLang="en-US" sz="3200" dirty="0"/>
          </a:p>
          <a:p>
            <a:pPr marL="0" indent="0" hangingPunct="0">
              <a:buNone/>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40</a:t>
            </a:fld>
            <a:endParaRPr lang="en-US" sz="800" dirty="0">
              <a:solidFill>
                <a:schemeClr val="tx1">
                  <a:lumMod val="40000"/>
                  <a:lumOff val="60000"/>
                </a:schemeClr>
              </a:solidFill>
            </a:endParaRPr>
          </a:p>
        </p:txBody>
      </p:sp>
      <p:sp>
        <p:nvSpPr>
          <p:cNvPr id="6" name="Title 5"/>
          <p:cNvSpPr>
            <a:spLocks noGrp="1"/>
          </p:cNvSpPr>
          <p:nvPr>
            <p:ph type="title"/>
          </p:nvPr>
        </p:nvSpPr>
        <p:spPr/>
        <p:txBody>
          <a:bodyPr>
            <a:noAutofit/>
          </a:bodyPr>
          <a:lstStyle/>
          <a:p>
            <a:r>
              <a:rPr lang="en-US" dirty="0" smtClean="0"/>
              <a:t>Family Recruitment</a:t>
            </a:r>
            <a:endParaRPr lang="en-US" dirty="0"/>
          </a:p>
        </p:txBody>
      </p:sp>
    </p:spTree>
    <p:extLst>
      <p:ext uri="{BB962C8B-B14F-4D97-AF65-F5344CB8AC3E}">
        <p14:creationId xmlns:p14="http://schemas.microsoft.com/office/powerpoint/2010/main" val="156712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07971"/>
            <a:ext cx="11106120" cy="4214912"/>
          </a:xfrm>
        </p:spPr>
        <p:txBody>
          <a:bodyPr>
            <a:normAutofit/>
          </a:bodyPr>
          <a:lstStyle/>
          <a:p>
            <a:pPr marL="514350" indent="-514350">
              <a:buFont typeface="+mj-lt"/>
              <a:buAutoNum type="arabicPeriod" startAt="2"/>
            </a:pPr>
            <a:r>
              <a:rPr lang="en-US" dirty="0"/>
              <a:t>How, when, and who will be recruited</a:t>
            </a:r>
          </a:p>
          <a:p>
            <a:pPr marL="0" indent="0">
              <a:buNone/>
            </a:pPr>
            <a:endParaRPr lang="en-US" sz="1200" dirty="0"/>
          </a:p>
          <a:p>
            <a:pPr marL="0" indent="0">
              <a:buNone/>
            </a:pPr>
            <a:r>
              <a:rPr lang="en-US" b="1" dirty="0">
                <a:solidFill>
                  <a:schemeClr val="accent1"/>
                </a:solidFill>
              </a:rPr>
              <a:t>How? </a:t>
            </a:r>
            <a:r>
              <a:rPr lang="en-US" dirty="0"/>
              <a:t>Call, home visits, automated calls </a:t>
            </a:r>
            <a:r>
              <a:rPr lang="en-US" dirty="0" smtClean="0"/>
              <a:t>from school</a:t>
            </a:r>
            <a:endParaRPr lang="en-US" dirty="0"/>
          </a:p>
          <a:p>
            <a:pPr marL="0" indent="0">
              <a:buNone/>
            </a:pPr>
            <a:r>
              <a:rPr lang="en-US" b="1" dirty="0">
                <a:solidFill>
                  <a:schemeClr val="accent1"/>
                </a:solidFill>
              </a:rPr>
              <a:t>When? </a:t>
            </a:r>
            <a:r>
              <a:rPr lang="en-US" dirty="0"/>
              <a:t>Frequent, consistent, and ongoing</a:t>
            </a:r>
          </a:p>
          <a:p>
            <a:pPr marL="0" indent="0">
              <a:buNone/>
            </a:pPr>
            <a:r>
              <a:rPr lang="en-US" b="1" dirty="0">
                <a:solidFill>
                  <a:schemeClr val="accent1"/>
                </a:solidFill>
              </a:rPr>
              <a:t>Who? </a:t>
            </a:r>
            <a:r>
              <a:rPr lang="en-US" dirty="0"/>
              <a:t>Interested families and/or families identified </a:t>
            </a:r>
            <a:r>
              <a:rPr lang="en-US" dirty="0" smtClean="0"/>
              <a:t>by </a:t>
            </a:r>
            <a:r>
              <a:rPr lang="en-US" dirty="0"/>
              <a:t>school and partners</a:t>
            </a:r>
          </a:p>
          <a:p>
            <a:pPr marL="0" indent="0">
              <a:buNone/>
            </a:pPr>
            <a:endParaRPr lang="en-US" altLang="en-US" sz="3200" dirty="0"/>
          </a:p>
          <a:p>
            <a:pPr marL="0" indent="0" hangingPunct="0">
              <a:buNone/>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41</a:t>
            </a:fld>
            <a:endParaRPr lang="en-US" sz="800" dirty="0">
              <a:solidFill>
                <a:schemeClr val="tx1">
                  <a:lumMod val="40000"/>
                  <a:lumOff val="60000"/>
                </a:schemeClr>
              </a:solidFill>
            </a:endParaRPr>
          </a:p>
        </p:txBody>
      </p:sp>
      <p:sp>
        <p:nvSpPr>
          <p:cNvPr id="6" name="Title 5"/>
          <p:cNvSpPr>
            <a:spLocks noGrp="1"/>
          </p:cNvSpPr>
          <p:nvPr>
            <p:ph type="title"/>
          </p:nvPr>
        </p:nvSpPr>
        <p:spPr/>
        <p:txBody>
          <a:bodyPr>
            <a:noAutofit/>
          </a:bodyPr>
          <a:lstStyle/>
          <a:p>
            <a:r>
              <a:rPr lang="en-US" dirty="0" smtClean="0"/>
              <a:t>Family Recruitment</a:t>
            </a:r>
            <a:endParaRPr lang="en-US" dirty="0"/>
          </a:p>
        </p:txBody>
      </p:sp>
    </p:spTree>
    <p:extLst>
      <p:ext uri="{BB962C8B-B14F-4D97-AF65-F5344CB8AC3E}">
        <p14:creationId xmlns:p14="http://schemas.microsoft.com/office/powerpoint/2010/main" val="7074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1632" y="2618025"/>
            <a:ext cx="9687398" cy="3689131"/>
          </a:xfrm>
        </p:spPr>
        <p:txBody>
          <a:bodyPr>
            <a:normAutofit/>
          </a:bodyPr>
          <a:lstStyle/>
          <a:p>
            <a:pPr marL="0" indent="0">
              <a:lnSpc>
                <a:spcPct val="120000"/>
              </a:lnSpc>
              <a:buNone/>
            </a:pPr>
            <a:r>
              <a:rPr lang="en-US" dirty="0"/>
              <a:t>“Good evening, my name is __________. I’m calling on behalf of the </a:t>
            </a:r>
            <a:r>
              <a:rPr lang="en-US" dirty="0" err="1"/>
              <a:t>Juntos</a:t>
            </a:r>
            <a:r>
              <a:rPr lang="en-US" dirty="0"/>
              <a:t> 4-H program at </a:t>
            </a:r>
            <a:r>
              <a:rPr lang="en-US" u="sng" dirty="0"/>
              <a:t>               (school name)     </a:t>
            </a:r>
            <a:r>
              <a:rPr lang="en-US" dirty="0"/>
              <a:t>. Am I speaking with the parent of __________?  How are you?”</a:t>
            </a:r>
          </a:p>
          <a:p>
            <a:pPr marL="0" indent="0">
              <a:buNone/>
            </a:pPr>
            <a:endParaRPr lang="en-US" i="1" dirty="0" smtClean="0">
              <a:solidFill>
                <a:schemeClr val="accent1"/>
              </a:solidFill>
            </a:endParaRPr>
          </a:p>
          <a:p>
            <a:pPr marL="0" indent="0">
              <a:buNone/>
            </a:pPr>
            <a:r>
              <a:rPr lang="en-US" i="1" dirty="0" smtClean="0">
                <a:solidFill>
                  <a:schemeClr val="accent1"/>
                </a:solidFill>
              </a:rPr>
              <a:t>*</a:t>
            </a:r>
            <a:r>
              <a:rPr lang="en-US" sz="2000" i="1" dirty="0">
                <a:solidFill>
                  <a:schemeClr val="accent1"/>
                </a:solidFill>
              </a:rPr>
              <a:t>Introduce yourself, and title and reference the name of any partner and/or school staff known to the parent who is supporting this program.</a:t>
            </a:r>
          </a:p>
          <a:p>
            <a:pPr marL="0" indent="0">
              <a:buNone/>
            </a:pPr>
            <a:endParaRPr lang="en-US" altLang="en-US" sz="3200" dirty="0"/>
          </a:p>
          <a:p>
            <a:pPr marL="0" indent="0" hangingPunct="0">
              <a:buNone/>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42</a:t>
            </a:fld>
            <a:endParaRPr lang="en-US" sz="800" dirty="0">
              <a:solidFill>
                <a:schemeClr val="tx1">
                  <a:lumMod val="40000"/>
                  <a:lumOff val="60000"/>
                </a:schemeClr>
              </a:solidFill>
            </a:endParaRPr>
          </a:p>
        </p:txBody>
      </p:sp>
      <p:sp>
        <p:nvSpPr>
          <p:cNvPr id="6" name="Title 5"/>
          <p:cNvSpPr>
            <a:spLocks noGrp="1"/>
          </p:cNvSpPr>
          <p:nvPr>
            <p:ph type="title"/>
          </p:nvPr>
        </p:nvSpPr>
        <p:spPr/>
        <p:txBody>
          <a:bodyPr>
            <a:noAutofit/>
          </a:bodyPr>
          <a:lstStyle/>
          <a:p>
            <a:r>
              <a:rPr lang="en-US" dirty="0" smtClean="0"/>
              <a:t>First Phone Call Example</a:t>
            </a:r>
            <a:endParaRPr lang="en-US" dirty="0"/>
          </a:p>
        </p:txBody>
      </p:sp>
      <p:cxnSp>
        <p:nvCxnSpPr>
          <p:cNvPr id="12" name="Straight Connector 11"/>
          <p:cNvCxnSpPr/>
          <p:nvPr/>
        </p:nvCxnSpPr>
        <p:spPr>
          <a:xfrm>
            <a:off x="6536806" y="2401284"/>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71632" y="2410011"/>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24329" y="2103102"/>
            <a:ext cx="812478" cy="769441"/>
          </a:xfrm>
          <a:prstGeom prst="rect">
            <a:avLst/>
          </a:prstGeom>
          <a:noFill/>
        </p:spPr>
        <p:txBody>
          <a:bodyPr wrap="square" rtlCol="0">
            <a:spAutoFit/>
          </a:bodyPr>
          <a:lstStyle/>
          <a:p>
            <a:pPr algn="ctr"/>
            <a:r>
              <a:rPr lang="en-US" sz="4400" b="1" dirty="0">
                <a:solidFill>
                  <a:schemeClr val="accent2"/>
                </a:solidFill>
              </a:rPr>
              <a:t>“</a:t>
            </a:r>
          </a:p>
        </p:txBody>
      </p:sp>
      <p:cxnSp>
        <p:nvCxnSpPr>
          <p:cNvPr id="11" name="Straight Connector 10"/>
          <p:cNvCxnSpPr/>
          <p:nvPr/>
        </p:nvCxnSpPr>
        <p:spPr>
          <a:xfrm>
            <a:off x="6536806" y="419089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71632" y="4199623"/>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24329" y="3892714"/>
            <a:ext cx="812478" cy="769441"/>
          </a:xfrm>
          <a:prstGeom prst="rect">
            <a:avLst/>
          </a:prstGeom>
          <a:noFill/>
        </p:spPr>
        <p:txBody>
          <a:bodyPr wrap="square" rtlCol="0">
            <a:spAutoFit/>
          </a:bodyPr>
          <a:lstStyle/>
          <a:p>
            <a:pPr algn="ctr"/>
            <a:r>
              <a:rPr lang="en-US" sz="4400" b="1" smtClean="0">
                <a:solidFill>
                  <a:schemeClr val="accent2"/>
                </a:solidFill>
              </a:rPr>
              <a:t>”</a:t>
            </a:r>
            <a:endParaRPr lang="en-US" sz="4400" b="1" dirty="0">
              <a:solidFill>
                <a:schemeClr val="accent2"/>
              </a:solidFill>
            </a:endParaRPr>
          </a:p>
        </p:txBody>
      </p:sp>
    </p:spTree>
    <p:extLst>
      <p:ext uri="{BB962C8B-B14F-4D97-AF65-F5344CB8AC3E}">
        <p14:creationId xmlns:p14="http://schemas.microsoft.com/office/powerpoint/2010/main" val="33395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4788" y="2699467"/>
            <a:ext cx="9794242" cy="3689131"/>
          </a:xfrm>
        </p:spPr>
        <p:txBody>
          <a:bodyPr>
            <a:normAutofit/>
          </a:bodyPr>
          <a:lstStyle/>
          <a:p>
            <a:pPr marL="0" indent="0">
              <a:lnSpc>
                <a:spcPct val="100000"/>
              </a:lnSpc>
              <a:buNone/>
            </a:pPr>
            <a:r>
              <a:rPr lang="en-US" dirty="0"/>
              <a:t>“I wanted to let you know about the </a:t>
            </a:r>
            <a:r>
              <a:rPr lang="en-US" dirty="0" err="1"/>
              <a:t>Juntos</a:t>
            </a:r>
            <a:r>
              <a:rPr lang="en-US" dirty="0"/>
              <a:t> 4-H program, which focuses on </a:t>
            </a:r>
            <a:r>
              <a:rPr lang="en-US" dirty="0" smtClean="0"/>
              <a:t>academic </a:t>
            </a:r>
            <a:r>
              <a:rPr lang="en-US" dirty="0"/>
              <a:t>success for Latino students. Do you have a moment so that I may tell you a little bit about the program?”</a:t>
            </a:r>
          </a:p>
          <a:p>
            <a:pPr marL="0" indent="0">
              <a:buNone/>
            </a:pPr>
            <a:endParaRPr lang="en-US" i="1" dirty="0" smtClean="0">
              <a:solidFill>
                <a:schemeClr val="accent1"/>
              </a:solidFill>
            </a:endParaRPr>
          </a:p>
          <a:p>
            <a:pPr marL="0" indent="0">
              <a:buNone/>
            </a:pPr>
            <a:endParaRPr lang="en-US" i="1" dirty="0" smtClean="0">
              <a:solidFill>
                <a:schemeClr val="accent1"/>
              </a:solidFill>
            </a:endParaRPr>
          </a:p>
          <a:p>
            <a:pPr marL="0" indent="0">
              <a:buNone/>
            </a:pPr>
            <a:r>
              <a:rPr lang="en-US" sz="2000" i="1" dirty="0" smtClean="0">
                <a:solidFill>
                  <a:schemeClr val="accent1"/>
                </a:solidFill>
              </a:rPr>
              <a:t>*</a:t>
            </a:r>
            <a:r>
              <a:rPr lang="en-US" sz="2000" i="1" dirty="0">
                <a:solidFill>
                  <a:schemeClr val="accent1"/>
                </a:solidFill>
              </a:rPr>
              <a:t>Tell them about the program</a:t>
            </a:r>
          </a:p>
          <a:p>
            <a:pPr marL="0" indent="0">
              <a:buNone/>
            </a:pPr>
            <a:endParaRPr lang="en-US" sz="2000" i="1" dirty="0" smtClean="0">
              <a:solidFill>
                <a:schemeClr val="accent1"/>
              </a:solidFill>
            </a:endParaRPr>
          </a:p>
          <a:p>
            <a:pPr marL="0" indent="0">
              <a:buNone/>
            </a:pPr>
            <a:endParaRPr lang="en-US" altLang="en-US" sz="3200" dirty="0"/>
          </a:p>
          <a:p>
            <a:pPr marL="0" indent="0" hangingPunct="0">
              <a:buNone/>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43</a:t>
            </a:fld>
            <a:endParaRPr lang="en-US" sz="800" dirty="0">
              <a:solidFill>
                <a:schemeClr val="tx1">
                  <a:lumMod val="40000"/>
                  <a:lumOff val="60000"/>
                </a:schemeClr>
              </a:solidFill>
            </a:endParaRPr>
          </a:p>
        </p:txBody>
      </p:sp>
      <p:sp>
        <p:nvSpPr>
          <p:cNvPr id="6" name="Title 5"/>
          <p:cNvSpPr>
            <a:spLocks noGrp="1"/>
          </p:cNvSpPr>
          <p:nvPr>
            <p:ph type="title"/>
          </p:nvPr>
        </p:nvSpPr>
        <p:spPr/>
        <p:txBody>
          <a:bodyPr>
            <a:noAutofit/>
          </a:bodyPr>
          <a:lstStyle/>
          <a:p>
            <a:r>
              <a:rPr lang="en-US" dirty="0" smtClean="0"/>
              <a:t>First Phone Call Example</a:t>
            </a:r>
            <a:endParaRPr lang="en-US" dirty="0"/>
          </a:p>
        </p:txBody>
      </p:sp>
      <p:cxnSp>
        <p:nvCxnSpPr>
          <p:cNvPr id="12" name="Straight Connector 11"/>
          <p:cNvCxnSpPr/>
          <p:nvPr/>
        </p:nvCxnSpPr>
        <p:spPr>
          <a:xfrm>
            <a:off x="6536806" y="2401284"/>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71632" y="2410011"/>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24329" y="2103102"/>
            <a:ext cx="812478" cy="769441"/>
          </a:xfrm>
          <a:prstGeom prst="rect">
            <a:avLst/>
          </a:prstGeom>
          <a:noFill/>
        </p:spPr>
        <p:txBody>
          <a:bodyPr wrap="square" rtlCol="0">
            <a:spAutoFit/>
          </a:bodyPr>
          <a:lstStyle/>
          <a:p>
            <a:pPr algn="ctr"/>
            <a:r>
              <a:rPr lang="en-US" sz="4400" b="1" dirty="0">
                <a:solidFill>
                  <a:schemeClr val="accent2"/>
                </a:solidFill>
              </a:rPr>
              <a:t>“</a:t>
            </a:r>
          </a:p>
        </p:txBody>
      </p:sp>
      <p:cxnSp>
        <p:nvCxnSpPr>
          <p:cNvPr id="15" name="Straight Connector 14"/>
          <p:cNvCxnSpPr/>
          <p:nvPr/>
        </p:nvCxnSpPr>
        <p:spPr>
          <a:xfrm>
            <a:off x="6536806" y="419089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71632" y="4199623"/>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24329" y="3892714"/>
            <a:ext cx="812478" cy="769441"/>
          </a:xfrm>
          <a:prstGeom prst="rect">
            <a:avLst/>
          </a:prstGeom>
          <a:noFill/>
        </p:spPr>
        <p:txBody>
          <a:bodyPr wrap="square" rtlCol="0">
            <a:spAutoFit/>
          </a:bodyPr>
          <a:lstStyle/>
          <a:p>
            <a:pPr algn="ctr"/>
            <a:r>
              <a:rPr lang="en-US" sz="4400" b="1" smtClean="0">
                <a:solidFill>
                  <a:schemeClr val="accent2"/>
                </a:solidFill>
              </a:rPr>
              <a:t>”</a:t>
            </a:r>
            <a:endParaRPr lang="en-US" sz="4400" b="1" dirty="0">
              <a:solidFill>
                <a:schemeClr val="accent2"/>
              </a:solidFill>
            </a:endParaRPr>
          </a:p>
        </p:txBody>
      </p:sp>
    </p:spTree>
    <p:extLst>
      <p:ext uri="{BB962C8B-B14F-4D97-AF65-F5344CB8AC3E}">
        <p14:creationId xmlns:p14="http://schemas.microsoft.com/office/powerpoint/2010/main" val="71118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1160" y="2604962"/>
            <a:ext cx="9717870" cy="3689131"/>
          </a:xfrm>
        </p:spPr>
        <p:txBody>
          <a:bodyPr>
            <a:normAutofit/>
          </a:bodyPr>
          <a:lstStyle/>
          <a:p>
            <a:pPr marL="0" indent="0">
              <a:buNone/>
            </a:pPr>
            <a:r>
              <a:rPr lang="en-US" dirty="0"/>
              <a:t>“We will be having an Information Night in which we will share more about the program. We would like for your family: you, (your spouse), and your child, to hear about the program and meet us. We will provide childcare for younger children”</a:t>
            </a:r>
          </a:p>
          <a:p>
            <a:pPr marL="0" indent="0">
              <a:buNone/>
            </a:pPr>
            <a:endParaRPr lang="en-US" i="1" dirty="0" smtClean="0">
              <a:solidFill>
                <a:schemeClr val="accent1"/>
              </a:solidFill>
            </a:endParaRPr>
          </a:p>
          <a:p>
            <a:pPr marL="0" indent="0">
              <a:buNone/>
            </a:pPr>
            <a:endParaRPr lang="en-US" i="1" dirty="0" smtClean="0">
              <a:solidFill>
                <a:schemeClr val="accent1"/>
              </a:solidFill>
            </a:endParaRPr>
          </a:p>
          <a:p>
            <a:pPr marL="0" indent="0">
              <a:buNone/>
            </a:pPr>
            <a:r>
              <a:rPr lang="en-US" sz="2000" i="1" dirty="0" smtClean="0">
                <a:solidFill>
                  <a:schemeClr val="accent1"/>
                </a:solidFill>
              </a:rPr>
              <a:t>*</a:t>
            </a:r>
            <a:r>
              <a:rPr lang="en-US" sz="2000" i="1" dirty="0">
                <a:solidFill>
                  <a:schemeClr val="accent1"/>
                </a:solidFill>
              </a:rPr>
              <a:t>Mention the schedule for the night (e.g. what will happen, if there will be food, etc.)</a:t>
            </a:r>
          </a:p>
          <a:p>
            <a:pPr marL="0" indent="0">
              <a:buNone/>
            </a:pPr>
            <a:endParaRPr lang="en-US" sz="2000" i="1" dirty="0">
              <a:solidFill>
                <a:schemeClr val="accent1"/>
              </a:solidFill>
            </a:endParaRPr>
          </a:p>
          <a:p>
            <a:pPr marL="0" indent="0">
              <a:buNone/>
            </a:pPr>
            <a:endParaRPr lang="en-US" sz="2000" i="1" dirty="0" smtClean="0">
              <a:solidFill>
                <a:schemeClr val="accent1"/>
              </a:solidFill>
            </a:endParaRPr>
          </a:p>
          <a:p>
            <a:pPr marL="0" indent="0">
              <a:buNone/>
            </a:pPr>
            <a:endParaRPr lang="en-US" altLang="en-US" sz="3200" dirty="0"/>
          </a:p>
          <a:p>
            <a:pPr marL="0" indent="0" hangingPunct="0">
              <a:buNone/>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44</a:t>
            </a:fld>
            <a:endParaRPr lang="en-US" sz="800" dirty="0">
              <a:solidFill>
                <a:schemeClr val="tx1">
                  <a:lumMod val="40000"/>
                  <a:lumOff val="60000"/>
                </a:schemeClr>
              </a:solidFill>
            </a:endParaRPr>
          </a:p>
        </p:txBody>
      </p:sp>
      <p:sp>
        <p:nvSpPr>
          <p:cNvPr id="6" name="Title 5"/>
          <p:cNvSpPr>
            <a:spLocks noGrp="1"/>
          </p:cNvSpPr>
          <p:nvPr>
            <p:ph type="title"/>
          </p:nvPr>
        </p:nvSpPr>
        <p:spPr/>
        <p:txBody>
          <a:bodyPr>
            <a:noAutofit/>
          </a:bodyPr>
          <a:lstStyle/>
          <a:p>
            <a:r>
              <a:rPr lang="en-US" dirty="0" smtClean="0"/>
              <a:t>First Phone Call Example</a:t>
            </a:r>
            <a:endParaRPr lang="en-US" dirty="0"/>
          </a:p>
        </p:txBody>
      </p:sp>
      <p:cxnSp>
        <p:nvCxnSpPr>
          <p:cNvPr id="12" name="Straight Connector 11"/>
          <p:cNvCxnSpPr/>
          <p:nvPr/>
        </p:nvCxnSpPr>
        <p:spPr>
          <a:xfrm>
            <a:off x="6536806" y="2401284"/>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71632" y="2410011"/>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24329" y="2103102"/>
            <a:ext cx="812478" cy="769441"/>
          </a:xfrm>
          <a:prstGeom prst="rect">
            <a:avLst/>
          </a:prstGeom>
          <a:noFill/>
        </p:spPr>
        <p:txBody>
          <a:bodyPr wrap="square" rtlCol="0">
            <a:spAutoFit/>
          </a:bodyPr>
          <a:lstStyle/>
          <a:p>
            <a:pPr algn="ctr"/>
            <a:r>
              <a:rPr lang="en-US" sz="4400" b="1" dirty="0">
                <a:solidFill>
                  <a:schemeClr val="accent2"/>
                </a:solidFill>
              </a:rPr>
              <a:t>“</a:t>
            </a:r>
          </a:p>
        </p:txBody>
      </p:sp>
      <p:cxnSp>
        <p:nvCxnSpPr>
          <p:cNvPr id="15" name="Straight Connector 14"/>
          <p:cNvCxnSpPr/>
          <p:nvPr/>
        </p:nvCxnSpPr>
        <p:spPr>
          <a:xfrm>
            <a:off x="6536806" y="4190896"/>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71632" y="4199623"/>
            <a:ext cx="4422224" cy="0"/>
          </a:xfrm>
          <a:prstGeom prst="line">
            <a:avLst/>
          </a:prstGeom>
          <a:ln w="6350"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24329" y="3892714"/>
            <a:ext cx="812478" cy="769441"/>
          </a:xfrm>
          <a:prstGeom prst="rect">
            <a:avLst/>
          </a:prstGeom>
          <a:noFill/>
        </p:spPr>
        <p:txBody>
          <a:bodyPr wrap="square" rtlCol="0">
            <a:spAutoFit/>
          </a:bodyPr>
          <a:lstStyle/>
          <a:p>
            <a:pPr algn="ctr"/>
            <a:r>
              <a:rPr lang="en-US" sz="4400" b="1" smtClean="0">
                <a:solidFill>
                  <a:schemeClr val="accent2"/>
                </a:solidFill>
              </a:rPr>
              <a:t>”</a:t>
            </a:r>
            <a:endParaRPr lang="en-US" sz="4400" b="1" dirty="0">
              <a:solidFill>
                <a:schemeClr val="accent2"/>
              </a:solidFill>
            </a:endParaRPr>
          </a:p>
        </p:txBody>
      </p:sp>
    </p:spTree>
    <p:extLst>
      <p:ext uri="{BB962C8B-B14F-4D97-AF65-F5344CB8AC3E}">
        <p14:creationId xmlns:p14="http://schemas.microsoft.com/office/powerpoint/2010/main" val="6394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2" y="1630180"/>
            <a:ext cx="5861538" cy="2824589"/>
          </a:xfrm>
        </p:spPr>
        <p:txBody>
          <a:bodyPr>
            <a:normAutofit fontScale="90000"/>
          </a:bodyPr>
          <a:lstStyle/>
          <a:p>
            <a:pPr algn="ctr"/>
            <a:r>
              <a:rPr lang="en-US" sz="5300" dirty="0" smtClean="0"/>
              <a:t>Implementing </a:t>
            </a:r>
            <a:br>
              <a:rPr lang="en-US" sz="5300" dirty="0" smtClean="0"/>
            </a:br>
            <a:r>
              <a:rPr lang="en-US" sz="5300" dirty="0" smtClean="0"/>
              <a:t>Family </a:t>
            </a:r>
            <a:r>
              <a:rPr lang="en-US" sz="5300" dirty="0"/>
              <a:t>Engagement </a:t>
            </a:r>
            <a:r>
              <a:rPr lang="en-US" altLang="en-US" dirty="0">
                <a:latin typeface="Helvetica Neue"/>
                <a:ea typeface="MS PGothic" panose="020B0600070205080204" pitchFamily="34" charset="-128"/>
              </a:rPr>
              <a:t/>
            </a:r>
            <a:br>
              <a:rPr lang="en-US" altLang="en-US" dirty="0">
                <a:latin typeface="Helvetica Neue"/>
                <a:ea typeface="MS PGothic" panose="020B0600070205080204" pitchFamily="34" charset="-128"/>
              </a:rPr>
            </a:b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45</a:t>
            </a:fld>
            <a:endParaRPr lang="en-US" sz="800" dirty="0">
              <a:solidFill>
                <a:schemeClr val="tx1">
                  <a:lumMod val="40000"/>
                  <a:lumOff val="60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95" r="15977"/>
          <a:stretch/>
        </p:blipFill>
        <p:spPr>
          <a:xfrm>
            <a:off x="6096000" y="0"/>
            <a:ext cx="6096000" cy="5729737"/>
          </a:xfrm>
          <a:prstGeom prst="rect">
            <a:avLst/>
          </a:prstGeom>
        </p:spPr>
      </p:pic>
    </p:spTree>
    <p:extLst>
      <p:ext uri="{BB962C8B-B14F-4D97-AF65-F5344CB8AC3E}">
        <p14:creationId xmlns:p14="http://schemas.microsoft.com/office/powerpoint/2010/main" val="36123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cs typeface="Coolvetica" charset="0"/>
              </a:rPr>
              <a:t>Family Engagement Timeline </a:t>
            </a:r>
          </a:p>
        </p:txBody>
      </p:sp>
      <p:sp>
        <p:nvSpPr>
          <p:cNvPr id="2" name="Slide Number Placeholder 1"/>
          <p:cNvSpPr>
            <a:spLocks noGrp="1"/>
          </p:cNvSpPr>
          <p:nvPr>
            <p:ph type="sldNum" sz="quarter" idx="4"/>
          </p:nvPr>
        </p:nvSpPr>
        <p:spPr/>
        <p:txBody>
          <a:bodyPr/>
          <a:lstStyle/>
          <a:p>
            <a:fld id="{C8BFE72D-DEE3-1A40-BBC5-5AA7D885F44F}" type="slidenum">
              <a:rPr lang="en-US" smtClean="0"/>
              <a:pPr/>
              <a:t>46</a:t>
            </a:fld>
            <a:endParaRPr lang="en-US" sz="800" dirty="0">
              <a:solidFill>
                <a:schemeClr val="tx1">
                  <a:lumMod val="40000"/>
                  <a:lumOff val="60000"/>
                </a:schemeClr>
              </a:solidFill>
            </a:endParaRPr>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sp>
        <p:nvSpPr>
          <p:cNvPr id="76" name="Rectangle 75"/>
          <p:cNvSpPr/>
          <p:nvPr/>
        </p:nvSpPr>
        <p:spPr>
          <a:xfrm>
            <a:off x="6124920" y="1613972"/>
            <a:ext cx="2473460" cy="36491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87069" tIns="43535" rIns="87069" bIns="43535">
            <a:noAutofit/>
          </a:bodyPr>
          <a:lstStyle/>
          <a:p>
            <a:pPr algn="ctr" defTabSz="435349">
              <a:defRPr/>
            </a:pPr>
            <a:r>
              <a:rPr lang="en-US" b="1" dirty="0">
                <a:latin typeface="+mj-lt"/>
              </a:rPr>
              <a:t>Spring</a:t>
            </a:r>
          </a:p>
        </p:txBody>
      </p:sp>
      <p:sp>
        <p:nvSpPr>
          <p:cNvPr id="77" name="Rectangle 76"/>
          <p:cNvSpPr/>
          <p:nvPr/>
        </p:nvSpPr>
        <p:spPr>
          <a:xfrm>
            <a:off x="3475523" y="1607694"/>
            <a:ext cx="2473460" cy="364919"/>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7069" tIns="43535" rIns="87069" bIns="43535">
            <a:noAutofit/>
          </a:bodyPr>
          <a:lstStyle/>
          <a:p>
            <a:pPr algn="ctr" defTabSz="435349">
              <a:defRPr/>
            </a:pPr>
            <a:r>
              <a:rPr lang="en-US" b="1" dirty="0">
                <a:solidFill>
                  <a:schemeClr val="tx1"/>
                </a:solidFill>
                <a:latin typeface="+mj-lt"/>
              </a:rPr>
              <a:t>Fall</a:t>
            </a:r>
          </a:p>
        </p:txBody>
      </p:sp>
      <p:sp>
        <p:nvSpPr>
          <p:cNvPr id="78" name="Rectangle 77"/>
          <p:cNvSpPr/>
          <p:nvPr/>
        </p:nvSpPr>
        <p:spPr>
          <a:xfrm>
            <a:off x="838200" y="1607694"/>
            <a:ext cx="2473460" cy="36491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7069" tIns="43535" rIns="87069" bIns="43535">
            <a:noAutofit/>
          </a:bodyPr>
          <a:lstStyle/>
          <a:p>
            <a:pPr algn="ctr" defTabSz="435349">
              <a:defRPr/>
            </a:pPr>
            <a:r>
              <a:rPr lang="en-US" b="1" dirty="0">
                <a:latin typeface="+mj-lt"/>
              </a:rPr>
              <a:t>Start-up Summer</a:t>
            </a:r>
          </a:p>
        </p:txBody>
      </p:sp>
      <p:sp>
        <p:nvSpPr>
          <p:cNvPr id="79" name="Rectangle 78"/>
          <p:cNvSpPr/>
          <p:nvPr/>
        </p:nvSpPr>
        <p:spPr>
          <a:xfrm>
            <a:off x="838200" y="4572245"/>
            <a:ext cx="2473460" cy="1350717"/>
          </a:xfrm>
          <a:prstGeom prst="rect">
            <a:avLst/>
          </a:prstGeom>
          <a:noFill/>
          <a:ln>
            <a:noFill/>
          </a:ln>
          <a:effectLst/>
        </p:spPr>
        <p:txBody>
          <a:bodyPr lIns="87069" tIns="43535" rIns="87069" bIns="43535">
            <a:noAutofit/>
          </a:bodyPr>
          <a:lstStyle/>
          <a:p>
            <a:pPr defTabSz="435349">
              <a:defRPr/>
            </a:pPr>
            <a:r>
              <a:rPr lang="en-US" b="1" dirty="0">
                <a:latin typeface="+mj-lt"/>
              </a:rPr>
              <a:t>Family </a:t>
            </a:r>
            <a:r>
              <a:rPr lang="en-US" b="1" dirty="0" smtClean="0">
                <a:latin typeface="+mj-lt"/>
              </a:rPr>
              <a:t>Engagement</a:t>
            </a:r>
            <a:endParaRPr lang="en-US" sz="1000" dirty="0" smtClean="0">
              <a:latin typeface="+mj-lt"/>
            </a:endParaRPr>
          </a:p>
          <a:p>
            <a:pPr marL="114300" indent="-114300" defTabSz="435349">
              <a:buFont typeface="Arial"/>
              <a:buChar char="•"/>
              <a:defRPr/>
            </a:pPr>
            <a:r>
              <a:rPr lang="en-US" sz="1400" dirty="0" smtClean="0">
                <a:latin typeface="+mj-lt"/>
              </a:rPr>
              <a:t>Gather family list from schools/partners</a:t>
            </a:r>
          </a:p>
          <a:p>
            <a:pPr marL="114300" indent="-114300" defTabSz="435349">
              <a:buFont typeface="Arial"/>
              <a:buChar char="•"/>
              <a:defRPr/>
            </a:pPr>
            <a:r>
              <a:rPr lang="en-US" sz="1400" dirty="0" smtClean="0">
                <a:latin typeface="+mj-lt"/>
              </a:rPr>
              <a:t>Plan calling </a:t>
            </a:r>
            <a:r>
              <a:rPr lang="en-US" sz="1400" dirty="0">
                <a:latin typeface="+mj-lt"/>
              </a:rPr>
              <a:t>schedule</a:t>
            </a:r>
          </a:p>
        </p:txBody>
      </p:sp>
      <p:sp>
        <p:nvSpPr>
          <p:cNvPr id="80" name="Rectangle 79"/>
          <p:cNvSpPr/>
          <p:nvPr/>
        </p:nvSpPr>
        <p:spPr>
          <a:xfrm>
            <a:off x="838200" y="2266535"/>
            <a:ext cx="2473460" cy="1934580"/>
          </a:xfrm>
          <a:prstGeom prst="rect">
            <a:avLst/>
          </a:prstGeom>
          <a:noFill/>
          <a:ln>
            <a:noFill/>
          </a:ln>
          <a:effectLst/>
        </p:spPr>
        <p:txBody>
          <a:bodyPr lIns="87069" tIns="43535" rIns="87069" bIns="43535">
            <a:noAutofit/>
          </a:bodyPr>
          <a:lstStyle/>
          <a:p>
            <a:pPr defTabSz="435349">
              <a:defRPr/>
            </a:pPr>
            <a:r>
              <a:rPr lang="en-US" b="1" dirty="0">
                <a:latin typeface="+mj-lt"/>
              </a:rPr>
              <a:t>Build partnerships </a:t>
            </a:r>
            <a:r>
              <a:rPr lang="en-US" b="1" dirty="0" smtClean="0">
                <a:latin typeface="+mj-lt"/>
              </a:rPr>
              <a:t>&amp; volunteers</a:t>
            </a:r>
            <a:endParaRPr lang="en-US" b="1" dirty="0">
              <a:latin typeface="+mj-lt"/>
            </a:endParaRPr>
          </a:p>
          <a:p>
            <a:pPr marL="114300" indent="-114300" defTabSz="435349">
              <a:buFont typeface="Arial"/>
              <a:buChar char="•"/>
              <a:defRPr/>
            </a:pPr>
            <a:r>
              <a:rPr lang="en-US" sz="1400" dirty="0">
                <a:latin typeface="+mj-lt"/>
              </a:rPr>
              <a:t>Relationship building with schools, partners and interested </a:t>
            </a:r>
            <a:r>
              <a:rPr lang="en-US" sz="1400" dirty="0" smtClean="0">
                <a:latin typeface="+mj-lt"/>
              </a:rPr>
              <a:t>volunteers</a:t>
            </a:r>
          </a:p>
          <a:p>
            <a:pPr marL="114300" indent="-114300" defTabSz="435349">
              <a:buFont typeface="Arial"/>
              <a:buChar char="•"/>
              <a:defRPr/>
            </a:pPr>
            <a:r>
              <a:rPr lang="en-US" sz="1400" dirty="0" smtClean="0">
                <a:latin typeface="+mj-lt"/>
              </a:rPr>
              <a:t>Explain </a:t>
            </a:r>
            <a:r>
              <a:rPr lang="en-US" sz="1400" dirty="0">
                <a:latin typeface="+mj-lt"/>
              </a:rPr>
              <a:t>Program and </a:t>
            </a:r>
            <a:r>
              <a:rPr lang="en-US" sz="1400" dirty="0" smtClean="0">
                <a:latin typeface="+mj-lt"/>
              </a:rPr>
              <a:t>family </a:t>
            </a:r>
            <a:r>
              <a:rPr lang="en-US" sz="1400" dirty="0">
                <a:latin typeface="+mj-lt"/>
              </a:rPr>
              <a:t>night schedules creating workshop and </a:t>
            </a:r>
          </a:p>
        </p:txBody>
      </p:sp>
      <p:sp>
        <p:nvSpPr>
          <p:cNvPr id="81" name="Rectangle 80"/>
          <p:cNvSpPr/>
          <p:nvPr/>
        </p:nvSpPr>
        <p:spPr>
          <a:xfrm>
            <a:off x="3475523" y="2266535"/>
            <a:ext cx="2473460" cy="857362"/>
          </a:xfrm>
          <a:prstGeom prst="rect">
            <a:avLst/>
          </a:prstGeom>
          <a:noFill/>
          <a:ln>
            <a:noFill/>
          </a:ln>
          <a:effectLst/>
        </p:spPr>
        <p:txBody>
          <a:bodyPr wrap="square" lIns="87069" tIns="43535" rIns="87069" bIns="43535">
            <a:noAutofit/>
          </a:bodyPr>
          <a:lstStyle/>
          <a:p>
            <a:pPr defTabSz="435349">
              <a:defRPr/>
            </a:pPr>
            <a:r>
              <a:rPr lang="en-US" b="1" dirty="0" smtClean="0">
                <a:latin typeface="+mj-lt"/>
              </a:rPr>
              <a:t>Family </a:t>
            </a:r>
            <a:br>
              <a:rPr lang="en-US" b="1" dirty="0" smtClean="0">
                <a:latin typeface="+mj-lt"/>
              </a:rPr>
            </a:br>
            <a:r>
              <a:rPr lang="en-US" b="1" dirty="0" smtClean="0">
                <a:latin typeface="+mj-lt"/>
              </a:rPr>
              <a:t>Workshop Series </a:t>
            </a:r>
          </a:p>
          <a:p>
            <a:pPr defTabSz="435349">
              <a:defRPr/>
            </a:pPr>
            <a:r>
              <a:rPr lang="en-US" sz="1400" dirty="0" smtClean="0">
                <a:latin typeface="+mj-lt"/>
              </a:rPr>
              <a:t>Start in Sept</a:t>
            </a:r>
            <a:endParaRPr lang="en-US" sz="1400" dirty="0">
              <a:latin typeface="+mj-lt"/>
            </a:endParaRPr>
          </a:p>
        </p:txBody>
      </p:sp>
      <p:sp>
        <p:nvSpPr>
          <p:cNvPr id="82" name="Rectangle 81"/>
          <p:cNvSpPr/>
          <p:nvPr/>
        </p:nvSpPr>
        <p:spPr>
          <a:xfrm>
            <a:off x="3475523" y="3342292"/>
            <a:ext cx="2473460" cy="1229710"/>
          </a:xfrm>
          <a:prstGeom prst="rect">
            <a:avLst/>
          </a:prstGeom>
          <a:noFill/>
          <a:ln>
            <a:noFill/>
          </a:ln>
          <a:effectLst/>
        </p:spPr>
        <p:txBody>
          <a:bodyPr wrap="square" lIns="87069" tIns="43535" rIns="87069" bIns="43535">
            <a:noAutofit/>
          </a:bodyPr>
          <a:lstStyle/>
          <a:p>
            <a:pPr defTabSz="435349">
              <a:defRPr/>
            </a:pPr>
            <a:r>
              <a:rPr lang="en-US" b="1" dirty="0">
                <a:latin typeface="+mj-lt"/>
              </a:rPr>
              <a:t>Bi-monthly </a:t>
            </a:r>
            <a:r>
              <a:rPr lang="en-US" b="1" dirty="0" smtClean="0">
                <a:latin typeface="+mj-lt"/>
              </a:rPr>
              <a:t/>
            </a:r>
            <a:br>
              <a:rPr lang="en-US" b="1" dirty="0" smtClean="0">
                <a:latin typeface="+mj-lt"/>
              </a:rPr>
            </a:br>
            <a:r>
              <a:rPr lang="en-US" b="1" dirty="0" smtClean="0">
                <a:latin typeface="+mj-lt"/>
              </a:rPr>
              <a:t>Family </a:t>
            </a:r>
            <a:r>
              <a:rPr lang="en-US" b="1" dirty="0">
                <a:latin typeface="+mj-lt"/>
              </a:rPr>
              <a:t>Nights out</a:t>
            </a:r>
            <a:r>
              <a:rPr lang="en-US" sz="1000" dirty="0">
                <a:latin typeface="+mj-lt"/>
              </a:rPr>
              <a:t> </a:t>
            </a:r>
          </a:p>
          <a:p>
            <a:pPr defTabSz="435349">
              <a:defRPr/>
            </a:pPr>
            <a:r>
              <a:rPr lang="en-US" sz="1400" dirty="0">
                <a:latin typeface="+mj-lt"/>
              </a:rPr>
              <a:t>Start in November/December</a:t>
            </a:r>
          </a:p>
        </p:txBody>
      </p:sp>
      <p:sp>
        <p:nvSpPr>
          <p:cNvPr id="83" name="Rectangle 82"/>
          <p:cNvSpPr/>
          <p:nvPr/>
        </p:nvSpPr>
        <p:spPr>
          <a:xfrm>
            <a:off x="8769142" y="1607694"/>
            <a:ext cx="2605017" cy="3649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87069" tIns="43535" rIns="87069" bIns="43535">
            <a:noAutofit/>
          </a:bodyPr>
          <a:lstStyle/>
          <a:p>
            <a:pPr algn="ctr" defTabSz="435349">
              <a:defRPr/>
            </a:pPr>
            <a:r>
              <a:rPr lang="en-US" b="1" dirty="0">
                <a:solidFill>
                  <a:schemeClr val="bg1"/>
                </a:solidFill>
                <a:latin typeface="+mj-lt"/>
              </a:rPr>
              <a:t>Following Summer</a:t>
            </a:r>
          </a:p>
        </p:txBody>
      </p:sp>
      <p:sp>
        <p:nvSpPr>
          <p:cNvPr id="84" name="Rectangle 83"/>
          <p:cNvSpPr/>
          <p:nvPr/>
        </p:nvSpPr>
        <p:spPr>
          <a:xfrm>
            <a:off x="6124921" y="2266535"/>
            <a:ext cx="2473460" cy="1864818"/>
          </a:xfrm>
          <a:prstGeom prst="rect">
            <a:avLst/>
          </a:prstGeom>
          <a:noFill/>
          <a:ln>
            <a:noFill/>
          </a:ln>
          <a:effectLst/>
        </p:spPr>
        <p:txBody>
          <a:bodyPr wrap="square" lIns="87069" tIns="43535" rIns="87069" bIns="43535">
            <a:noAutofit/>
          </a:bodyPr>
          <a:lstStyle/>
          <a:p>
            <a:pPr defTabSz="435349">
              <a:defRPr/>
            </a:pPr>
            <a:r>
              <a:rPr lang="en-US" b="1" dirty="0">
                <a:latin typeface="+mj-lt"/>
              </a:rPr>
              <a:t>Bi-monthly </a:t>
            </a:r>
            <a:r>
              <a:rPr lang="en-US" b="1" dirty="0" smtClean="0">
                <a:latin typeface="+mj-lt"/>
              </a:rPr>
              <a:t/>
            </a:r>
            <a:br>
              <a:rPr lang="en-US" b="1" dirty="0" smtClean="0">
                <a:latin typeface="+mj-lt"/>
              </a:rPr>
            </a:br>
            <a:r>
              <a:rPr lang="en-US" b="1" dirty="0" smtClean="0">
                <a:latin typeface="+mj-lt"/>
              </a:rPr>
              <a:t>Family </a:t>
            </a:r>
            <a:r>
              <a:rPr lang="en-US" b="1" dirty="0">
                <a:latin typeface="+mj-lt"/>
              </a:rPr>
              <a:t>Night outs </a:t>
            </a:r>
          </a:p>
          <a:p>
            <a:pPr marL="114300" indent="-114300" defTabSz="435349">
              <a:buFont typeface="Arial"/>
              <a:buChar char="•"/>
              <a:defRPr/>
            </a:pPr>
            <a:r>
              <a:rPr lang="en-US" sz="1400" dirty="0">
                <a:latin typeface="+mj-lt"/>
              </a:rPr>
              <a:t>Build on parent leadership</a:t>
            </a:r>
          </a:p>
          <a:p>
            <a:pPr marL="114300" indent="-114300" defTabSz="435349">
              <a:buFont typeface="Arial"/>
              <a:buChar char="•"/>
              <a:defRPr/>
            </a:pPr>
            <a:r>
              <a:rPr lang="en-US" sz="1400" dirty="0">
                <a:latin typeface="+mj-lt"/>
              </a:rPr>
              <a:t>Identify topics </a:t>
            </a:r>
            <a:r>
              <a:rPr lang="en-US" sz="1400" dirty="0" smtClean="0">
                <a:latin typeface="+mj-lt"/>
              </a:rPr>
              <a:t>families are interested in  </a:t>
            </a:r>
          </a:p>
          <a:p>
            <a:pPr marL="114300" indent="-114300" defTabSz="435349">
              <a:buFont typeface="Arial"/>
              <a:buChar char="•"/>
              <a:defRPr/>
            </a:pPr>
            <a:r>
              <a:rPr lang="en-US" sz="1400" dirty="0" smtClean="0">
                <a:latin typeface="+mj-lt"/>
              </a:rPr>
              <a:t>Topics </a:t>
            </a:r>
            <a:r>
              <a:rPr lang="en-US" sz="1400" dirty="0">
                <a:latin typeface="+mj-lt"/>
              </a:rPr>
              <a:t>focused on supporting academic success</a:t>
            </a:r>
          </a:p>
        </p:txBody>
      </p:sp>
      <p:sp>
        <p:nvSpPr>
          <p:cNvPr id="85" name="Rectangle 84"/>
          <p:cNvSpPr/>
          <p:nvPr/>
        </p:nvSpPr>
        <p:spPr>
          <a:xfrm>
            <a:off x="8770866" y="2258089"/>
            <a:ext cx="2603293" cy="1257471"/>
          </a:xfrm>
          <a:prstGeom prst="rect">
            <a:avLst/>
          </a:prstGeom>
          <a:noFill/>
          <a:ln>
            <a:noFill/>
          </a:ln>
          <a:effectLst/>
        </p:spPr>
        <p:txBody>
          <a:bodyPr wrap="square" lIns="87069" tIns="43535" rIns="87069" bIns="43535">
            <a:noAutofit/>
          </a:bodyPr>
          <a:lstStyle/>
          <a:p>
            <a:pPr defTabSz="435349">
              <a:defRPr/>
            </a:pPr>
            <a:r>
              <a:rPr lang="en-US" b="1" dirty="0">
                <a:latin typeface="+mj-lt"/>
              </a:rPr>
              <a:t>Build partnerships and volunteers</a:t>
            </a:r>
          </a:p>
          <a:p>
            <a:pPr marL="114300" indent="-114300" defTabSz="435349">
              <a:buFont typeface="Arial"/>
              <a:buChar char="•"/>
              <a:defRPr/>
            </a:pPr>
            <a:r>
              <a:rPr lang="en-US" sz="1400" dirty="0">
                <a:latin typeface="+mj-lt"/>
              </a:rPr>
              <a:t>Partners meeting next steps </a:t>
            </a:r>
          </a:p>
          <a:p>
            <a:pPr marL="114300" indent="-114300" defTabSz="435349">
              <a:buFont typeface="Arial"/>
              <a:buChar char="•"/>
              <a:defRPr/>
            </a:pPr>
            <a:r>
              <a:rPr lang="en-US" sz="1400" dirty="0">
                <a:latin typeface="+mj-lt"/>
              </a:rPr>
              <a:t>New community partners</a:t>
            </a:r>
          </a:p>
          <a:p>
            <a:pPr marL="114300" indent="-114300" defTabSz="435349">
              <a:defRPr/>
            </a:pPr>
            <a:endParaRPr lang="en-US" sz="1000" dirty="0">
              <a:latin typeface="+mj-lt"/>
            </a:endParaRPr>
          </a:p>
          <a:p>
            <a:pPr marL="183166" indent="-183166" defTabSz="435349">
              <a:buFont typeface="Arial"/>
              <a:buChar char="•"/>
              <a:defRPr/>
            </a:pPr>
            <a:endParaRPr lang="en-US" sz="1000" dirty="0">
              <a:latin typeface="+mj-lt"/>
            </a:endParaRPr>
          </a:p>
        </p:txBody>
      </p:sp>
      <p:sp>
        <p:nvSpPr>
          <p:cNvPr id="86" name="Rectangle 85"/>
          <p:cNvSpPr/>
          <p:nvPr/>
        </p:nvSpPr>
        <p:spPr>
          <a:xfrm>
            <a:off x="8750506" y="3408698"/>
            <a:ext cx="2603294" cy="1350714"/>
          </a:xfrm>
          <a:prstGeom prst="rect">
            <a:avLst/>
          </a:prstGeom>
          <a:noFill/>
          <a:ln>
            <a:noFill/>
          </a:ln>
          <a:effectLst/>
        </p:spPr>
        <p:txBody>
          <a:bodyPr wrap="square" lIns="87069" tIns="43535" rIns="87069" bIns="43535">
            <a:noAutofit/>
          </a:bodyPr>
          <a:lstStyle/>
          <a:p>
            <a:pPr defTabSz="435349">
              <a:defRPr/>
            </a:pPr>
            <a:r>
              <a:rPr lang="en-US" b="1" dirty="0">
                <a:latin typeface="+mj-lt"/>
              </a:rPr>
              <a:t>Meetings with </a:t>
            </a:r>
            <a:r>
              <a:rPr lang="en-US" b="1" dirty="0" smtClean="0">
                <a:latin typeface="+mj-lt"/>
              </a:rPr>
              <a:t/>
            </a:r>
            <a:br>
              <a:rPr lang="en-US" b="1" dirty="0" smtClean="0">
                <a:latin typeface="+mj-lt"/>
              </a:rPr>
            </a:br>
            <a:r>
              <a:rPr lang="en-US" b="1" dirty="0" smtClean="0">
                <a:latin typeface="+mj-lt"/>
              </a:rPr>
              <a:t>school </a:t>
            </a:r>
            <a:r>
              <a:rPr lang="en-US" b="1" dirty="0">
                <a:latin typeface="+mj-lt"/>
              </a:rPr>
              <a:t>admin</a:t>
            </a:r>
          </a:p>
          <a:p>
            <a:pPr marL="114300" indent="-114300" defTabSz="435349">
              <a:buFont typeface="Arial"/>
              <a:buChar char="•"/>
              <a:defRPr/>
            </a:pPr>
            <a:r>
              <a:rPr lang="en-US" sz="1400" dirty="0">
                <a:latin typeface="+mj-lt"/>
              </a:rPr>
              <a:t>Year 2 planning</a:t>
            </a:r>
          </a:p>
          <a:p>
            <a:pPr marL="114300" indent="-114300" defTabSz="435349">
              <a:buFont typeface="Arial"/>
              <a:buChar char="•"/>
              <a:defRPr/>
            </a:pPr>
            <a:r>
              <a:rPr lang="en-US" sz="1400" dirty="0">
                <a:latin typeface="+mj-lt"/>
              </a:rPr>
              <a:t>Connecting with new families</a:t>
            </a:r>
          </a:p>
        </p:txBody>
      </p:sp>
      <p:sp>
        <p:nvSpPr>
          <p:cNvPr id="87" name="Rectangle 86"/>
          <p:cNvSpPr/>
          <p:nvPr/>
        </p:nvSpPr>
        <p:spPr>
          <a:xfrm>
            <a:off x="3492673" y="4553906"/>
            <a:ext cx="2481987" cy="1258693"/>
          </a:xfrm>
          <a:prstGeom prst="rect">
            <a:avLst/>
          </a:prstGeom>
          <a:noFill/>
          <a:ln>
            <a:noFill/>
          </a:ln>
          <a:effectLst/>
        </p:spPr>
        <p:txBody>
          <a:bodyPr wrap="square" lIns="87069" tIns="43535" rIns="87069" bIns="43535">
            <a:noAutofit/>
          </a:bodyPr>
          <a:lstStyle/>
          <a:p>
            <a:pPr defTabSz="435349">
              <a:defRPr/>
            </a:pPr>
            <a:r>
              <a:rPr lang="en-US" b="1" dirty="0">
                <a:latin typeface="+mj-lt"/>
              </a:rPr>
              <a:t>Optional late Fall  </a:t>
            </a:r>
            <a:r>
              <a:rPr lang="en-US" sz="1400" dirty="0">
                <a:latin typeface="+mj-lt"/>
              </a:rPr>
              <a:t>Family Day at a local </a:t>
            </a:r>
            <a:r>
              <a:rPr lang="en-US" sz="1400" dirty="0" smtClean="0">
                <a:latin typeface="+mj-lt"/>
              </a:rPr>
              <a:t>university</a:t>
            </a:r>
            <a:r>
              <a:rPr lang="en-US" sz="1400" dirty="0">
                <a:latin typeface="+mj-lt"/>
              </a:rPr>
              <a:t>/</a:t>
            </a:r>
            <a:r>
              <a:rPr lang="en-US" sz="1400" dirty="0" smtClean="0">
                <a:latin typeface="+mj-lt"/>
              </a:rPr>
              <a:t> </a:t>
            </a:r>
            <a:r>
              <a:rPr lang="en-US" sz="1400" dirty="0">
                <a:latin typeface="+mj-lt"/>
              </a:rPr>
              <a:t>special field </a:t>
            </a:r>
            <a:r>
              <a:rPr lang="en-US" sz="1400" dirty="0" smtClean="0">
                <a:latin typeface="+mj-lt"/>
              </a:rPr>
              <a:t>trip/event </a:t>
            </a:r>
            <a:endParaRPr lang="en-US" sz="1400" dirty="0">
              <a:latin typeface="+mj-lt"/>
            </a:endParaRPr>
          </a:p>
        </p:txBody>
      </p:sp>
      <p:sp>
        <p:nvSpPr>
          <p:cNvPr id="88" name="Rectangle 87"/>
          <p:cNvSpPr/>
          <p:nvPr/>
        </p:nvSpPr>
        <p:spPr>
          <a:xfrm>
            <a:off x="6223210" y="4553710"/>
            <a:ext cx="2451233" cy="1350715"/>
          </a:xfrm>
          <a:prstGeom prst="rect">
            <a:avLst/>
          </a:prstGeom>
          <a:noFill/>
          <a:ln>
            <a:noFill/>
          </a:ln>
          <a:effectLst/>
        </p:spPr>
        <p:txBody>
          <a:bodyPr wrap="square" lIns="87069" tIns="43535" rIns="87069" bIns="43535">
            <a:noAutofit/>
          </a:bodyPr>
          <a:lstStyle/>
          <a:p>
            <a:pPr defTabSz="435349">
              <a:defRPr/>
            </a:pPr>
            <a:r>
              <a:rPr lang="en-US" b="1" dirty="0">
                <a:latin typeface="+mj-lt"/>
              </a:rPr>
              <a:t>Optional late Spring </a:t>
            </a:r>
            <a:r>
              <a:rPr lang="en-US" sz="1400" dirty="0">
                <a:latin typeface="+mj-lt"/>
              </a:rPr>
              <a:t>End of year family </a:t>
            </a:r>
            <a:r>
              <a:rPr lang="en-US" sz="1400" dirty="0" smtClean="0">
                <a:latin typeface="+mj-lt"/>
              </a:rPr>
              <a:t>celebration/special </a:t>
            </a:r>
            <a:r>
              <a:rPr lang="en-US" sz="1400" dirty="0">
                <a:latin typeface="+mj-lt"/>
              </a:rPr>
              <a:t>field trip/event.</a:t>
            </a:r>
          </a:p>
        </p:txBody>
      </p:sp>
      <p:sp>
        <p:nvSpPr>
          <p:cNvPr id="90" name="Rectangle 89"/>
          <p:cNvSpPr/>
          <p:nvPr/>
        </p:nvSpPr>
        <p:spPr>
          <a:xfrm>
            <a:off x="838200" y="4405363"/>
            <a:ext cx="247346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1" name="Rectangle 90"/>
          <p:cNvSpPr/>
          <p:nvPr/>
        </p:nvSpPr>
        <p:spPr>
          <a:xfrm>
            <a:off x="3458044" y="4381447"/>
            <a:ext cx="247346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2" name="Rectangle 91"/>
          <p:cNvSpPr/>
          <p:nvPr/>
        </p:nvSpPr>
        <p:spPr>
          <a:xfrm>
            <a:off x="3475523" y="3216751"/>
            <a:ext cx="247346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3" name="Rectangle 92"/>
          <p:cNvSpPr/>
          <p:nvPr/>
        </p:nvSpPr>
        <p:spPr>
          <a:xfrm>
            <a:off x="6136033" y="4398388"/>
            <a:ext cx="247346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4" name="Rectangle 93"/>
          <p:cNvSpPr/>
          <p:nvPr/>
        </p:nvSpPr>
        <p:spPr>
          <a:xfrm>
            <a:off x="8815423" y="3342292"/>
            <a:ext cx="24734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7468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47</a:t>
            </a:fld>
            <a:endParaRPr lang="en-US" sz="800" dirty="0">
              <a:solidFill>
                <a:schemeClr val="tx1">
                  <a:lumMod val="40000"/>
                  <a:lumOff val="60000"/>
                </a:schemeClr>
              </a:solidFill>
            </a:endParaRPr>
          </a:p>
        </p:txBody>
      </p:sp>
      <p:sp>
        <p:nvSpPr>
          <p:cNvPr id="7" name="Title 1"/>
          <p:cNvSpPr txBox="1">
            <a:spLocks/>
          </p:cNvSpPr>
          <p:nvPr/>
        </p:nvSpPr>
        <p:spPr>
          <a:xfrm>
            <a:off x="844449" y="708504"/>
            <a:ext cx="10515600" cy="2852737"/>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dirty="0" smtClean="0"/>
              <a:t>Middle &amp; </a:t>
            </a:r>
            <a:r>
              <a:rPr lang="en-US" dirty="0"/>
              <a:t>High School Workshop Series</a:t>
            </a:r>
          </a:p>
        </p:txBody>
      </p:sp>
    </p:spTree>
    <p:extLst>
      <p:ext uri="{BB962C8B-B14F-4D97-AF65-F5344CB8AC3E}">
        <p14:creationId xmlns:p14="http://schemas.microsoft.com/office/powerpoint/2010/main" val="16050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Middle and High School Workshop Series</a:t>
            </a:r>
            <a:endParaRPr lang="en-US" dirty="0"/>
          </a:p>
        </p:txBody>
      </p:sp>
      <p:sp>
        <p:nvSpPr>
          <p:cNvPr id="2" name="Slide Number Placeholder 1"/>
          <p:cNvSpPr>
            <a:spLocks noGrp="1"/>
          </p:cNvSpPr>
          <p:nvPr>
            <p:ph type="sldNum" sz="quarter" idx="4"/>
          </p:nvPr>
        </p:nvSpPr>
        <p:spPr/>
        <p:txBody>
          <a:bodyPr/>
          <a:lstStyle/>
          <a:p>
            <a:fld id="{C8BFE72D-DEE3-1A40-BBC5-5AA7D885F44F}" type="slidenum">
              <a:rPr lang="en-US" smtClean="0"/>
              <a:pPr/>
              <a:t>48</a:t>
            </a:fld>
            <a:endParaRPr lang="en-US" sz="800" dirty="0">
              <a:solidFill>
                <a:schemeClr val="tx1">
                  <a:lumMod val="40000"/>
                  <a:lumOff val="60000"/>
                </a:schemeClr>
              </a:solidFill>
            </a:endParaRPr>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sp>
        <p:nvSpPr>
          <p:cNvPr id="8" name="TextBox 7"/>
          <p:cNvSpPr txBox="1"/>
          <p:nvPr/>
        </p:nvSpPr>
        <p:spPr>
          <a:xfrm>
            <a:off x="844449" y="1608083"/>
            <a:ext cx="10515600" cy="3652282"/>
          </a:xfrm>
          <a:prstGeom prst="rect">
            <a:avLst/>
          </a:prstGeom>
          <a:noFill/>
        </p:spPr>
        <p:txBody>
          <a:bodyPr wrap="square" rtlCol="0">
            <a:spAutoFit/>
          </a:bodyPr>
          <a:lstStyle/>
          <a:p>
            <a:pPr>
              <a:spcAft>
                <a:spcPts val="429"/>
              </a:spcAft>
            </a:pPr>
            <a:r>
              <a:rPr lang="en-US" sz="3400" dirty="0">
                <a:solidFill>
                  <a:schemeClr val="accent1"/>
                </a:solidFill>
                <a:latin typeface="+mj-lt"/>
                <a:cs typeface="Coolvetica"/>
              </a:rPr>
              <a:t>Held once a week: </a:t>
            </a:r>
          </a:p>
          <a:p>
            <a:pPr marL="342900" lvl="1" indent="-342900">
              <a:spcAft>
                <a:spcPts val="429"/>
              </a:spcAft>
              <a:buClr>
                <a:schemeClr val="accent1"/>
              </a:buClr>
              <a:buFont typeface="Arial"/>
              <a:buChar char="•"/>
            </a:pPr>
            <a:r>
              <a:rPr lang="en-US" sz="2400" dirty="0">
                <a:latin typeface="+mj-lt"/>
                <a:cs typeface="Coolvetica"/>
              </a:rPr>
              <a:t>Usually during a weeknight and on consecutive weeks.</a:t>
            </a:r>
          </a:p>
          <a:p>
            <a:pPr>
              <a:spcAft>
                <a:spcPts val="429"/>
              </a:spcAft>
            </a:pPr>
            <a:endParaRPr lang="en-US" sz="1600" dirty="0">
              <a:solidFill>
                <a:srgbClr val="267CC6"/>
              </a:solidFill>
              <a:latin typeface="+mj-lt"/>
              <a:cs typeface="Coolvetica"/>
            </a:endParaRPr>
          </a:p>
          <a:p>
            <a:pPr>
              <a:spcAft>
                <a:spcPts val="429"/>
              </a:spcAft>
            </a:pPr>
            <a:endParaRPr lang="en-US" sz="3400" dirty="0" smtClean="0">
              <a:solidFill>
                <a:schemeClr val="accent1"/>
              </a:solidFill>
              <a:latin typeface="+mj-lt"/>
              <a:cs typeface="Coolvetica"/>
            </a:endParaRPr>
          </a:p>
          <a:p>
            <a:pPr>
              <a:spcAft>
                <a:spcPts val="429"/>
              </a:spcAft>
            </a:pPr>
            <a:r>
              <a:rPr lang="en-US" sz="3400" dirty="0" smtClean="0">
                <a:solidFill>
                  <a:schemeClr val="accent1"/>
                </a:solidFill>
                <a:latin typeface="+mj-lt"/>
                <a:cs typeface="Coolvetica"/>
              </a:rPr>
              <a:t>Evenings </a:t>
            </a:r>
            <a:r>
              <a:rPr lang="en-US" sz="3400" dirty="0">
                <a:solidFill>
                  <a:schemeClr val="accent1"/>
                </a:solidFill>
                <a:latin typeface="+mj-lt"/>
                <a:cs typeface="Coolvetica"/>
              </a:rPr>
              <a:t>sessions: 5:30 to 8:00pm</a:t>
            </a:r>
          </a:p>
          <a:p>
            <a:pPr marL="342900" lvl="1" indent="-342900">
              <a:spcAft>
                <a:spcPts val="429"/>
              </a:spcAft>
              <a:buClr>
                <a:schemeClr val="accent1"/>
              </a:buClr>
              <a:buFont typeface="Arial" charset="0"/>
              <a:buChar char="•"/>
            </a:pPr>
            <a:r>
              <a:rPr lang="en-US" sz="2400" dirty="0">
                <a:latin typeface="+mj-lt"/>
                <a:cs typeface="Coolvetica"/>
              </a:rPr>
              <a:t>30 minutes social meal time.</a:t>
            </a:r>
          </a:p>
          <a:p>
            <a:pPr marL="342900" lvl="1" indent="-342900">
              <a:spcAft>
                <a:spcPts val="429"/>
              </a:spcAft>
              <a:buClr>
                <a:schemeClr val="accent1"/>
              </a:buClr>
              <a:buFont typeface="Arial" charset="0"/>
              <a:buChar char="•"/>
            </a:pPr>
            <a:r>
              <a:rPr lang="en-US" sz="2400" dirty="0">
                <a:latin typeface="+mj-lt"/>
                <a:cs typeface="Coolvetica"/>
              </a:rPr>
              <a:t>Sessions begin at 6:00pm sharp.</a:t>
            </a:r>
          </a:p>
          <a:p>
            <a:endParaRPr lang="en-US" dirty="0">
              <a:latin typeface="+mj-lt"/>
            </a:endParaRPr>
          </a:p>
        </p:txBody>
      </p:sp>
    </p:spTree>
    <p:extLst>
      <p:ext uri="{BB962C8B-B14F-4D97-AF65-F5344CB8AC3E}">
        <p14:creationId xmlns:p14="http://schemas.microsoft.com/office/powerpoint/2010/main" val="15838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Topics for </a:t>
            </a:r>
            <a:r>
              <a:rPr lang="en-US" dirty="0"/>
              <a:t>t</a:t>
            </a:r>
            <a:r>
              <a:rPr lang="en-US" dirty="0" smtClean="0"/>
              <a:t>he 5-week Middle School </a:t>
            </a:r>
            <a:br>
              <a:rPr lang="en-US" dirty="0" smtClean="0"/>
            </a:br>
            <a:r>
              <a:rPr lang="en-US" dirty="0" smtClean="0"/>
              <a:t>Workshop Series </a:t>
            </a:r>
            <a:endParaRPr lang="en-US" dirty="0"/>
          </a:p>
        </p:txBody>
      </p:sp>
      <p:sp>
        <p:nvSpPr>
          <p:cNvPr id="6" name="Content Placeholder 5"/>
          <p:cNvSpPr>
            <a:spLocks noGrp="1"/>
          </p:cNvSpPr>
          <p:nvPr>
            <p:ph idx="1"/>
          </p:nvPr>
        </p:nvSpPr>
        <p:spPr>
          <a:xfrm>
            <a:off x="838200" y="1778000"/>
            <a:ext cx="10515600" cy="3978224"/>
          </a:xfrm>
        </p:spPr>
        <p:txBody>
          <a:bodyPr>
            <a:normAutofit/>
          </a:bodyPr>
          <a:lstStyle/>
          <a:p>
            <a:pPr>
              <a:lnSpc>
                <a:spcPct val="80000"/>
              </a:lnSpc>
              <a:spcBef>
                <a:spcPts val="800"/>
              </a:spcBef>
              <a:buFont typeface="Arial" panose="020B0604020202020204" pitchFamily="34" charset="0"/>
              <a:buChar char="•"/>
              <a:defRPr sz="2500">
                <a:solidFill>
                  <a:srgbClr val="08060F"/>
                </a:solidFill>
                <a:latin typeface="Coolvetica"/>
                <a:ea typeface="Coolvetica"/>
                <a:cs typeface="Coolvetica"/>
                <a:sym typeface="Coolvetica"/>
              </a:defRPr>
            </a:pPr>
            <a:r>
              <a:rPr lang="en-US" sz="3200" dirty="0">
                <a:latin typeface="+mj-lt"/>
              </a:rPr>
              <a:t>Making education a family goal.</a:t>
            </a:r>
            <a:endParaRPr lang="en-US" sz="3600" dirty="0">
              <a:effectLst>
                <a:outerShdw blurRad="38100" dist="38100" dir="2700000" rotWithShape="0">
                  <a:srgbClr val="DDDDDD"/>
                </a:outerShdw>
              </a:effectLst>
              <a:latin typeface="+mj-lt"/>
            </a:endParaRPr>
          </a:p>
          <a:p>
            <a:pPr>
              <a:lnSpc>
                <a:spcPct val="80000"/>
              </a:lnSpc>
              <a:spcBef>
                <a:spcPts val="800"/>
              </a:spcBef>
              <a:buFont typeface="Arial" panose="020B0604020202020204" pitchFamily="34" charset="0"/>
              <a:buChar char="•"/>
              <a:defRPr sz="2500">
                <a:solidFill>
                  <a:srgbClr val="08060F"/>
                </a:solidFill>
                <a:latin typeface="Coolvetica"/>
                <a:ea typeface="Coolvetica"/>
                <a:cs typeface="Coolvetica"/>
                <a:sym typeface="Coolvetica"/>
              </a:defRPr>
            </a:pPr>
            <a:r>
              <a:rPr lang="en-US" sz="3200" dirty="0">
                <a:latin typeface="+mj-lt"/>
              </a:rPr>
              <a:t>Effective communication at home.</a:t>
            </a:r>
            <a:endParaRPr lang="en-US" sz="3600" dirty="0">
              <a:effectLst>
                <a:outerShdw blurRad="38100" dist="38100" dir="2700000" rotWithShape="0">
                  <a:srgbClr val="DDDDDD"/>
                </a:outerShdw>
              </a:effectLst>
              <a:latin typeface="+mj-lt"/>
            </a:endParaRPr>
          </a:p>
          <a:p>
            <a:pPr>
              <a:lnSpc>
                <a:spcPct val="80000"/>
              </a:lnSpc>
              <a:spcBef>
                <a:spcPts val="800"/>
              </a:spcBef>
              <a:buFont typeface="Arial" panose="020B0604020202020204" pitchFamily="34" charset="0"/>
              <a:buChar char="•"/>
              <a:defRPr sz="2500">
                <a:solidFill>
                  <a:srgbClr val="08060F"/>
                </a:solidFill>
                <a:latin typeface="Coolvetica"/>
                <a:ea typeface="Coolvetica"/>
                <a:cs typeface="Coolvetica"/>
                <a:sym typeface="Coolvetica"/>
              </a:defRPr>
            </a:pPr>
            <a:r>
              <a:rPr lang="en-US" sz="3200" dirty="0">
                <a:latin typeface="+mj-lt"/>
              </a:rPr>
              <a:t>From </a:t>
            </a:r>
            <a:r>
              <a:rPr lang="en-US" sz="3200" dirty="0" smtClean="0">
                <a:latin typeface="+mj-lt"/>
              </a:rPr>
              <a:t>middle </a:t>
            </a:r>
            <a:r>
              <a:rPr lang="en-US" sz="3200" dirty="0">
                <a:latin typeface="+mj-lt"/>
              </a:rPr>
              <a:t>s</a:t>
            </a:r>
            <a:r>
              <a:rPr lang="en-US" sz="3200" dirty="0" smtClean="0">
                <a:latin typeface="+mj-lt"/>
              </a:rPr>
              <a:t>chool </a:t>
            </a:r>
            <a:r>
              <a:rPr lang="en-US" sz="3200" dirty="0">
                <a:latin typeface="+mj-lt"/>
              </a:rPr>
              <a:t>to h</a:t>
            </a:r>
            <a:r>
              <a:rPr lang="en-US" sz="3200" dirty="0" smtClean="0">
                <a:latin typeface="+mj-lt"/>
              </a:rPr>
              <a:t>igh </a:t>
            </a:r>
            <a:r>
              <a:rPr lang="en-US" sz="3200" dirty="0">
                <a:latin typeface="+mj-lt"/>
              </a:rPr>
              <a:t>s</a:t>
            </a:r>
            <a:r>
              <a:rPr lang="en-US" sz="3200" dirty="0" smtClean="0">
                <a:latin typeface="+mj-lt"/>
              </a:rPr>
              <a:t>chool</a:t>
            </a:r>
            <a:r>
              <a:rPr lang="en-US" sz="3200" dirty="0">
                <a:latin typeface="+mj-lt"/>
              </a:rPr>
              <a:t>. </a:t>
            </a:r>
            <a:endParaRPr lang="en-US" sz="2800" dirty="0">
              <a:latin typeface="+mj-lt"/>
            </a:endParaRPr>
          </a:p>
          <a:p>
            <a:pPr>
              <a:lnSpc>
                <a:spcPct val="80000"/>
              </a:lnSpc>
              <a:spcBef>
                <a:spcPts val="800"/>
              </a:spcBef>
              <a:buFont typeface="Arial" panose="020B0604020202020204" pitchFamily="34" charset="0"/>
              <a:buChar char="•"/>
              <a:defRPr sz="2500">
                <a:solidFill>
                  <a:srgbClr val="08060F"/>
                </a:solidFill>
                <a:latin typeface="Coolvetica"/>
                <a:ea typeface="Coolvetica"/>
                <a:cs typeface="Coolvetica"/>
                <a:sym typeface="Coolvetica"/>
              </a:defRPr>
            </a:pPr>
            <a:r>
              <a:rPr lang="en-US" sz="3200" dirty="0">
                <a:latin typeface="+mj-lt"/>
              </a:rPr>
              <a:t>From </a:t>
            </a:r>
            <a:r>
              <a:rPr lang="en-US" sz="3200" dirty="0" smtClean="0">
                <a:latin typeface="+mj-lt"/>
              </a:rPr>
              <a:t>high </a:t>
            </a:r>
            <a:r>
              <a:rPr lang="en-US" sz="3200" dirty="0">
                <a:latin typeface="+mj-lt"/>
              </a:rPr>
              <a:t>s</a:t>
            </a:r>
            <a:r>
              <a:rPr lang="en-US" sz="3200" dirty="0" smtClean="0">
                <a:latin typeface="+mj-lt"/>
              </a:rPr>
              <a:t>chool </a:t>
            </a:r>
            <a:r>
              <a:rPr lang="en-US" sz="3200" dirty="0">
                <a:latin typeface="+mj-lt"/>
              </a:rPr>
              <a:t>to higher education.</a:t>
            </a:r>
            <a:endParaRPr lang="en-US" sz="2800" dirty="0">
              <a:latin typeface="+mj-lt"/>
            </a:endParaRPr>
          </a:p>
          <a:p>
            <a:pPr>
              <a:lnSpc>
                <a:spcPct val="80000"/>
              </a:lnSpc>
              <a:spcBef>
                <a:spcPts val="800"/>
              </a:spcBef>
              <a:buFont typeface="Arial" panose="020B0604020202020204" pitchFamily="34" charset="0"/>
              <a:buChar char="•"/>
              <a:defRPr sz="2500">
                <a:solidFill>
                  <a:srgbClr val="08060F"/>
                </a:solidFill>
                <a:latin typeface="Coolvetica"/>
                <a:ea typeface="Coolvetica"/>
                <a:cs typeface="Coolvetica"/>
                <a:sym typeface="Coolvetica"/>
              </a:defRPr>
            </a:pPr>
            <a:r>
              <a:rPr lang="en-US" sz="3200" dirty="0">
                <a:latin typeface="+mj-lt"/>
              </a:rPr>
              <a:t>Graduation: Ready to be a successful student.</a:t>
            </a:r>
          </a:p>
          <a:p>
            <a:pPr marL="367348" indent="-367348" defTabSz="326532">
              <a:lnSpc>
                <a:spcPct val="80000"/>
              </a:lnSpc>
              <a:spcBef>
                <a:spcPts val="800"/>
              </a:spcBef>
              <a:buFontTx/>
              <a:buAutoNum type="arabicPeriod"/>
              <a:defRPr sz="2600">
                <a:solidFill>
                  <a:srgbClr val="08060F"/>
                </a:solidFill>
                <a:latin typeface="Coolvetica"/>
                <a:ea typeface="Coolvetica"/>
                <a:cs typeface="Coolvetica"/>
                <a:sym typeface="Coolvetica"/>
              </a:defRPr>
            </a:pPr>
            <a:endParaRPr lang="en-US" dirty="0">
              <a:solidFill>
                <a:srgbClr val="08060F"/>
              </a:solidFill>
              <a:sym typeface="Coolvetica"/>
            </a:endParaRPr>
          </a:p>
        </p:txBody>
      </p:sp>
      <p:sp>
        <p:nvSpPr>
          <p:cNvPr id="2" name="Slide Number Placeholder 1"/>
          <p:cNvSpPr>
            <a:spLocks noGrp="1"/>
          </p:cNvSpPr>
          <p:nvPr>
            <p:ph type="sldNum" sz="quarter" idx="4"/>
          </p:nvPr>
        </p:nvSpPr>
        <p:spPr/>
        <p:txBody>
          <a:bodyPr/>
          <a:lstStyle/>
          <a:p>
            <a:fld id="{C8BFE72D-DEE3-1A40-BBC5-5AA7D885F44F}" type="slidenum">
              <a:rPr lang="en-US" smtClean="0"/>
              <a:pPr/>
              <a:t>49</a:t>
            </a:fld>
            <a:endParaRPr lang="en-US" sz="800" dirty="0">
              <a:solidFill>
                <a:schemeClr val="tx1">
                  <a:lumMod val="40000"/>
                  <a:lumOff val="60000"/>
                </a:schemeClr>
              </a:solidFill>
            </a:endParaRPr>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spTree>
    <p:extLst>
      <p:ext uri="{BB962C8B-B14F-4D97-AF65-F5344CB8AC3E}">
        <p14:creationId xmlns:p14="http://schemas.microsoft.com/office/powerpoint/2010/main" val="87733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Coolvetica"/>
              </a:rPr>
              <a:t>Mission of </a:t>
            </a:r>
            <a:r>
              <a:rPr lang="en-US" dirty="0" err="1">
                <a:sym typeface="Coolvetica"/>
              </a:rPr>
              <a:t>Juntos</a:t>
            </a:r>
            <a:r>
              <a:rPr lang="en-US" dirty="0">
                <a:sym typeface="Coolvetica"/>
              </a:rPr>
              <a:t> 4-H</a:t>
            </a:r>
            <a:endParaRPr lang="en-US" dirty="0"/>
          </a:p>
        </p:txBody>
      </p:sp>
      <p:sp>
        <p:nvSpPr>
          <p:cNvPr id="3" name="Content Placeholder 2"/>
          <p:cNvSpPr>
            <a:spLocks noGrp="1"/>
          </p:cNvSpPr>
          <p:nvPr>
            <p:ph idx="1"/>
          </p:nvPr>
        </p:nvSpPr>
        <p:spPr/>
        <p:txBody>
          <a:bodyPr/>
          <a:lstStyle/>
          <a:p>
            <a:pPr marL="457200" indent="-457200" hangingPunct="0">
              <a:buFont typeface="Arial"/>
              <a:buChar char="•"/>
              <a:defRPr/>
            </a:pPr>
            <a:endParaRPr lang="en-US" kern="0" dirty="0" smtClean="0">
              <a:solidFill>
                <a:srgbClr val="3792CF"/>
              </a:solidFill>
            </a:endParaRPr>
          </a:p>
          <a:p>
            <a:pPr marL="0" indent="0" defTabSz="914400">
              <a:lnSpc>
                <a:spcPct val="100000"/>
              </a:lnSpc>
              <a:spcBef>
                <a:spcPts val="0"/>
              </a:spcBef>
              <a:buClrTx/>
              <a:buNone/>
            </a:pP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a:t>
            </a:fld>
            <a:endParaRPr lang="en-US" sz="800" dirty="0">
              <a:solidFill>
                <a:schemeClr val="tx1">
                  <a:lumMod val="40000"/>
                  <a:lumOff val="60000"/>
                </a:schemeClr>
              </a:solidFill>
            </a:endParaRPr>
          </a:p>
        </p:txBody>
      </p:sp>
      <p:sp>
        <p:nvSpPr>
          <p:cNvPr id="7" name="Rectangle 6"/>
          <p:cNvSpPr/>
          <p:nvPr/>
        </p:nvSpPr>
        <p:spPr>
          <a:xfrm>
            <a:off x="844449" y="2288251"/>
            <a:ext cx="10515600" cy="1237262"/>
          </a:xfrm>
          <a:prstGeom prst="rect">
            <a:avLst/>
          </a:prstGeom>
        </p:spPr>
        <p:txBody>
          <a:bodyPr wrap="square">
            <a:spAutoFit/>
          </a:bodyPr>
          <a:lstStyle/>
          <a:p>
            <a:pPr marL="0" lvl="1" indent="0">
              <a:lnSpc>
                <a:spcPct val="90000"/>
              </a:lnSpc>
              <a:buSzTx/>
              <a:buNone/>
              <a:defRPr sz="2800">
                <a:latin typeface="Coolvetica"/>
                <a:ea typeface="Coolvetica"/>
                <a:cs typeface="Coolvetica"/>
                <a:sym typeface="Coolvetica"/>
              </a:defRPr>
            </a:pPr>
            <a:r>
              <a:rPr lang="en-US" sz="2800" dirty="0">
                <a:latin typeface="+mj-lt"/>
              </a:rPr>
              <a:t>To help Latino youth </a:t>
            </a:r>
            <a:r>
              <a:rPr lang="en-US" sz="2800" dirty="0">
                <a:solidFill>
                  <a:schemeClr val="accent2"/>
                </a:solidFill>
                <a:latin typeface="+mj-lt"/>
              </a:rPr>
              <a:t>achieve high school graduation </a:t>
            </a:r>
            <a:r>
              <a:rPr lang="en-US" sz="2800" dirty="0">
                <a:latin typeface="+mj-lt"/>
              </a:rPr>
              <a:t>and</a:t>
            </a:r>
            <a:r>
              <a:rPr lang="en-US" sz="2800" dirty="0">
                <a:solidFill>
                  <a:srgbClr val="3792CF"/>
                </a:solidFill>
                <a:latin typeface="+mj-lt"/>
              </a:rPr>
              <a:t> </a:t>
            </a:r>
            <a:r>
              <a:rPr lang="en-US" sz="2800" dirty="0" smtClean="0">
                <a:solidFill>
                  <a:schemeClr val="accent2"/>
                </a:solidFill>
                <a:latin typeface="+mj-lt"/>
              </a:rPr>
              <a:t>attend</a:t>
            </a:r>
            <a:r>
              <a:rPr lang="en-US" sz="2800" dirty="0">
                <a:solidFill>
                  <a:schemeClr val="accent2"/>
                </a:solidFill>
                <a:latin typeface="+mj-lt"/>
              </a:rPr>
              <a:t> higher education</a:t>
            </a:r>
          </a:p>
          <a:p>
            <a:pPr marL="457200" indent="-457200" hangingPunct="0">
              <a:buFont typeface="Arial"/>
              <a:buChar char="•"/>
              <a:defRPr/>
            </a:pPr>
            <a:endParaRPr lang="en-US" sz="2400" kern="0" dirty="0">
              <a:solidFill>
                <a:srgbClr val="3792CF"/>
              </a:solidFill>
            </a:endParaRPr>
          </a:p>
        </p:txBody>
      </p:sp>
    </p:spTree>
    <p:extLst>
      <p:ext uri="{BB962C8B-B14F-4D97-AF65-F5344CB8AC3E}">
        <p14:creationId xmlns:p14="http://schemas.microsoft.com/office/powerpoint/2010/main" val="32297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smtClean="0"/>
              <a:t>Topics for </a:t>
            </a:r>
            <a:r>
              <a:rPr lang="en-US" dirty="0"/>
              <a:t>t</a:t>
            </a:r>
            <a:r>
              <a:rPr lang="en-US" dirty="0" smtClean="0"/>
              <a:t>he 6-week High School </a:t>
            </a:r>
            <a:br>
              <a:rPr lang="en-US" dirty="0" smtClean="0"/>
            </a:br>
            <a:r>
              <a:rPr lang="en-US" dirty="0" smtClean="0"/>
              <a:t>Workshop Series</a:t>
            </a:r>
            <a:endParaRPr lang="en-US" dirty="0"/>
          </a:p>
        </p:txBody>
      </p:sp>
      <p:sp>
        <p:nvSpPr>
          <p:cNvPr id="6" name="Content Placeholder 5"/>
          <p:cNvSpPr>
            <a:spLocks noGrp="1"/>
          </p:cNvSpPr>
          <p:nvPr>
            <p:ph idx="1"/>
          </p:nvPr>
        </p:nvSpPr>
        <p:spPr>
          <a:xfrm>
            <a:off x="838200" y="1778000"/>
            <a:ext cx="10515600" cy="3978224"/>
          </a:xfrm>
        </p:spPr>
        <p:txBody>
          <a:bodyPr>
            <a:normAutofit/>
          </a:bodyPr>
          <a:lstStyle/>
          <a:p>
            <a:pPr defTabSz="326532">
              <a:lnSpc>
                <a:spcPct val="120000"/>
              </a:lnSpc>
              <a:spcBef>
                <a:spcPts val="0"/>
              </a:spcBef>
              <a:defRPr sz="2600">
                <a:solidFill>
                  <a:srgbClr val="08060F"/>
                </a:solidFill>
                <a:latin typeface="Coolvetica"/>
                <a:ea typeface="Coolvetica"/>
                <a:cs typeface="Coolvetica"/>
                <a:sym typeface="Coolvetica"/>
              </a:defRPr>
            </a:pPr>
            <a:r>
              <a:rPr lang="en-US" sz="3000" dirty="0" smtClean="0">
                <a:solidFill>
                  <a:srgbClr val="08060F"/>
                </a:solidFill>
                <a:latin typeface="+mj-lt"/>
                <a:sym typeface="Coolvetica"/>
              </a:rPr>
              <a:t>Making education a family goal</a:t>
            </a:r>
            <a:endParaRPr lang="en-US" sz="3000" dirty="0" smtClean="0">
              <a:solidFill>
                <a:srgbClr val="08060F"/>
              </a:solidFill>
              <a:effectLst>
                <a:outerShdw blurRad="38100" dist="38100" dir="2700000" rotWithShape="0">
                  <a:srgbClr val="DDDDDD"/>
                </a:outerShdw>
              </a:effectLst>
              <a:latin typeface="+mj-lt"/>
              <a:sym typeface="Coolvetica"/>
            </a:endParaRPr>
          </a:p>
          <a:p>
            <a:pPr defTabSz="326532">
              <a:lnSpc>
                <a:spcPct val="120000"/>
              </a:lnSpc>
              <a:spcBef>
                <a:spcPts val="0"/>
              </a:spcBef>
              <a:defRPr sz="2600">
                <a:solidFill>
                  <a:srgbClr val="08060F"/>
                </a:solidFill>
                <a:latin typeface="Coolvetica"/>
                <a:ea typeface="Coolvetica"/>
                <a:cs typeface="Coolvetica"/>
                <a:sym typeface="Coolvetica"/>
              </a:defRPr>
            </a:pPr>
            <a:r>
              <a:rPr lang="en-US" sz="3000" dirty="0" smtClean="0">
                <a:solidFill>
                  <a:srgbClr val="08060F"/>
                </a:solidFill>
                <a:latin typeface="+mj-lt"/>
                <a:sym typeface="Coolvetica"/>
              </a:rPr>
              <a:t>Family </a:t>
            </a:r>
            <a:r>
              <a:rPr lang="en-US" sz="3000" dirty="0">
                <a:solidFill>
                  <a:srgbClr val="08060F"/>
                </a:solidFill>
                <a:latin typeface="+mj-lt"/>
                <a:sym typeface="Coolvetica"/>
              </a:rPr>
              <a:t>and school </a:t>
            </a:r>
            <a:r>
              <a:rPr lang="en-US" sz="3000" dirty="0" smtClean="0">
                <a:solidFill>
                  <a:srgbClr val="08060F"/>
                </a:solidFill>
                <a:latin typeface="+mj-lt"/>
                <a:sym typeface="Coolvetica"/>
              </a:rPr>
              <a:t>communication</a:t>
            </a:r>
          </a:p>
          <a:p>
            <a:pPr defTabSz="326532">
              <a:lnSpc>
                <a:spcPct val="120000"/>
              </a:lnSpc>
              <a:spcBef>
                <a:spcPts val="0"/>
              </a:spcBef>
              <a:defRPr sz="2600">
                <a:solidFill>
                  <a:srgbClr val="08060F"/>
                </a:solidFill>
                <a:latin typeface="Coolvetica"/>
                <a:ea typeface="Coolvetica"/>
                <a:cs typeface="Coolvetica"/>
                <a:sym typeface="Coolvetica"/>
              </a:defRPr>
            </a:pPr>
            <a:r>
              <a:rPr lang="en-US" sz="3000" dirty="0" smtClean="0">
                <a:solidFill>
                  <a:srgbClr val="08060F"/>
                </a:solidFill>
                <a:latin typeface="+mj-lt"/>
                <a:sym typeface="Coolvetica"/>
              </a:rPr>
              <a:t>Requirements </a:t>
            </a:r>
            <a:r>
              <a:rPr lang="en-US" sz="3000" dirty="0">
                <a:solidFill>
                  <a:srgbClr val="08060F"/>
                </a:solidFill>
                <a:latin typeface="+mj-lt"/>
                <a:sym typeface="Coolvetica"/>
              </a:rPr>
              <a:t>for graduation and </a:t>
            </a:r>
            <a:r>
              <a:rPr lang="en-US" sz="3000" dirty="0" smtClean="0">
                <a:solidFill>
                  <a:srgbClr val="08060F"/>
                </a:solidFill>
                <a:latin typeface="+mj-lt"/>
                <a:sym typeface="Coolvetica"/>
              </a:rPr>
              <a:t>more</a:t>
            </a:r>
          </a:p>
          <a:p>
            <a:pPr defTabSz="326532">
              <a:lnSpc>
                <a:spcPct val="120000"/>
              </a:lnSpc>
              <a:spcBef>
                <a:spcPts val="0"/>
              </a:spcBef>
              <a:defRPr sz="2600">
                <a:solidFill>
                  <a:srgbClr val="08060F"/>
                </a:solidFill>
                <a:latin typeface="Coolvetica"/>
                <a:ea typeface="Coolvetica"/>
                <a:cs typeface="Coolvetica"/>
                <a:sym typeface="Coolvetica"/>
              </a:defRPr>
            </a:pPr>
            <a:r>
              <a:rPr lang="en-US" sz="3000" dirty="0" smtClean="0">
                <a:solidFill>
                  <a:srgbClr val="08060F"/>
                </a:solidFill>
                <a:latin typeface="+mj-lt"/>
                <a:sym typeface="Coolvetica"/>
              </a:rPr>
              <a:t>How </a:t>
            </a:r>
            <a:r>
              <a:rPr lang="en-US" sz="3000" dirty="0">
                <a:solidFill>
                  <a:srgbClr val="08060F"/>
                </a:solidFill>
                <a:latin typeface="+mj-lt"/>
                <a:sym typeface="Coolvetica"/>
              </a:rPr>
              <a:t>to finance higher </a:t>
            </a:r>
            <a:r>
              <a:rPr lang="en-US" sz="3000" dirty="0" smtClean="0">
                <a:solidFill>
                  <a:srgbClr val="08060F"/>
                </a:solidFill>
                <a:latin typeface="+mj-lt"/>
                <a:sym typeface="Coolvetica"/>
              </a:rPr>
              <a:t>education</a:t>
            </a:r>
          </a:p>
          <a:p>
            <a:pPr defTabSz="326532">
              <a:lnSpc>
                <a:spcPct val="120000"/>
              </a:lnSpc>
              <a:spcBef>
                <a:spcPts val="0"/>
              </a:spcBef>
              <a:defRPr sz="2600">
                <a:solidFill>
                  <a:srgbClr val="08060F"/>
                </a:solidFill>
                <a:latin typeface="Coolvetica"/>
                <a:ea typeface="Coolvetica"/>
                <a:cs typeface="Coolvetica"/>
                <a:sym typeface="Coolvetica"/>
              </a:defRPr>
            </a:pPr>
            <a:r>
              <a:rPr lang="en-US" sz="3000" dirty="0" smtClean="0">
                <a:solidFill>
                  <a:srgbClr val="08060F"/>
                </a:solidFill>
                <a:latin typeface="+mj-lt"/>
                <a:sym typeface="Coolvetica"/>
              </a:rPr>
              <a:t>Applying </a:t>
            </a:r>
            <a:r>
              <a:rPr lang="en-US" sz="3000" dirty="0">
                <a:solidFill>
                  <a:srgbClr val="08060F"/>
                </a:solidFill>
                <a:latin typeface="+mj-lt"/>
                <a:sym typeface="Coolvetica"/>
              </a:rPr>
              <a:t>for college and </a:t>
            </a:r>
            <a:r>
              <a:rPr lang="en-US" sz="3000" dirty="0" smtClean="0">
                <a:solidFill>
                  <a:srgbClr val="08060F"/>
                </a:solidFill>
                <a:latin typeface="+mj-lt"/>
                <a:sym typeface="Coolvetica"/>
              </a:rPr>
              <a:t>more</a:t>
            </a:r>
          </a:p>
          <a:p>
            <a:pPr defTabSz="326532">
              <a:lnSpc>
                <a:spcPct val="120000"/>
              </a:lnSpc>
              <a:spcBef>
                <a:spcPts val="0"/>
              </a:spcBef>
              <a:defRPr sz="2600">
                <a:solidFill>
                  <a:srgbClr val="08060F"/>
                </a:solidFill>
                <a:latin typeface="Coolvetica"/>
                <a:ea typeface="Coolvetica"/>
                <a:cs typeface="Coolvetica"/>
                <a:sym typeface="Coolvetica"/>
              </a:defRPr>
            </a:pPr>
            <a:r>
              <a:rPr lang="en-US" sz="3000" dirty="0" smtClean="0">
                <a:solidFill>
                  <a:srgbClr val="08060F"/>
                </a:solidFill>
                <a:latin typeface="+mj-lt"/>
                <a:sym typeface="Coolvetica"/>
              </a:rPr>
              <a:t>Creating </a:t>
            </a:r>
            <a:r>
              <a:rPr lang="en-US" sz="3000" dirty="0">
                <a:solidFill>
                  <a:srgbClr val="08060F"/>
                </a:solidFill>
                <a:latin typeface="+mj-lt"/>
                <a:sym typeface="Coolvetica"/>
              </a:rPr>
              <a:t>a plan of </a:t>
            </a:r>
            <a:r>
              <a:rPr lang="en-US" sz="3000" dirty="0" smtClean="0">
                <a:solidFill>
                  <a:srgbClr val="08060F"/>
                </a:solidFill>
                <a:latin typeface="+mj-lt"/>
                <a:sym typeface="Coolvetica"/>
              </a:rPr>
              <a:t>action</a:t>
            </a:r>
          </a:p>
          <a:p>
            <a:pPr marL="367348" indent="-367348" defTabSz="326532">
              <a:lnSpc>
                <a:spcPct val="80000"/>
              </a:lnSpc>
              <a:spcBef>
                <a:spcPts val="800"/>
              </a:spcBef>
              <a:buFontTx/>
              <a:buAutoNum type="arabicPeriod"/>
              <a:defRPr sz="2600">
                <a:solidFill>
                  <a:srgbClr val="08060F"/>
                </a:solidFill>
                <a:latin typeface="Coolvetica"/>
                <a:ea typeface="Coolvetica"/>
                <a:cs typeface="Coolvetica"/>
                <a:sym typeface="Coolvetica"/>
              </a:defRPr>
            </a:pPr>
            <a:endParaRPr lang="en-US" dirty="0">
              <a:solidFill>
                <a:srgbClr val="08060F"/>
              </a:solidFill>
              <a:sym typeface="Coolvetica"/>
            </a:endParaRPr>
          </a:p>
        </p:txBody>
      </p:sp>
      <p:sp>
        <p:nvSpPr>
          <p:cNvPr id="2" name="Slide Number Placeholder 1"/>
          <p:cNvSpPr>
            <a:spLocks noGrp="1"/>
          </p:cNvSpPr>
          <p:nvPr>
            <p:ph type="sldNum" sz="quarter" idx="4"/>
          </p:nvPr>
        </p:nvSpPr>
        <p:spPr/>
        <p:txBody>
          <a:bodyPr/>
          <a:lstStyle/>
          <a:p>
            <a:fld id="{C8BFE72D-DEE3-1A40-BBC5-5AA7D885F44F}" type="slidenum">
              <a:rPr lang="en-US" smtClean="0"/>
              <a:pPr/>
              <a:t>50</a:t>
            </a:fld>
            <a:endParaRPr lang="en-US" sz="800" dirty="0">
              <a:solidFill>
                <a:schemeClr val="tx1">
                  <a:lumMod val="40000"/>
                  <a:lumOff val="60000"/>
                </a:schemeClr>
              </a:solidFill>
            </a:endParaRPr>
          </a:p>
        </p:txBody>
      </p:sp>
      <p:sp>
        <p:nvSpPr>
          <p:cNvPr id="3" name="Title 1"/>
          <p:cNvSpPr txBox="1">
            <a:spLocks/>
          </p:cNvSpPr>
          <p:nvPr/>
        </p:nvSpPr>
        <p:spPr>
          <a:xfrm>
            <a:off x="844449" y="444642"/>
            <a:ext cx="10515600" cy="972213"/>
          </a:xfrm>
          <a:prstGeom prst="rect">
            <a:avLst/>
          </a:prstGeom>
        </p:spPr>
        <p:txBody>
          <a:bodyPr/>
          <a:lst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a:lstStyle>
          <a:p>
            <a:endParaRPr lang="en-US" dirty="0"/>
          </a:p>
        </p:txBody>
      </p:sp>
    </p:spTree>
    <p:extLst>
      <p:ext uri="{BB962C8B-B14F-4D97-AF65-F5344CB8AC3E}">
        <p14:creationId xmlns:p14="http://schemas.microsoft.com/office/powerpoint/2010/main" val="168842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51</a:t>
            </a:fld>
            <a:endParaRPr lang="en-US" sz="800" dirty="0">
              <a:solidFill>
                <a:schemeClr val="tx1">
                  <a:lumMod val="40000"/>
                  <a:lumOff val="60000"/>
                </a:schemeClr>
              </a:solidFill>
            </a:endParaRPr>
          </a:p>
        </p:txBody>
      </p:sp>
      <p:pic>
        <p:nvPicPr>
          <p:cNvPr id="6" name="image18-small.jpg" descr="DSC01092.JPG"/>
          <p:cNvPicPr>
            <a:picLocks noChangeAspect="1"/>
          </p:cNvPicPr>
          <p:nvPr/>
        </p:nvPicPr>
        <p:blipFill rotWithShape="1">
          <a:blip r:embed="rId3">
            <a:extLst/>
          </a:blip>
          <a:srcRect l="7230" t="30790" r="3238" b="-234"/>
          <a:stretch/>
        </p:blipFill>
        <p:spPr>
          <a:xfrm>
            <a:off x="0" y="0"/>
            <a:ext cx="12202510" cy="6881140"/>
          </a:xfrm>
          <a:prstGeom prst="rect">
            <a:avLst/>
          </a:prstGeom>
          <a:ln w="12700">
            <a:miter lim="400000"/>
          </a:ln>
        </p:spPr>
      </p:pic>
      <p:sp>
        <p:nvSpPr>
          <p:cNvPr id="7" name="Shape 362"/>
          <p:cNvSpPr/>
          <p:nvPr/>
        </p:nvSpPr>
        <p:spPr>
          <a:xfrm>
            <a:off x="0" y="5455385"/>
            <a:ext cx="12073602" cy="851244"/>
          </a:xfrm>
          <a:prstGeom prst="rect">
            <a:avLst/>
          </a:prstGeom>
          <a:ln w="12700">
            <a:miter lim="400000"/>
          </a:ln>
          <a:extLst>
            <a:ext uri="{C572A759-6A51-4108-AA02-DFA0A04FC94B}">
              <ma14:wrappingTextBoxFlag xmlns:ma14="http://schemas.microsoft.com/office/mac/drawingml/2011/main" val="1"/>
            </a:ext>
          </a:extLst>
        </p:spPr>
        <p:txBody>
          <a:bodyPr wrap="square" lIns="33425" tIns="33425" rIns="33425" bIns="33425" anchor="ctr">
            <a:spAutoFit/>
          </a:bodyPr>
          <a:lstStyle>
            <a:lvl1pPr algn="ctr">
              <a:lnSpc>
                <a:spcPct val="70000"/>
              </a:lnSpc>
              <a:spcBef>
                <a:spcPts val="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800">
                <a:solidFill>
                  <a:srgbClr val="FFFFFF"/>
                </a:solidFill>
                <a:effectLst>
                  <a:outerShdw blurRad="114300" dir="18900000" rotWithShape="0">
                    <a:srgbClr val="000000"/>
                  </a:outerShdw>
                </a:effectLst>
                <a:latin typeface="Coolvetica"/>
                <a:ea typeface="Coolvetica"/>
                <a:cs typeface="Coolvetica"/>
                <a:sym typeface="Coolvetica"/>
              </a:defRPr>
            </a:lvl1pPr>
          </a:lstStyle>
          <a:p>
            <a:r>
              <a:rPr lang="en-US" sz="3600" dirty="0">
                <a:effectLst>
                  <a:glow rad="101600">
                    <a:schemeClr val="tx1">
                      <a:lumMod val="50000"/>
                      <a:alpha val="50000"/>
                    </a:schemeClr>
                  </a:glow>
                </a:effectLst>
                <a:latin typeface="+mj-lt"/>
              </a:rPr>
              <a:t>The last F</a:t>
            </a:r>
            <a:r>
              <a:rPr sz="3600" dirty="0">
                <a:effectLst>
                  <a:glow rad="101600">
                    <a:schemeClr val="tx1">
                      <a:lumMod val="50000"/>
                      <a:alpha val="50000"/>
                    </a:schemeClr>
                  </a:glow>
                </a:effectLst>
                <a:latin typeface="+mj-lt"/>
              </a:rPr>
              <a:t>amily </a:t>
            </a:r>
            <a:r>
              <a:rPr lang="en-US" sz="3600" dirty="0">
                <a:effectLst>
                  <a:glow rad="101600">
                    <a:schemeClr val="tx1">
                      <a:lumMod val="50000"/>
                      <a:alpha val="50000"/>
                    </a:schemeClr>
                  </a:glow>
                </a:effectLst>
                <a:latin typeface="+mj-lt"/>
              </a:rPr>
              <a:t>W</a:t>
            </a:r>
            <a:r>
              <a:rPr sz="3600" dirty="0">
                <a:effectLst>
                  <a:glow rad="101600">
                    <a:schemeClr val="tx1">
                      <a:lumMod val="50000"/>
                      <a:alpha val="50000"/>
                    </a:schemeClr>
                  </a:glow>
                </a:effectLst>
                <a:latin typeface="+mj-lt"/>
              </a:rPr>
              <a:t>orkshop </a:t>
            </a:r>
            <a:r>
              <a:rPr lang="en-US" sz="3600" dirty="0">
                <a:effectLst>
                  <a:glow rad="101600">
                    <a:schemeClr val="tx1">
                      <a:lumMod val="50000"/>
                      <a:alpha val="50000"/>
                    </a:schemeClr>
                  </a:glow>
                </a:effectLst>
                <a:latin typeface="+mj-lt"/>
              </a:rPr>
              <a:t>ends with a celebration </a:t>
            </a:r>
            <a:r>
              <a:rPr lang="en-US" sz="3600" dirty="0" smtClean="0">
                <a:effectLst>
                  <a:glow rad="101600">
                    <a:schemeClr val="tx1">
                      <a:lumMod val="50000"/>
                      <a:alpha val="50000"/>
                    </a:schemeClr>
                  </a:glow>
                </a:effectLst>
                <a:latin typeface="+mj-lt"/>
              </a:rPr>
              <a:t/>
            </a:r>
            <a:br>
              <a:rPr lang="en-US" sz="3600" dirty="0" smtClean="0">
                <a:effectLst>
                  <a:glow rad="101600">
                    <a:schemeClr val="tx1">
                      <a:lumMod val="50000"/>
                      <a:alpha val="50000"/>
                    </a:schemeClr>
                  </a:glow>
                </a:effectLst>
                <a:latin typeface="+mj-lt"/>
              </a:rPr>
            </a:br>
            <a:r>
              <a:rPr lang="en-US" sz="3600" dirty="0" smtClean="0">
                <a:effectLst>
                  <a:glow rad="101600">
                    <a:schemeClr val="tx1">
                      <a:lumMod val="50000"/>
                      <a:alpha val="50000"/>
                    </a:schemeClr>
                  </a:glow>
                </a:effectLst>
                <a:latin typeface="+mj-lt"/>
              </a:rPr>
              <a:t>and </a:t>
            </a:r>
            <a:r>
              <a:rPr lang="en-US" sz="3600" dirty="0">
                <a:effectLst>
                  <a:glow rad="101600">
                    <a:schemeClr val="tx1">
                      <a:lumMod val="50000"/>
                      <a:alpha val="50000"/>
                    </a:schemeClr>
                  </a:glow>
                </a:effectLst>
                <a:latin typeface="+mj-lt"/>
              </a:rPr>
              <a:t>a discussion of what’s next for the group</a:t>
            </a:r>
            <a:endParaRPr sz="3600" dirty="0">
              <a:effectLst>
                <a:glow rad="101600">
                  <a:schemeClr val="tx1">
                    <a:lumMod val="50000"/>
                    <a:alpha val="50000"/>
                  </a:schemeClr>
                </a:glow>
              </a:effectLst>
              <a:latin typeface="+mj-lt"/>
            </a:endParaRPr>
          </a:p>
        </p:txBody>
      </p:sp>
    </p:spTree>
    <p:extLst>
      <p:ext uri="{BB962C8B-B14F-4D97-AF65-F5344CB8AC3E}">
        <p14:creationId xmlns:p14="http://schemas.microsoft.com/office/powerpoint/2010/main" val="45901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C8BFE72D-DEE3-1A40-BBC5-5AA7D885F44F}" type="slidenum">
              <a:rPr lang="en-US" smtClean="0"/>
              <a:pPr/>
              <a:t>52</a:t>
            </a:fld>
            <a:endParaRPr lang="en-US" sz="800" dirty="0">
              <a:solidFill>
                <a:schemeClr val="tx1">
                  <a:lumMod val="40000"/>
                  <a:lumOff val="60000"/>
                </a:schemeClr>
              </a:solidFill>
            </a:endParaRPr>
          </a:p>
        </p:txBody>
      </p:sp>
      <p:pic>
        <p:nvPicPr>
          <p:cNvPr id="9" name="Picture 8" descr="DSC_0240"/>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t="45965" b="3750"/>
          <a:stretch/>
        </p:blipFill>
        <p:spPr>
          <a:xfrm>
            <a:off x="0" y="0"/>
            <a:ext cx="12176815" cy="3831021"/>
          </a:xfrm>
          <a:prstGeom prst="rect">
            <a:avLst/>
          </a:prstGeom>
          <a:noFill/>
          <a:ln>
            <a:noFill/>
          </a:ln>
        </p:spPr>
      </p:pic>
      <p:pic>
        <p:nvPicPr>
          <p:cNvPr id="11" name="Picture 10" descr="DSC_0121"/>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2641" t="17242" r="567"/>
          <a:stretch/>
        </p:blipFill>
        <p:spPr>
          <a:xfrm>
            <a:off x="5880538" y="3831021"/>
            <a:ext cx="6311462" cy="3026980"/>
          </a:xfrm>
          <a:prstGeom prst="rect">
            <a:avLst/>
          </a:prstGeom>
          <a:noFill/>
          <a:ln>
            <a:noFill/>
          </a:ln>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601" t="17282" r="15159" b="16358"/>
          <a:stretch/>
        </p:blipFill>
        <p:spPr bwMode="auto">
          <a:xfrm>
            <a:off x="-15185" y="3831021"/>
            <a:ext cx="6082985" cy="3026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a:xfrm>
            <a:off x="-28200" y="2326001"/>
            <a:ext cx="12192000" cy="2293295"/>
          </a:xfrm>
          <a:prstGeom prst="rect">
            <a:avLst/>
          </a:prstGeom>
        </p:spPr>
        <p:txBody>
          <a:bodyPr vert="horz" lIns="65306" tIns="32653" rIns="65306" bIns="32653" rtlCol="0" anchor="ctr" anchorCtr="1">
            <a:noAutofit/>
          </a:bodyPr>
          <a:lstStyle>
            <a:lvl1pPr marL="244899" indent="-244899" algn="l" defTabSz="326532" rtl="0" eaLnBrk="1" latinLnBrk="0" hangingPunct="1">
              <a:spcBef>
                <a:spcPct val="20000"/>
              </a:spcBef>
              <a:buFont typeface="Arial"/>
              <a:buChar char="•"/>
              <a:defRPr sz="2300" kern="1200">
                <a:solidFill>
                  <a:schemeClr val="tx1"/>
                </a:solidFill>
                <a:latin typeface="+mn-lt"/>
                <a:ea typeface="+mn-ea"/>
                <a:cs typeface="+mn-cs"/>
              </a:defRPr>
            </a:lvl1pPr>
            <a:lvl2pPr marL="530615" indent="-204083" algn="l" defTabSz="326532" rtl="0" eaLnBrk="1" latinLnBrk="0" hangingPunct="1">
              <a:spcBef>
                <a:spcPct val="20000"/>
              </a:spcBef>
              <a:buFont typeface="Arial"/>
              <a:buChar char="–"/>
              <a:defRPr sz="2000" kern="1200">
                <a:solidFill>
                  <a:schemeClr val="tx1"/>
                </a:solidFill>
                <a:latin typeface="+mn-lt"/>
                <a:ea typeface="+mn-ea"/>
                <a:cs typeface="+mn-cs"/>
              </a:defRPr>
            </a:lvl2pPr>
            <a:lvl3pPr marL="816331" indent="-163266" algn="l" defTabSz="326532" rtl="0" eaLnBrk="1" latinLnBrk="0" hangingPunct="1">
              <a:spcBef>
                <a:spcPct val="20000"/>
              </a:spcBef>
              <a:buFont typeface="Arial"/>
              <a:buChar char="•"/>
              <a:defRPr sz="1700" kern="1200">
                <a:solidFill>
                  <a:schemeClr val="tx1"/>
                </a:solidFill>
                <a:latin typeface="+mn-lt"/>
                <a:ea typeface="+mn-ea"/>
                <a:cs typeface="+mn-cs"/>
              </a:defRPr>
            </a:lvl3pPr>
            <a:lvl4pPr marL="1142863" indent="-163266" algn="l" defTabSz="326532" rtl="0" eaLnBrk="1" latinLnBrk="0" hangingPunct="1">
              <a:spcBef>
                <a:spcPct val="20000"/>
              </a:spcBef>
              <a:buFont typeface="Arial"/>
              <a:buChar char="–"/>
              <a:defRPr sz="1400" kern="1200">
                <a:solidFill>
                  <a:schemeClr val="tx1"/>
                </a:solidFill>
                <a:latin typeface="+mn-lt"/>
                <a:ea typeface="+mn-ea"/>
                <a:cs typeface="+mn-cs"/>
              </a:defRPr>
            </a:lvl4pPr>
            <a:lvl5pPr marL="1469395" indent="-163266" algn="l" defTabSz="326532" rtl="0" eaLnBrk="1" latinLnBrk="0" hangingPunct="1">
              <a:spcBef>
                <a:spcPct val="20000"/>
              </a:spcBef>
              <a:buFont typeface="Arial"/>
              <a:buChar char="»"/>
              <a:defRPr sz="1400" kern="1200">
                <a:solidFill>
                  <a:schemeClr val="tx1"/>
                </a:solidFill>
                <a:latin typeface="+mn-lt"/>
                <a:ea typeface="+mn-ea"/>
                <a:cs typeface="+mn-cs"/>
              </a:defRPr>
            </a:lvl5pPr>
            <a:lvl6pPr marL="1795927" indent="-163266" algn="l" defTabSz="326532" rtl="0" eaLnBrk="1" latinLnBrk="0" hangingPunct="1">
              <a:spcBef>
                <a:spcPct val="20000"/>
              </a:spcBef>
              <a:buFont typeface="Arial"/>
              <a:buChar char="•"/>
              <a:defRPr sz="1400" kern="1200">
                <a:solidFill>
                  <a:schemeClr val="tx1"/>
                </a:solidFill>
                <a:latin typeface="+mn-lt"/>
                <a:ea typeface="+mn-ea"/>
                <a:cs typeface="+mn-cs"/>
              </a:defRPr>
            </a:lvl6pPr>
            <a:lvl7pPr marL="2122460" indent="-163266" algn="l" defTabSz="326532" rtl="0" eaLnBrk="1" latinLnBrk="0" hangingPunct="1">
              <a:spcBef>
                <a:spcPct val="20000"/>
              </a:spcBef>
              <a:buFont typeface="Arial"/>
              <a:buChar char="•"/>
              <a:defRPr sz="1400" kern="1200">
                <a:solidFill>
                  <a:schemeClr val="tx1"/>
                </a:solidFill>
                <a:latin typeface="+mn-lt"/>
                <a:ea typeface="+mn-ea"/>
                <a:cs typeface="+mn-cs"/>
              </a:defRPr>
            </a:lvl7pPr>
            <a:lvl8pPr marL="2448992" indent="-163266" algn="l" defTabSz="326532" rtl="0" eaLnBrk="1" latinLnBrk="0" hangingPunct="1">
              <a:spcBef>
                <a:spcPct val="20000"/>
              </a:spcBef>
              <a:buFont typeface="Arial"/>
              <a:buChar char="•"/>
              <a:defRPr sz="1400" kern="1200">
                <a:solidFill>
                  <a:schemeClr val="tx1"/>
                </a:solidFill>
                <a:latin typeface="+mn-lt"/>
                <a:ea typeface="+mn-ea"/>
                <a:cs typeface="+mn-cs"/>
              </a:defRPr>
            </a:lvl8pPr>
            <a:lvl9pPr marL="2775524" indent="-163266" algn="l" defTabSz="326532" rtl="0" eaLnBrk="1" latinLnBrk="0" hangingPunct="1">
              <a:spcBef>
                <a:spcPct val="20000"/>
              </a:spcBef>
              <a:buFont typeface="Arial"/>
              <a:buChar char="•"/>
              <a:defRPr sz="1400" kern="1200">
                <a:solidFill>
                  <a:schemeClr val="tx1"/>
                </a:solidFill>
                <a:latin typeface="+mn-lt"/>
                <a:ea typeface="+mn-ea"/>
                <a:cs typeface="+mn-cs"/>
              </a:defRPr>
            </a:lvl9pPr>
          </a:lstStyle>
          <a:p>
            <a:pPr marL="285715" lvl="1" indent="0" algn="ctr">
              <a:lnSpc>
                <a:spcPct val="80000"/>
              </a:lnSpc>
              <a:spcBef>
                <a:spcPts val="857"/>
              </a:spcBef>
              <a:buClr>
                <a:srgbClr val="009900"/>
              </a:buClr>
              <a:buFont typeface="Arial"/>
              <a:buNone/>
            </a:pPr>
            <a:r>
              <a:rPr lang="en-US" sz="6600" dirty="0">
                <a:solidFill>
                  <a:schemeClr val="bg1"/>
                </a:solidFill>
                <a:effectLst>
                  <a:glow rad="101600">
                    <a:schemeClr val="tx1">
                      <a:lumMod val="50000"/>
                      <a:alpha val="49000"/>
                    </a:schemeClr>
                  </a:glow>
                </a:effectLst>
                <a:latin typeface="+mj-lt"/>
                <a:ea typeface="ＭＳ Ｐゴシック" charset="0"/>
                <a:cs typeface="Coolvetica"/>
              </a:rPr>
              <a:t>  Family Engagement </a:t>
            </a:r>
            <a:r>
              <a:rPr lang="en-US" sz="6600" dirty="0" smtClean="0">
                <a:solidFill>
                  <a:schemeClr val="bg1"/>
                </a:solidFill>
                <a:effectLst>
                  <a:glow rad="101600">
                    <a:schemeClr val="tx1">
                      <a:lumMod val="50000"/>
                      <a:alpha val="49000"/>
                    </a:schemeClr>
                  </a:glow>
                </a:effectLst>
                <a:latin typeface="+mj-lt"/>
                <a:ea typeface="ＭＳ Ｐゴシック" charset="0"/>
                <a:cs typeface="Coolvetica"/>
              </a:rPr>
              <a:t/>
            </a:r>
            <a:br>
              <a:rPr lang="en-US" sz="6600" dirty="0" smtClean="0">
                <a:solidFill>
                  <a:schemeClr val="bg1"/>
                </a:solidFill>
                <a:effectLst>
                  <a:glow rad="101600">
                    <a:schemeClr val="tx1">
                      <a:lumMod val="50000"/>
                      <a:alpha val="49000"/>
                    </a:schemeClr>
                  </a:glow>
                </a:effectLst>
                <a:latin typeface="+mj-lt"/>
                <a:ea typeface="ＭＳ Ｐゴシック" charset="0"/>
                <a:cs typeface="Coolvetica"/>
              </a:rPr>
            </a:br>
            <a:r>
              <a:rPr lang="en-US" sz="6600" dirty="0" smtClean="0">
                <a:solidFill>
                  <a:schemeClr val="bg1"/>
                </a:solidFill>
                <a:effectLst>
                  <a:glow rad="101600">
                    <a:schemeClr val="tx1">
                      <a:lumMod val="50000"/>
                      <a:alpha val="49000"/>
                    </a:schemeClr>
                  </a:glow>
                </a:effectLst>
                <a:latin typeface="+mj-lt"/>
                <a:ea typeface="ＭＳ Ｐゴシック" charset="0"/>
                <a:cs typeface="Coolvetica"/>
              </a:rPr>
              <a:t>Continues </a:t>
            </a:r>
            <a:endParaRPr lang="en-US" sz="6600" dirty="0">
              <a:solidFill>
                <a:schemeClr val="bg1"/>
              </a:solidFill>
              <a:effectLst>
                <a:glow rad="101600">
                  <a:schemeClr val="tx1">
                    <a:lumMod val="50000"/>
                    <a:alpha val="49000"/>
                  </a:schemeClr>
                </a:glow>
              </a:effectLst>
              <a:latin typeface="+mj-lt"/>
              <a:ea typeface="ＭＳ Ｐゴシック" charset="0"/>
              <a:cs typeface="Coolvetica"/>
            </a:endParaRPr>
          </a:p>
        </p:txBody>
      </p:sp>
    </p:spTree>
    <p:extLst>
      <p:ext uri="{BB962C8B-B14F-4D97-AF65-F5344CB8AC3E}">
        <p14:creationId xmlns:p14="http://schemas.microsoft.com/office/powerpoint/2010/main" val="18951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Nights</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53</a:t>
            </a:fld>
            <a:endParaRPr lang="en-US" sz="800" dirty="0">
              <a:solidFill>
                <a:schemeClr val="tx1">
                  <a:lumMod val="40000"/>
                  <a:lumOff val="60000"/>
                </a:schemeClr>
              </a:solidFill>
            </a:endParaRPr>
          </a:p>
        </p:txBody>
      </p:sp>
      <p:sp>
        <p:nvSpPr>
          <p:cNvPr id="3" name="Rectangle 2"/>
          <p:cNvSpPr/>
          <p:nvPr/>
        </p:nvSpPr>
        <p:spPr>
          <a:xfrm>
            <a:off x="1241160" y="2427506"/>
            <a:ext cx="9352480" cy="1938992"/>
          </a:xfrm>
          <a:prstGeom prst="rect">
            <a:avLst/>
          </a:prstGeom>
        </p:spPr>
        <p:txBody>
          <a:bodyPr wrap="square">
            <a:spAutoFit/>
          </a:bodyPr>
          <a:lstStyle/>
          <a:p>
            <a:pPr marL="342900" lvl="0" indent="-342900">
              <a:lnSpc>
                <a:spcPct val="100000"/>
              </a:lnSpc>
              <a:spcAft>
                <a:spcPts val="0"/>
              </a:spcAft>
              <a:buClr>
                <a:srgbClr val="2B8A53"/>
              </a:buClr>
              <a:buFont typeface="Arial" charset="0"/>
              <a:buChar char="•"/>
            </a:pPr>
            <a:r>
              <a:rPr lang="en-US" sz="2400" dirty="0"/>
              <a:t>Following the workshops (every other </a:t>
            </a:r>
            <a:r>
              <a:rPr lang="en-US" sz="2400" dirty="0" smtClean="0"/>
              <a:t>month throughout </a:t>
            </a:r>
            <a:r>
              <a:rPr lang="en-US" sz="2400" dirty="0"/>
              <a:t>the school year</a:t>
            </a:r>
            <a:r>
              <a:rPr lang="en-US" sz="2400" dirty="0" smtClean="0"/>
              <a:t>).</a:t>
            </a:r>
          </a:p>
          <a:p>
            <a:pPr marL="342900" lvl="0" indent="-342900">
              <a:lnSpc>
                <a:spcPct val="100000"/>
              </a:lnSpc>
              <a:spcAft>
                <a:spcPts val="0"/>
              </a:spcAft>
              <a:buClr>
                <a:srgbClr val="2B8A53"/>
              </a:buClr>
              <a:buFont typeface="Arial" charset="0"/>
              <a:buChar char="•"/>
            </a:pPr>
            <a:endParaRPr lang="en-US" sz="2400" dirty="0"/>
          </a:p>
          <a:p>
            <a:pPr marL="342900" lvl="0" indent="-342900">
              <a:lnSpc>
                <a:spcPct val="100000"/>
              </a:lnSpc>
              <a:spcAft>
                <a:spcPts val="0"/>
              </a:spcAft>
              <a:buClr>
                <a:srgbClr val="2B8A53"/>
              </a:buClr>
              <a:buFont typeface="Arial" charset="0"/>
              <a:buChar char="•"/>
            </a:pPr>
            <a:r>
              <a:rPr lang="en-US" sz="2400" dirty="0"/>
              <a:t>Engaging, fun, and focused on building communication and community.</a:t>
            </a:r>
          </a:p>
        </p:txBody>
      </p:sp>
    </p:spTree>
    <p:extLst>
      <p:ext uri="{BB962C8B-B14F-4D97-AF65-F5344CB8AC3E}">
        <p14:creationId xmlns:p14="http://schemas.microsoft.com/office/powerpoint/2010/main" val="98488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Nights</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54</a:t>
            </a:fld>
            <a:endParaRPr lang="en-US" sz="800" dirty="0">
              <a:solidFill>
                <a:schemeClr val="tx1">
                  <a:lumMod val="40000"/>
                  <a:lumOff val="60000"/>
                </a:schemeClr>
              </a:solidFill>
            </a:endParaRPr>
          </a:p>
        </p:txBody>
      </p:sp>
      <p:sp>
        <p:nvSpPr>
          <p:cNvPr id="3" name="Content Placeholder 2"/>
          <p:cNvSpPr>
            <a:spLocks noGrp="1"/>
          </p:cNvSpPr>
          <p:nvPr>
            <p:ph idx="1"/>
          </p:nvPr>
        </p:nvSpPr>
        <p:spPr>
          <a:xfrm>
            <a:off x="838200" y="930748"/>
            <a:ext cx="10515600" cy="4169350"/>
          </a:xfrm>
        </p:spPr>
        <p:txBody>
          <a:bodyPr>
            <a:normAutofit/>
          </a:bodyPr>
          <a:lstStyle/>
          <a:p>
            <a:pPr marL="0" indent="0" defTabSz="326532" fontAlgn="auto" hangingPunct="0">
              <a:spcBef>
                <a:spcPts val="0"/>
              </a:spcBef>
              <a:spcAft>
                <a:spcPts val="0"/>
              </a:spcAft>
              <a:buNone/>
              <a:defRPr/>
            </a:pPr>
            <a:endParaRPr lang="en-US" sz="3600" kern="0" dirty="0" smtClean="0">
              <a:ln w="12700">
                <a:noFill/>
                <a:prstDash val="solid"/>
              </a:ln>
              <a:latin typeface="Coolvetica"/>
              <a:ea typeface="Coolvetica"/>
              <a:cs typeface="Coolvetica"/>
              <a:sym typeface="Rockwell"/>
            </a:endParaRPr>
          </a:p>
          <a:p>
            <a:pPr marL="0" indent="0">
              <a:buNone/>
            </a:pPr>
            <a:r>
              <a:rPr lang="en-US" dirty="0"/>
              <a:t>Family Nights are an opportunity to</a:t>
            </a:r>
            <a:r>
              <a:rPr lang="en-US" dirty="0" smtClean="0"/>
              <a:t>:</a:t>
            </a:r>
            <a:endParaRPr lang="en-US" dirty="0"/>
          </a:p>
        </p:txBody>
      </p:sp>
      <p:graphicFrame>
        <p:nvGraphicFramePr>
          <p:cNvPr id="6" name="Diagram 5"/>
          <p:cNvGraphicFramePr/>
          <p:nvPr>
            <p:extLst>
              <p:ext uri="{D42A27DB-BD31-4B8C-83A1-F6EECF244321}">
                <p14:modId xmlns:p14="http://schemas.microsoft.com/office/powerpoint/2010/main" val="981218016"/>
              </p:ext>
            </p:extLst>
          </p:nvPr>
        </p:nvGraphicFramePr>
        <p:xfrm>
          <a:off x="940904" y="2053389"/>
          <a:ext cx="10657538" cy="3914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24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Frist Family Nights Goals</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55</a:t>
            </a:fld>
            <a:endParaRPr lang="en-US" sz="800" dirty="0">
              <a:solidFill>
                <a:schemeClr val="tx1">
                  <a:lumMod val="40000"/>
                  <a:lumOff val="60000"/>
                </a:schemeClr>
              </a:solidFill>
            </a:endParaRPr>
          </a:p>
        </p:txBody>
      </p:sp>
      <p:sp>
        <p:nvSpPr>
          <p:cNvPr id="5" name="Rectangle 4"/>
          <p:cNvSpPr/>
          <p:nvPr/>
        </p:nvSpPr>
        <p:spPr>
          <a:xfrm>
            <a:off x="838200" y="1892968"/>
            <a:ext cx="10515600" cy="4154984"/>
          </a:xfrm>
          <a:prstGeom prst="rect">
            <a:avLst/>
          </a:prstGeom>
        </p:spPr>
        <p:txBody>
          <a:bodyPr wrap="square">
            <a:spAutoFit/>
          </a:bodyPr>
          <a:lstStyle/>
          <a:p>
            <a:pPr marL="342900" lvl="0" indent="-342900">
              <a:buClr>
                <a:srgbClr val="2B8A53"/>
              </a:buClr>
              <a:buFont typeface="Arial" charset="0"/>
              <a:buChar char="•"/>
            </a:pPr>
            <a:r>
              <a:rPr lang="en-US" sz="2400" dirty="0">
                <a:ea typeface="ＭＳ Ｐゴシック" charset="0"/>
              </a:rPr>
              <a:t>Introduce 4-H clubs and any other </a:t>
            </a:r>
            <a:r>
              <a:rPr lang="en-US" sz="2400" dirty="0" err="1">
                <a:ea typeface="ＭＳ Ｐゴシック" charset="0"/>
              </a:rPr>
              <a:t>Juntos</a:t>
            </a:r>
            <a:r>
              <a:rPr lang="en-US" sz="2400" dirty="0">
                <a:ea typeface="ＭＳ Ｐゴシック" charset="0"/>
              </a:rPr>
              <a:t> 4-H components you will be providing.</a:t>
            </a:r>
            <a:endParaRPr lang="en-US" sz="2400" dirty="0"/>
          </a:p>
          <a:p>
            <a:pPr marL="342900" lvl="0" indent="-342900">
              <a:lnSpc>
                <a:spcPct val="100000"/>
              </a:lnSpc>
              <a:spcAft>
                <a:spcPts val="0"/>
              </a:spcAft>
              <a:buClr>
                <a:srgbClr val="2B8A53"/>
              </a:buClr>
              <a:buFont typeface="Arial" charset="0"/>
              <a:buChar char="•"/>
            </a:pPr>
            <a:endParaRPr lang="en-US" sz="2400" dirty="0"/>
          </a:p>
          <a:p>
            <a:pPr marL="342900" lvl="0" indent="-342900">
              <a:buClr>
                <a:srgbClr val="2B8A53"/>
              </a:buClr>
              <a:buFont typeface="Arial" charset="0"/>
              <a:buChar char="•"/>
            </a:pPr>
            <a:r>
              <a:rPr lang="en-US" sz="2400" dirty="0">
                <a:ea typeface="ＭＳ Ｐゴシック" charset="0"/>
              </a:rPr>
              <a:t>Introduce the role of 4-H and FCS Agents</a:t>
            </a:r>
            <a:r>
              <a:rPr lang="en-US" sz="2400" dirty="0" smtClean="0">
                <a:ea typeface="ＭＳ Ｐゴシック" charset="0"/>
              </a:rPr>
              <a:t>.</a:t>
            </a:r>
          </a:p>
          <a:p>
            <a:pPr marL="342900" lvl="0" indent="-342900">
              <a:buClr>
                <a:srgbClr val="2B8A53"/>
              </a:buClr>
              <a:buFont typeface="Arial" charset="0"/>
              <a:buChar char="•"/>
            </a:pPr>
            <a:endParaRPr lang="en-US" sz="2400" dirty="0">
              <a:ea typeface="ＭＳ Ｐゴシック" charset="0"/>
            </a:endParaRPr>
          </a:p>
          <a:p>
            <a:pPr marL="342900" indent="-342900">
              <a:buClr>
                <a:srgbClr val="2B8A53"/>
              </a:buClr>
              <a:buFont typeface="Arial" charset="0"/>
              <a:buChar char="•"/>
            </a:pPr>
            <a:r>
              <a:rPr lang="en-US" sz="2400" dirty="0">
                <a:ea typeface="ＭＳ Ｐゴシック" charset="0"/>
              </a:rPr>
              <a:t>Hear from families what they would like to get out of Family Nights (what topics they would like to discuss</a:t>
            </a:r>
            <a:r>
              <a:rPr lang="en-US" sz="2400" dirty="0" smtClean="0">
                <a:ea typeface="ＭＳ Ｐゴシック" charset="0"/>
              </a:rPr>
              <a:t>).</a:t>
            </a:r>
          </a:p>
          <a:p>
            <a:pPr marL="342900" indent="-342900">
              <a:buClr>
                <a:srgbClr val="2B8A53"/>
              </a:buClr>
              <a:buFont typeface="Arial" charset="0"/>
              <a:buChar char="•"/>
            </a:pPr>
            <a:endParaRPr lang="en-US" sz="2400" dirty="0">
              <a:ea typeface="ＭＳ Ｐゴシック" charset="0"/>
            </a:endParaRPr>
          </a:p>
          <a:p>
            <a:pPr marL="342900" lvl="0" indent="-342900">
              <a:buClr>
                <a:srgbClr val="2B8A53"/>
              </a:buClr>
              <a:buFont typeface="Arial" charset="0"/>
              <a:buChar char="•"/>
            </a:pPr>
            <a:r>
              <a:rPr lang="en-US" sz="2400" dirty="0">
                <a:ea typeface="ＭＳ Ｐゴシック" charset="0"/>
              </a:rPr>
              <a:t>Identify parent leaders and/or volunteers.</a:t>
            </a:r>
            <a:endParaRPr lang="en-US" sz="2400" dirty="0"/>
          </a:p>
          <a:p>
            <a:pPr marL="342900" indent="-342900">
              <a:buClr>
                <a:srgbClr val="2B8A53"/>
              </a:buClr>
              <a:buFont typeface="Arial" charset="0"/>
              <a:buChar char="•"/>
            </a:pPr>
            <a:endParaRPr lang="en-US" sz="2400" dirty="0"/>
          </a:p>
          <a:p>
            <a:pPr marL="342900" lvl="0" indent="-342900">
              <a:buClr>
                <a:srgbClr val="2B8A53"/>
              </a:buClr>
              <a:buFont typeface="Arial" charset="0"/>
              <a:buChar char="•"/>
            </a:pPr>
            <a:endParaRPr lang="en-US" sz="2400" dirty="0"/>
          </a:p>
        </p:txBody>
      </p:sp>
    </p:spTree>
    <p:extLst>
      <p:ext uri="{BB962C8B-B14F-4D97-AF65-F5344CB8AC3E}">
        <p14:creationId xmlns:p14="http://schemas.microsoft.com/office/powerpoint/2010/main" val="19548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Optional Family Events</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56</a:t>
            </a:fld>
            <a:endParaRPr lang="en-US" sz="800" dirty="0">
              <a:solidFill>
                <a:schemeClr val="tx1">
                  <a:lumMod val="40000"/>
                  <a:lumOff val="60000"/>
                </a:schemeClr>
              </a:solidFill>
            </a:endParaRPr>
          </a:p>
        </p:txBody>
      </p:sp>
      <p:sp>
        <p:nvSpPr>
          <p:cNvPr id="5" name="TextBox 4"/>
          <p:cNvSpPr txBox="1"/>
          <p:nvPr/>
        </p:nvSpPr>
        <p:spPr>
          <a:xfrm>
            <a:off x="1042804" y="4430312"/>
            <a:ext cx="10515600" cy="1585049"/>
          </a:xfrm>
          <a:prstGeom prst="rect">
            <a:avLst/>
          </a:prstGeom>
          <a:noFill/>
        </p:spPr>
        <p:txBody>
          <a:bodyPr wrap="square" rtlCol="0">
            <a:spAutoFit/>
          </a:bodyPr>
          <a:lstStyle/>
          <a:p>
            <a:pPr marL="326532" lvl="1" indent="0" algn="ctr">
              <a:buNone/>
            </a:pPr>
            <a:endParaRPr lang="en-US" sz="3500" i="1" dirty="0" smtClean="0">
              <a:solidFill>
                <a:srgbClr val="3792CF"/>
              </a:solidFill>
              <a:ea typeface="ＭＳ Ｐゴシック" charset="0"/>
            </a:endParaRPr>
          </a:p>
          <a:p>
            <a:pPr marL="326532" lvl="1" indent="0" algn="ctr">
              <a:buNone/>
            </a:pPr>
            <a:r>
              <a:rPr lang="en-US" sz="4400" i="1" dirty="0" smtClean="0">
                <a:solidFill>
                  <a:schemeClr val="accent1"/>
                </a:solidFill>
                <a:ea typeface="ＭＳ Ｐゴシック" charset="0"/>
              </a:rPr>
              <a:t>Be </a:t>
            </a:r>
            <a:r>
              <a:rPr lang="en-US" sz="4400" i="1" dirty="0">
                <a:solidFill>
                  <a:schemeClr val="accent1"/>
                </a:solidFill>
                <a:ea typeface="ＭＳ Ｐゴシック" charset="0"/>
              </a:rPr>
              <a:t>creative! </a:t>
            </a:r>
          </a:p>
          <a:p>
            <a:endParaRPr lang="en-US" dirty="0"/>
          </a:p>
        </p:txBody>
      </p:sp>
      <p:graphicFrame>
        <p:nvGraphicFramePr>
          <p:cNvPr id="6" name="Diagram 5"/>
          <p:cNvGraphicFramePr/>
          <p:nvPr>
            <p:extLst>
              <p:ext uri="{D42A27DB-BD31-4B8C-83A1-F6EECF244321}">
                <p14:modId xmlns:p14="http://schemas.microsoft.com/office/powerpoint/2010/main" val="1471835978"/>
              </p:ext>
            </p:extLst>
          </p:nvPr>
        </p:nvGraphicFramePr>
        <p:xfrm>
          <a:off x="927651" y="1537252"/>
          <a:ext cx="10426149" cy="333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805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rotWithShape="1">
          <a:blip r:embed="rId4"/>
          <a:srcRect r="8671"/>
          <a:stretch/>
        </p:blipFill>
        <p:spPr>
          <a:xfrm>
            <a:off x="0" y="0"/>
            <a:ext cx="12191999" cy="6952968"/>
          </a:xfrm>
          <a:prstGeom prst="rect">
            <a:avLst/>
          </a:prstGeom>
        </p:spPr>
      </p:pic>
      <p:sp>
        <p:nvSpPr>
          <p:cNvPr id="3" name="Rectangle 2"/>
          <p:cNvSpPr txBox="1">
            <a:spLocks noChangeArrowheads="1"/>
          </p:cNvSpPr>
          <p:nvPr/>
        </p:nvSpPr>
        <p:spPr>
          <a:xfrm>
            <a:off x="4023514" y="804041"/>
            <a:ext cx="8045161" cy="1743866"/>
          </a:xfrm>
          <a:prstGeom prst="rect">
            <a:avLst/>
          </a:prstGeom>
        </p:spPr>
        <p:txBody>
          <a:bodyPr vert="horz" lIns="65306" tIns="32653" rIns="65306" bIns="32653" rtlCol="0" anchor="ctr" anchorCtr="1">
            <a:noAutofit/>
          </a:bodyPr>
          <a:lstStyle>
            <a:lvl1pPr marL="244899" indent="-244899" algn="l" defTabSz="326532" rtl="0" eaLnBrk="1" latinLnBrk="0" hangingPunct="1">
              <a:spcBef>
                <a:spcPct val="20000"/>
              </a:spcBef>
              <a:buFont typeface="Arial"/>
              <a:buChar char="•"/>
              <a:defRPr sz="2300" kern="1200">
                <a:solidFill>
                  <a:schemeClr val="tx1"/>
                </a:solidFill>
                <a:latin typeface="+mn-lt"/>
                <a:ea typeface="+mn-ea"/>
                <a:cs typeface="+mn-cs"/>
              </a:defRPr>
            </a:lvl1pPr>
            <a:lvl2pPr marL="530615" indent="-204083" algn="l" defTabSz="326532" rtl="0" eaLnBrk="1" latinLnBrk="0" hangingPunct="1">
              <a:spcBef>
                <a:spcPct val="20000"/>
              </a:spcBef>
              <a:buFont typeface="Arial"/>
              <a:buChar char="–"/>
              <a:defRPr sz="2000" kern="1200">
                <a:solidFill>
                  <a:schemeClr val="tx1"/>
                </a:solidFill>
                <a:latin typeface="+mn-lt"/>
                <a:ea typeface="+mn-ea"/>
                <a:cs typeface="+mn-cs"/>
              </a:defRPr>
            </a:lvl2pPr>
            <a:lvl3pPr marL="816331" indent="-163266" algn="l" defTabSz="326532" rtl="0" eaLnBrk="1" latinLnBrk="0" hangingPunct="1">
              <a:spcBef>
                <a:spcPct val="20000"/>
              </a:spcBef>
              <a:buFont typeface="Arial"/>
              <a:buChar char="•"/>
              <a:defRPr sz="1700" kern="1200">
                <a:solidFill>
                  <a:schemeClr val="tx1"/>
                </a:solidFill>
                <a:latin typeface="+mn-lt"/>
                <a:ea typeface="+mn-ea"/>
                <a:cs typeface="+mn-cs"/>
              </a:defRPr>
            </a:lvl3pPr>
            <a:lvl4pPr marL="1142863" indent="-163266" algn="l" defTabSz="326532" rtl="0" eaLnBrk="1" latinLnBrk="0" hangingPunct="1">
              <a:spcBef>
                <a:spcPct val="20000"/>
              </a:spcBef>
              <a:buFont typeface="Arial"/>
              <a:buChar char="–"/>
              <a:defRPr sz="1400" kern="1200">
                <a:solidFill>
                  <a:schemeClr val="tx1"/>
                </a:solidFill>
                <a:latin typeface="+mn-lt"/>
                <a:ea typeface="+mn-ea"/>
                <a:cs typeface="+mn-cs"/>
              </a:defRPr>
            </a:lvl4pPr>
            <a:lvl5pPr marL="1469395" indent="-163266" algn="l" defTabSz="326532" rtl="0" eaLnBrk="1" latinLnBrk="0" hangingPunct="1">
              <a:spcBef>
                <a:spcPct val="20000"/>
              </a:spcBef>
              <a:buFont typeface="Arial"/>
              <a:buChar char="»"/>
              <a:defRPr sz="1400" kern="1200">
                <a:solidFill>
                  <a:schemeClr val="tx1"/>
                </a:solidFill>
                <a:latin typeface="+mn-lt"/>
                <a:ea typeface="+mn-ea"/>
                <a:cs typeface="+mn-cs"/>
              </a:defRPr>
            </a:lvl5pPr>
            <a:lvl6pPr marL="1795927" indent="-163266" algn="l" defTabSz="326532" rtl="0" eaLnBrk="1" latinLnBrk="0" hangingPunct="1">
              <a:spcBef>
                <a:spcPct val="20000"/>
              </a:spcBef>
              <a:buFont typeface="Arial"/>
              <a:buChar char="•"/>
              <a:defRPr sz="1400" kern="1200">
                <a:solidFill>
                  <a:schemeClr val="tx1"/>
                </a:solidFill>
                <a:latin typeface="+mn-lt"/>
                <a:ea typeface="+mn-ea"/>
                <a:cs typeface="+mn-cs"/>
              </a:defRPr>
            </a:lvl6pPr>
            <a:lvl7pPr marL="2122460" indent="-163266" algn="l" defTabSz="326532" rtl="0" eaLnBrk="1" latinLnBrk="0" hangingPunct="1">
              <a:spcBef>
                <a:spcPct val="20000"/>
              </a:spcBef>
              <a:buFont typeface="Arial"/>
              <a:buChar char="•"/>
              <a:defRPr sz="1400" kern="1200">
                <a:solidFill>
                  <a:schemeClr val="tx1"/>
                </a:solidFill>
                <a:latin typeface="+mn-lt"/>
                <a:ea typeface="+mn-ea"/>
                <a:cs typeface="+mn-cs"/>
              </a:defRPr>
            </a:lvl7pPr>
            <a:lvl8pPr marL="2448992" indent="-163266" algn="l" defTabSz="326532" rtl="0" eaLnBrk="1" latinLnBrk="0" hangingPunct="1">
              <a:spcBef>
                <a:spcPct val="20000"/>
              </a:spcBef>
              <a:buFont typeface="Arial"/>
              <a:buChar char="•"/>
              <a:defRPr sz="1400" kern="1200">
                <a:solidFill>
                  <a:schemeClr val="tx1"/>
                </a:solidFill>
                <a:latin typeface="+mn-lt"/>
                <a:ea typeface="+mn-ea"/>
                <a:cs typeface="+mn-cs"/>
              </a:defRPr>
            </a:lvl8pPr>
            <a:lvl9pPr marL="2775524" indent="-163266" algn="l" defTabSz="326532" rtl="0" eaLnBrk="1" latinLnBrk="0" hangingPunct="1">
              <a:spcBef>
                <a:spcPct val="20000"/>
              </a:spcBef>
              <a:buFont typeface="Arial"/>
              <a:buChar char="•"/>
              <a:defRPr sz="1400" kern="1200">
                <a:solidFill>
                  <a:schemeClr val="tx1"/>
                </a:solidFill>
                <a:latin typeface="+mn-lt"/>
                <a:ea typeface="+mn-ea"/>
                <a:cs typeface="+mn-cs"/>
              </a:defRPr>
            </a:lvl9pPr>
          </a:lstStyle>
          <a:p>
            <a:pPr marL="285715" lvl="1" indent="0" algn="r">
              <a:lnSpc>
                <a:spcPct val="80000"/>
              </a:lnSpc>
              <a:spcBef>
                <a:spcPts val="857"/>
              </a:spcBef>
              <a:buClr>
                <a:srgbClr val="009900"/>
              </a:buClr>
              <a:buFont typeface="Arial"/>
              <a:buNone/>
            </a:pPr>
            <a:r>
              <a:rPr lang="en-US" sz="5400" b="1" dirty="0">
                <a:solidFill>
                  <a:schemeClr val="bg1"/>
                </a:solidFill>
                <a:effectLst>
                  <a:glow rad="101600">
                    <a:schemeClr val="tx1">
                      <a:lumMod val="50000"/>
                      <a:alpha val="53000"/>
                    </a:schemeClr>
                  </a:glow>
                </a:effectLst>
                <a:latin typeface="+mj-lt"/>
                <a:ea typeface="ＭＳ Ｐゴシック" charset="0"/>
                <a:cs typeface="Coolvetica"/>
              </a:rPr>
              <a:t>NC State University </a:t>
            </a:r>
            <a:r>
              <a:rPr lang="en-US" sz="5400" b="1" dirty="0" smtClean="0">
                <a:solidFill>
                  <a:schemeClr val="bg1"/>
                </a:solidFill>
                <a:effectLst>
                  <a:glow rad="101600">
                    <a:schemeClr val="tx1">
                      <a:lumMod val="50000"/>
                      <a:alpha val="53000"/>
                    </a:schemeClr>
                  </a:glow>
                </a:effectLst>
                <a:latin typeface="+mj-lt"/>
                <a:ea typeface="ＭＳ Ｐゴシック" charset="0"/>
                <a:cs typeface="Coolvetica"/>
              </a:rPr>
              <a:t/>
            </a:r>
            <a:br>
              <a:rPr lang="en-US" sz="5400" b="1" dirty="0" smtClean="0">
                <a:solidFill>
                  <a:schemeClr val="bg1"/>
                </a:solidFill>
                <a:effectLst>
                  <a:glow rad="101600">
                    <a:schemeClr val="tx1">
                      <a:lumMod val="50000"/>
                      <a:alpha val="53000"/>
                    </a:schemeClr>
                  </a:glow>
                </a:effectLst>
                <a:latin typeface="+mj-lt"/>
                <a:ea typeface="ＭＳ Ｐゴシック" charset="0"/>
                <a:cs typeface="Coolvetica"/>
              </a:rPr>
            </a:br>
            <a:r>
              <a:rPr lang="en-US" sz="5400" b="1" dirty="0" smtClean="0">
                <a:solidFill>
                  <a:schemeClr val="bg1"/>
                </a:solidFill>
                <a:effectLst>
                  <a:glow rad="101600">
                    <a:schemeClr val="tx1">
                      <a:lumMod val="50000"/>
                      <a:alpha val="53000"/>
                    </a:schemeClr>
                  </a:glow>
                </a:effectLst>
                <a:latin typeface="+mj-lt"/>
                <a:ea typeface="ＭＳ Ｐゴシック" charset="0"/>
                <a:cs typeface="Coolvetica"/>
              </a:rPr>
              <a:t>Family </a:t>
            </a:r>
            <a:r>
              <a:rPr lang="en-US" sz="5400" b="1" dirty="0">
                <a:solidFill>
                  <a:schemeClr val="bg1"/>
                </a:solidFill>
                <a:effectLst>
                  <a:glow rad="101600">
                    <a:schemeClr val="tx1">
                      <a:lumMod val="50000"/>
                      <a:alpha val="53000"/>
                    </a:schemeClr>
                  </a:glow>
                </a:effectLst>
                <a:latin typeface="+mj-lt"/>
                <a:ea typeface="ＭＳ Ｐゴシック" charset="0"/>
                <a:cs typeface="Coolvetica"/>
              </a:rPr>
              <a:t>Day</a:t>
            </a:r>
          </a:p>
        </p:txBody>
      </p:sp>
    </p:spTree>
    <p:extLst>
      <p:ext uri="{BB962C8B-B14F-4D97-AF65-F5344CB8AC3E}">
        <p14:creationId xmlns:p14="http://schemas.microsoft.com/office/powerpoint/2010/main" val="67803019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amilydayvide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881448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59</a:t>
            </a:fld>
            <a:endParaRPr lang="en-US" sz="800" dirty="0">
              <a:solidFill>
                <a:schemeClr val="tx1">
                  <a:lumMod val="40000"/>
                  <a:lumOff val="60000"/>
                </a:schemeClr>
              </a:solidFill>
            </a:endParaRPr>
          </a:p>
        </p:txBody>
      </p:sp>
      <p:sp>
        <p:nvSpPr>
          <p:cNvPr id="5" name="Title 1"/>
          <p:cNvSpPr txBox="1">
            <a:spLocks/>
          </p:cNvSpPr>
          <p:nvPr/>
        </p:nvSpPr>
        <p:spPr>
          <a:xfrm>
            <a:off x="0" y="2414179"/>
            <a:ext cx="6158505" cy="1173084"/>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dirty="0" smtClean="0">
                <a:solidFill>
                  <a:schemeClr val="tx1"/>
                </a:solidFill>
              </a:rPr>
              <a:t>Retaining </a:t>
            </a:r>
            <a:br>
              <a:rPr lang="en-US" dirty="0" smtClean="0">
                <a:solidFill>
                  <a:schemeClr val="tx1"/>
                </a:solidFill>
              </a:rPr>
            </a:br>
            <a:r>
              <a:rPr lang="en-US" dirty="0" smtClean="0">
                <a:solidFill>
                  <a:schemeClr val="tx1"/>
                </a:solidFill>
              </a:rPr>
              <a:t>Families</a:t>
            </a:r>
            <a:endParaRPr lang="en-US"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41" r="36638"/>
          <a:stretch/>
        </p:blipFill>
        <p:spPr>
          <a:xfrm>
            <a:off x="6158506" y="0"/>
            <a:ext cx="6033494" cy="5710190"/>
          </a:xfrm>
          <a:prstGeom prst="rect">
            <a:avLst/>
          </a:prstGeom>
        </p:spPr>
      </p:pic>
    </p:spTree>
    <p:extLst>
      <p:ext uri="{BB962C8B-B14F-4D97-AF65-F5344CB8AC3E}">
        <p14:creationId xmlns:p14="http://schemas.microsoft.com/office/powerpoint/2010/main" val="14614957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6</a:t>
            </a:fld>
            <a:endParaRPr lang="en-US" sz="800" dirty="0">
              <a:solidFill>
                <a:schemeClr val="tx1">
                  <a:lumMod val="40000"/>
                  <a:lumOff val="60000"/>
                </a:schemeClr>
              </a:solidFill>
            </a:endParaRPr>
          </a:p>
        </p:txBody>
      </p:sp>
      <p:sp>
        <p:nvSpPr>
          <p:cNvPr id="7" name="Title 1"/>
          <p:cNvSpPr txBox="1">
            <a:spLocks/>
          </p:cNvSpPr>
          <p:nvPr/>
        </p:nvSpPr>
        <p:spPr>
          <a:xfrm>
            <a:off x="844449" y="1795816"/>
            <a:ext cx="10806268" cy="2350515"/>
          </a:xfrm>
          <a:prstGeom prst="rect">
            <a:avLst/>
          </a:prstGeom>
        </p:spPr>
        <p:txBody>
          <a:bodyPr vert="horz" lIns="91440" tIns="45720" rIns="91440" bIns="45720" rtlCol="0" anchor="b">
            <a:normAutofit fontScale="85000" lnSpcReduction="10000"/>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20000"/>
              </a:lnSpc>
            </a:pPr>
            <a:r>
              <a:rPr lang="en-US" dirty="0">
                <a:solidFill>
                  <a:schemeClr val="tx1"/>
                </a:solidFill>
              </a:rPr>
              <a:t>What do we know?</a:t>
            </a:r>
            <a:r>
              <a:rPr lang="en-US" dirty="0" smtClean="0">
                <a:solidFill>
                  <a:schemeClr val="tx1"/>
                </a:solidFill>
              </a:rPr>
              <a:t> </a:t>
            </a:r>
            <a:br>
              <a:rPr lang="en-US" dirty="0" smtClean="0">
                <a:solidFill>
                  <a:schemeClr val="tx1"/>
                </a:solidFill>
              </a:rPr>
            </a:br>
            <a:r>
              <a:rPr lang="en-US" sz="9800" dirty="0" smtClean="0"/>
              <a:t>Families </a:t>
            </a:r>
            <a:r>
              <a:rPr lang="en-US" sz="9800" dirty="0"/>
              <a:t>are </a:t>
            </a:r>
            <a:r>
              <a:rPr lang="en-US" sz="9800" dirty="0" smtClean="0"/>
              <a:t>the </a:t>
            </a:r>
            <a:r>
              <a:rPr lang="en-US" sz="9800" dirty="0"/>
              <a:t>Key </a:t>
            </a:r>
          </a:p>
        </p:txBody>
      </p:sp>
    </p:spTree>
    <p:extLst>
      <p:ext uri="{BB962C8B-B14F-4D97-AF65-F5344CB8AC3E}">
        <p14:creationId xmlns:p14="http://schemas.microsoft.com/office/powerpoint/2010/main" val="178441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ＭＳ Ｐゴシック" charset="0"/>
              </a:rPr>
              <a:t>Strategies</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60</a:t>
            </a:fld>
            <a:endParaRPr lang="en-US" sz="800" dirty="0">
              <a:solidFill>
                <a:schemeClr val="tx1">
                  <a:lumMod val="40000"/>
                  <a:lumOff val="60000"/>
                </a:schemeClr>
              </a:solidFill>
            </a:endParaRPr>
          </a:p>
        </p:txBody>
      </p:sp>
      <p:graphicFrame>
        <p:nvGraphicFramePr>
          <p:cNvPr id="3" name="Diagram 2"/>
          <p:cNvGraphicFramePr/>
          <p:nvPr>
            <p:extLst>
              <p:ext uri="{D42A27DB-BD31-4B8C-83A1-F6EECF244321}">
                <p14:modId xmlns:p14="http://schemas.microsoft.com/office/powerpoint/2010/main" val="2087031529"/>
              </p:ext>
            </p:extLst>
          </p:nvPr>
        </p:nvGraphicFramePr>
        <p:xfrm>
          <a:off x="838200" y="1639615"/>
          <a:ext cx="10515599" cy="4130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28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Message Example</a:t>
            </a:r>
            <a:endParaRPr lang="en-US" dirty="0"/>
          </a:p>
        </p:txBody>
      </p:sp>
      <p:sp>
        <p:nvSpPr>
          <p:cNvPr id="3" name="Content Placeholder 2"/>
          <p:cNvSpPr>
            <a:spLocks noGrp="1"/>
          </p:cNvSpPr>
          <p:nvPr>
            <p:ph idx="1"/>
          </p:nvPr>
        </p:nvSpPr>
        <p:spPr/>
        <p:txBody>
          <a:bodyPr/>
          <a:lstStyle/>
          <a:p>
            <a:pPr marL="0" indent="0">
              <a:lnSpc>
                <a:spcPct val="100000"/>
              </a:lnSpc>
              <a:spcBef>
                <a:spcPts val="0"/>
              </a:spcBef>
              <a:buNone/>
            </a:pPr>
            <a:r>
              <a:rPr lang="en-US" dirty="0"/>
              <a:t>“Hello </a:t>
            </a:r>
            <a:r>
              <a:rPr lang="en-US" dirty="0" err="1"/>
              <a:t>Juntos</a:t>
            </a:r>
            <a:r>
              <a:rPr lang="en-US" dirty="0"/>
              <a:t> 4-H families. We are excited to have you join us for Session 3 of our </a:t>
            </a:r>
            <a:r>
              <a:rPr lang="en-US" dirty="0" smtClean="0"/>
              <a:t>workshop series. We will be discussing the transition from middle school to high school. Please </a:t>
            </a:r>
            <a:r>
              <a:rPr lang="en-US" dirty="0"/>
              <a:t>let me know if you DO NOT plan to attend so I can ensure we have sufficient food and refreshments for the evening. You can reach me at -----. A High School counselor will be joining us, so you won't want to miss the opportunity to ask her questions and learn from her. I look forward to learning more about the transition from Middle School to High School together. I will see you this Thursday, September 22 at 5:30pm.” </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61</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60191587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ＭＳ Ｐゴシック" charset="0"/>
              </a:rPr>
              <a:t>Strategies</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62</a:t>
            </a:fld>
            <a:endParaRPr lang="en-US" sz="800" dirty="0">
              <a:solidFill>
                <a:schemeClr val="tx1">
                  <a:lumMod val="40000"/>
                  <a:lumOff val="60000"/>
                </a:schemeClr>
              </a:solidFill>
            </a:endParaRPr>
          </a:p>
        </p:txBody>
      </p:sp>
      <p:graphicFrame>
        <p:nvGraphicFramePr>
          <p:cNvPr id="3" name="Diagram 2"/>
          <p:cNvGraphicFramePr/>
          <p:nvPr>
            <p:extLst>
              <p:ext uri="{D42A27DB-BD31-4B8C-83A1-F6EECF244321}">
                <p14:modId xmlns:p14="http://schemas.microsoft.com/office/powerpoint/2010/main" val="1906385516"/>
              </p:ext>
            </p:extLst>
          </p:nvPr>
        </p:nvGraphicFramePr>
        <p:xfrm>
          <a:off x="838200" y="1764630"/>
          <a:ext cx="10515600" cy="3540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63</a:t>
            </a:fld>
            <a:endParaRPr lang="en-US" sz="800" dirty="0">
              <a:solidFill>
                <a:schemeClr val="tx1">
                  <a:lumMod val="40000"/>
                  <a:lumOff val="60000"/>
                </a:schemeClr>
              </a:solidFill>
            </a:endParaRPr>
          </a:p>
        </p:txBody>
      </p:sp>
      <p:sp>
        <p:nvSpPr>
          <p:cNvPr id="5" name="Title 1"/>
          <p:cNvSpPr txBox="1">
            <a:spLocks/>
          </p:cNvSpPr>
          <p:nvPr/>
        </p:nvSpPr>
        <p:spPr>
          <a:xfrm>
            <a:off x="0" y="2997502"/>
            <a:ext cx="6333067"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dirty="0" smtClean="0">
                <a:ea typeface="Coolvetica"/>
                <a:cs typeface="Coolvetica"/>
              </a:rPr>
              <a:t>Cost for </a:t>
            </a:r>
            <a:r>
              <a:rPr lang="en-US" dirty="0">
                <a:ea typeface="Coolvetica"/>
                <a:cs typeface="Coolvetica"/>
              </a:rPr>
              <a:t>Family Engagement </a:t>
            </a:r>
            <a:endParaRPr lang="en-US" sz="4400" dirty="0">
              <a:ea typeface="Coolvetica"/>
              <a:cs typeface="Coolvetica"/>
            </a:endParaRPr>
          </a:p>
          <a:p>
            <a:pPr algn="ctr">
              <a:lnSpc>
                <a:spcPct val="100000"/>
              </a:lnSpc>
            </a:pP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39" t="1066" r="6503" b="1631"/>
          <a:stretch/>
        </p:blipFill>
        <p:spPr>
          <a:xfrm>
            <a:off x="6158505" y="0"/>
            <a:ext cx="6033495" cy="5718048"/>
          </a:xfrm>
          <a:prstGeom prst="rect">
            <a:avLst/>
          </a:prstGeom>
        </p:spPr>
      </p:pic>
    </p:spTree>
    <p:extLst>
      <p:ext uri="{BB962C8B-B14F-4D97-AF65-F5344CB8AC3E}">
        <p14:creationId xmlns:p14="http://schemas.microsoft.com/office/powerpoint/2010/main" val="66608272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64</a:t>
            </a:fld>
            <a:endParaRPr lang="en-US" sz="800" dirty="0">
              <a:solidFill>
                <a:schemeClr val="tx1">
                  <a:lumMod val="40000"/>
                  <a:lumOff val="6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40605787"/>
              </p:ext>
            </p:extLst>
          </p:nvPr>
        </p:nvGraphicFramePr>
        <p:xfrm>
          <a:off x="844449" y="847938"/>
          <a:ext cx="10837799" cy="4733056"/>
        </p:xfrm>
        <a:graphic>
          <a:graphicData uri="http://schemas.openxmlformats.org/drawingml/2006/table">
            <a:tbl>
              <a:tblPr firstRow="1" bandRow="1">
                <a:tableStyleId>{5940675A-B579-460E-94D1-54222C63F5DA}</a:tableStyleId>
              </a:tblPr>
              <a:tblGrid>
                <a:gridCol w="5398696">
                  <a:extLst>
                    <a:ext uri="{9D8B030D-6E8A-4147-A177-3AD203B41FA5}">
                      <a16:colId xmlns:a16="http://schemas.microsoft.com/office/drawing/2014/main" xmlns="" val="20000"/>
                    </a:ext>
                  </a:extLst>
                </a:gridCol>
                <a:gridCol w="5439103">
                  <a:extLst>
                    <a:ext uri="{9D8B030D-6E8A-4147-A177-3AD203B41FA5}">
                      <a16:colId xmlns:a16="http://schemas.microsoft.com/office/drawing/2014/main" xmlns="" val="20001"/>
                    </a:ext>
                  </a:extLst>
                </a:gridCol>
              </a:tblGrid>
              <a:tr h="800307">
                <a:tc>
                  <a:txBody>
                    <a:bodyPr/>
                    <a:lstStyle/>
                    <a:p>
                      <a:pPr algn="ctr">
                        <a:lnSpc>
                          <a:spcPct val="80000"/>
                        </a:lnSpc>
                      </a:pPr>
                      <a:r>
                        <a:rPr lang="en-US" sz="3100" b="1" dirty="0">
                          <a:solidFill>
                            <a:srgbClr val="2B8A53"/>
                          </a:solidFill>
                          <a:effectLst/>
                          <a:latin typeface="+mj-lt"/>
                          <a:cs typeface="Coolvetica"/>
                        </a:rPr>
                        <a:t>Without</a:t>
                      </a:r>
                      <a:r>
                        <a:rPr lang="en-US" sz="3100" b="1" baseline="0" dirty="0">
                          <a:solidFill>
                            <a:srgbClr val="2B8A53"/>
                          </a:solidFill>
                          <a:effectLst/>
                          <a:latin typeface="+mj-lt"/>
                          <a:cs typeface="Coolvetica"/>
                        </a:rPr>
                        <a:t> additional funds</a:t>
                      </a:r>
                      <a:endParaRPr lang="en-US" sz="3100" b="1" dirty="0">
                        <a:solidFill>
                          <a:srgbClr val="2B8A53"/>
                        </a:solidFill>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ctr">
                        <a:lnSpc>
                          <a:spcPct val="80000"/>
                        </a:lnSpc>
                      </a:pPr>
                      <a:r>
                        <a:rPr lang="en-US" sz="3100" b="1" dirty="0">
                          <a:solidFill>
                            <a:schemeClr val="accent2"/>
                          </a:solidFill>
                          <a:effectLst/>
                          <a:latin typeface="+mj-lt"/>
                          <a:cs typeface="Coolvetica"/>
                        </a:rPr>
                        <a:t>With</a:t>
                      </a:r>
                      <a:r>
                        <a:rPr lang="en-US" sz="3100" b="1" baseline="0" dirty="0">
                          <a:solidFill>
                            <a:schemeClr val="accent2"/>
                          </a:solidFill>
                          <a:effectLst/>
                          <a:latin typeface="+mj-lt"/>
                          <a:cs typeface="Coolvetica"/>
                        </a:rPr>
                        <a:t> a</a:t>
                      </a:r>
                      <a:r>
                        <a:rPr lang="en-US" sz="3100" b="1" dirty="0">
                          <a:solidFill>
                            <a:schemeClr val="accent2"/>
                          </a:solidFill>
                          <a:effectLst/>
                          <a:latin typeface="+mj-lt"/>
                          <a:cs typeface="Coolvetica"/>
                        </a:rPr>
                        <a:t>dditional funds</a:t>
                      </a: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832965">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000" dirty="0">
                          <a:solidFill>
                            <a:schemeClr val="tx1"/>
                          </a:solidFill>
                          <a:effectLst/>
                          <a:latin typeface="+mj-lt"/>
                          <a:cs typeface="Coolvetica"/>
                        </a:rPr>
                        <a:t>Two</a:t>
                      </a:r>
                      <a:r>
                        <a:rPr lang="en-US" sz="2000" baseline="0" dirty="0">
                          <a:solidFill>
                            <a:schemeClr val="tx1"/>
                          </a:solidFill>
                          <a:effectLst/>
                          <a:latin typeface="+mj-lt"/>
                          <a:cs typeface="Coolvetica"/>
                        </a:rPr>
                        <a:t> bilingual volunteer </a:t>
                      </a:r>
                      <a:r>
                        <a:rPr lang="en-US" sz="2000" baseline="0" dirty="0" smtClean="0">
                          <a:solidFill>
                            <a:schemeClr val="tx1"/>
                          </a:solidFill>
                          <a:effectLst/>
                          <a:latin typeface="+mj-lt"/>
                          <a:cs typeface="Coolvetica"/>
                        </a:rPr>
                        <a:t/>
                      </a:r>
                      <a:br>
                        <a:rPr lang="en-US" sz="2000" baseline="0" dirty="0" smtClean="0">
                          <a:solidFill>
                            <a:schemeClr val="tx1"/>
                          </a:solidFill>
                          <a:effectLst/>
                          <a:latin typeface="+mj-lt"/>
                          <a:cs typeface="Coolvetica"/>
                        </a:rPr>
                      </a:br>
                      <a:r>
                        <a:rPr lang="en-US" sz="2000" baseline="0" dirty="0" smtClean="0">
                          <a:solidFill>
                            <a:schemeClr val="tx1"/>
                          </a:solidFill>
                          <a:effectLst/>
                          <a:latin typeface="+mj-lt"/>
                          <a:cs typeface="Coolvetica"/>
                        </a:rPr>
                        <a:t>workshop </a:t>
                      </a:r>
                      <a:r>
                        <a:rPr lang="en-US" sz="2000" baseline="0" dirty="0">
                          <a:solidFill>
                            <a:schemeClr val="tx1"/>
                          </a:solidFill>
                          <a:effectLst/>
                          <a:latin typeface="+mj-lt"/>
                          <a:cs typeface="Coolvetica"/>
                        </a:rPr>
                        <a:t>facilitators </a:t>
                      </a:r>
                      <a:endParaRPr lang="en-US" sz="2000" dirty="0">
                        <a:solidFill>
                          <a:schemeClr val="tx1"/>
                        </a:solidFill>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000" dirty="0">
                          <a:solidFill>
                            <a:schemeClr val="tx1"/>
                          </a:solidFill>
                          <a:effectLst/>
                          <a:latin typeface="+mj-lt"/>
                          <a:cs typeface="Coolvetica"/>
                        </a:rPr>
                        <a:t>Budget to hire or contract with </a:t>
                      </a:r>
                      <a:r>
                        <a:rPr lang="en-US" sz="2000" dirty="0" smtClean="0">
                          <a:solidFill>
                            <a:schemeClr val="tx1"/>
                          </a:solidFill>
                          <a:effectLst/>
                          <a:latin typeface="+mj-lt"/>
                          <a:cs typeface="Coolvetica"/>
                        </a:rPr>
                        <a:t/>
                      </a:r>
                      <a:br>
                        <a:rPr lang="en-US" sz="2000" dirty="0" smtClean="0">
                          <a:solidFill>
                            <a:schemeClr val="tx1"/>
                          </a:solidFill>
                          <a:effectLst/>
                          <a:latin typeface="+mj-lt"/>
                          <a:cs typeface="Coolvetica"/>
                        </a:rPr>
                      </a:br>
                      <a:r>
                        <a:rPr lang="en-US" sz="2000" dirty="0" smtClean="0">
                          <a:solidFill>
                            <a:schemeClr val="tx1"/>
                          </a:solidFill>
                          <a:effectLst/>
                          <a:latin typeface="+mj-lt"/>
                          <a:cs typeface="Coolvetica"/>
                        </a:rPr>
                        <a:t>two </a:t>
                      </a:r>
                      <a:r>
                        <a:rPr lang="en-US" sz="2000" dirty="0">
                          <a:solidFill>
                            <a:schemeClr val="tx1"/>
                          </a:solidFill>
                          <a:effectLst/>
                          <a:latin typeface="+mj-lt"/>
                          <a:cs typeface="Coolvetica"/>
                        </a:rPr>
                        <a:t>bilingual</a:t>
                      </a:r>
                      <a:r>
                        <a:rPr lang="en-US" sz="2000" baseline="0" dirty="0">
                          <a:solidFill>
                            <a:schemeClr val="tx1"/>
                          </a:solidFill>
                          <a:effectLst/>
                          <a:latin typeface="+mj-lt"/>
                          <a:cs typeface="Coolvetica"/>
                        </a:rPr>
                        <a:t> workshop facilitators </a:t>
                      </a:r>
                      <a:endParaRPr lang="en-US" sz="2000" dirty="0">
                        <a:solidFill>
                          <a:schemeClr val="tx1"/>
                        </a:solidFill>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r h="930558">
                <a:tc>
                  <a:txBody>
                    <a:bodyPr/>
                    <a:lstStyle/>
                    <a:p>
                      <a:pPr algn="ctr">
                        <a:lnSpc>
                          <a:spcPct val="80000"/>
                        </a:lnSpc>
                      </a:pPr>
                      <a:r>
                        <a:rPr lang="en-US" sz="2000" dirty="0">
                          <a:solidFill>
                            <a:schemeClr val="tx1"/>
                          </a:solidFill>
                          <a:effectLst/>
                          <a:latin typeface="+mj-lt"/>
                          <a:cs typeface="Coolvetica"/>
                        </a:rPr>
                        <a:t>Lead Extension</a:t>
                      </a:r>
                      <a:r>
                        <a:rPr lang="en-US" sz="2000" baseline="0" dirty="0">
                          <a:solidFill>
                            <a:schemeClr val="tx1"/>
                          </a:solidFill>
                          <a:effectLst/>
                          <a:latin typeface="+mj-lt"/>
                          <a:cs typeface="Coolvetica"/>
                        </a:rPr>
                        <a:t> staff coordinating the </a:t>
                      </a:r>
                      <a:r>
                        <a:rPr lang="en-US" sz="2000" baseline="0" dirty="0" smtClean="0">
                          <a:solidFill>
                            <a:schemeClr val="tx1"/>
                          </a:solidFill>
                          <a:effectLst/>
                          <a:latin typeface="+mj-lt"/>
                          <a:cs typeface="Coolvetica"/>
                        </a:rPr>
                        <a:t/>
                      </a:r>
                      <a:br>
                        <a:rPr lang="en-US" sz="2000" baseline="0" dirty="0" smtClean="0">
                          <a:solidFill>
                            <a:schemeClr val="tx1"/>
                          </a:solidFill>
                          <a:effectLst/>
                          <a:latin typeface="+mj-lt"/>
                          <a:cs typeface="Coolvetica"/>
                        </a:rPr>
                      </a:br>
                      <a:r>
                        <a:rPr lang="en-US" sz="2000" baseline="0" dirty="0" smtClean="0">
                          <a:solidFill>
                            <a:schemeClr val="tx1"/>
                          </a:solidFill>
                          <a:effectLst/>
                          <a:latin typeface="+mj-lt"/>
                          <a:cs typeface="Coolvetica"/>
                        </a:rPr>
                        <a:t>Family </a:t>
                      </a:r>
                      <a:r>
                        <a:rPr lang="en-US" sz="2000" baseline="0" dirty="0">
                          <a:solidFill>
                            <a:schemeClr val="tx1"/>
                          </a:solidFill>
                          <a:effectLst/>
                          <a:latin typeface="+mj-lt"/>
                          <a:cs typeface="Coolvetica"/>
                        </a:rPr>
                        <a:t>Engagement process</a:t>
                      </a:r>
                      <a:r>
                        <a:rPr lang="en-US" sz="2000" dirty="0">
                          <a:solidFill>
                            <a:schemeClr val="tx1"/>
                          </a:solidFill>
                          <a:effectLst/>
                          <a:latin typeface="+mj-lt"/>
                          <a:cs typeface="Coolvetica"/>
                        </a:rPr>
                        <a:t> </a:t>
                      </a: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2000" baseline="0" dirty="0">
                          <a:solidFill>
                            <a:schemeClr val="tx1"/>
                          </a:solidFill>
                          <a:effectLst/>
                          <a:latin typeface="+mj-lt"/>
                          <a:cs typeface="Coolvetica"/>
                        </a:rPr>
                        <a:t>One of the facilitators could also organize all of the Juntos 4-H family engagements </a:t>
                      </a:r>
                      <a:endParaRPr lang="en-US" sz="2000" dirty="0">
                        <a:solidFill>
                          <a:schemeClr val="tx1"/>
                        </a:solidFill>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803592">
                <a:tc>
                  <a:txBody>
                    <a:bodyPr/>
                    <a:lstStyle/>
                    <a:p>
                      <a:pPr algn="ctr">
                        <a:lnSpc>
                          <a:spcPct val="80000"/>
                        </a:lnSpc>
                      </a:pPr>
                      <a:r>
                        <a:rPr lang="en-US" sz="2000" dirty="0">
                          <a:solidFill>
                            <a:schemeClr val="tx1"/>
                          </a:solidFill>
                          <a:effectLst/>
                          <a:latin typeface="+mj-lt"/>
                          <a:cs typeface="Coolvetica"/>
                        </a:rPr>
                        <a:t>Free</a:t>
                      </a:r>
                      <a:r>
                        <a:rPr lang="en-US" sz="2000" baseline="0" dirty="0">
                          <a:solidFill>
                            <a:schemeClr val="tx1"/>
                          </a:solidFill>
                          <a:effectLst/>
                          <a:latin typeface="+mj-lt"/>
                          <a:cs typeface="Coolvetica"/>
                        </a:rPr>
                        <a:t> dinners donated by schools </a:t>
                      </a:r>
                      <a:r>
                        <a:rPr lang="en-US" sz="2000" baseline="0" dirty="0" smtClean="0">
                          <a:solidFill>
                            <a:schemeClr val="tx1"/>
                          </a:solidFill>
                          <a:effectLst/>
                          <a:latin typeface="+mj-lt"/>
                          <a:cs typeface="Coolvetica"/>
                        </a:rPr>
                        <a:t/>
                      </a:r>
                      <a:br>
                        <a:rPr lang="en-US" sz="2000" baseline="0" dirty="0" smtClean="0">
                          <a:solidFill>
                            <a:schemeClr val="tx1"/>
                          </a:solidFill>
                          <a:effectLst/>
                          <a:latin typeface="+mj-lt"/>
                          <a:cs typeface="Coolvetica"/>
                        </a:rPr>
                      </a:br>
                      <a:r>
                        <a:rPr lang="en-US" sz="2000" baseline="0" dirty="0" smtClean="0">
                          <a:solidFill>
                            <a:schemeClr val="tx1"/>
                          </a:solidFill>
                          <a:effectLst/>
                          <a:latin typeface="+mj-lt"/>
                          <a:cs typeface="Coolvetica"/>
                        </a:rPr>
                        <a:t>or </a:t>
                      </a:r>
                      <a:r>
                        <a:rPr lang="en-US" sz="2000" baseline="0" dirty="0">
                          <a:solidFill>
                            <a:schemeClr val="tx1"/>
                          </a:solidFill>
                          <a:effectLst/>
                          <a:latin typeface="+mj-lt"/>
                          <a:cs typeface="Coolvetica"/>
                        </a:rPr>
                        <a:t>local restaurants </a:t>
                      </a:r>
                      <a:endParaRPr lang="en-US" sz="2000" dirty="0">
                        <a:solidFill>
                          <a:schemeClr val="tx1"/>
                        </a:solidFill>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000" dirty="0">
                          <a:solidFill>
                            <a:schemeClr val="tx1"/>
                          </a:solidFill>
                          <a:effectLst/>
                          <a:latin typeface="+mj-lt"/>
                          <a:cs typeface="Coolvetica"/>
                        </a:rPr>
                        <a:t>Budget for </a:t>
                      </a:r>
                      <a:r>
                        <a:rPr lang="en-US" sz="2000" baseline="0" dirty="0">
                          <a:solidFill>
                            <a:schemeClr val="tx1"/>
                          </a:solidFill>
                          <a:effectLst/>
                          <a:latin typeface="+mj-lt"/>
                          <a:cs typeface="Coolvetica"/>
                        </a:rPr>
                        <a:t>five meals during the year </a:t>
                      </a:r>
                      <a:r>
                        <a:rPr lang="en-US" sz="2000" baseline="0" dirty="0" smtClean="0">
                          <a:solidFill>
                            <a:schemeClr val="tx1"/>
                          </a:solidFill>
                          <a:effectLst/>
                          <a:latin typeface="+mj-lt"/>
                          <a:cs typeface="Coolvetica"/>
                        </a:rPr>
                        <a:t>(find </a:t>
                      </a:r>
                      <a:r>
                        <a:rPr lang="en-US" sz="2000" baseline="0" dirty="0">
                          <a:solidFill>
                            <a:schemeClr val="tx1"/>
                          </a:solidFill>
                          <a:effectLst/>
                          <a:latin typeface="+mj-lt"/>
                          <a:cs typeface="Coolvetica"/>
                        </a:rPr>
                        <a:t>low cost </a:t>
                      </a:r>
                      <a:r>
                        <a:rPr lang="en-US" sz="2000" baseline="0" dirty="0" smtClean="0">
                          <a:solidFill>
                            <a:schemeClr val="tx1"/>
                          </a:solidFill>
                          <a:effectLst/>
                          <a:latin typeface="+mj-lt"/>
                          <a:cs typeface="Coolvetica"/>
                        </a:rPr>
                        <a:t>options)</a:t>
                      </a:r>
                      <a:endParaRPr lang="en-US" sz="2000" dirty="0">
                        <a:solidFill>
                          <a:schemeClr val="tx1"/>
                        </a:solidFill>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r h="707435">
                <a:tc>
                  <a:txBody>
                    <a:bodyPr/>
                    <a:lstStyle/>
                    <a:p>
                      <a:pPr marL="0" marR="0" indent="0" algn="ctr" defTabSz="326532" rtl="0" eaLnBrk="1" fontAlgn="auto" latinLnBrk="0" hangingPunct="1">
                        <a:lnSpc>
                          <a:spcPct val="80000"/>
                        </a:lnSpc>
                        <a:spcBef>
                          <a:spcPts val="500"/>
                        </a:spcBef>
                        <a:spcAft>
                          <a:spcPts val="0"/>
                        </a:spcAft>
                        <a:buClrTx/>
                        <a:buSzTx/>
                        <a:buFontTx/>
                        <a:buNone/>
                        <a:tabLst/>
                        <a:defRPr/>
                      </a:pPr>
                      <a:r>
                        <a:rPr lang="en-US" sz="2000" dirty="0">
                          <a:solidFill>
                            <a:schemeClr val="tx1"/>
                          </a:solidFill>
                          <a:effectLst/>
                          <a:latin typeface="+mj-lt"/>
                          <a:cs typeface="Coolvetica"/>
                        </a:rPr>
                        <a:t>Volunteer</a:t>
                      </a:r>
                      <a:r>
                        <a:rPr lang="en-US" sz="2000" baseline="0" dirty="0">
                          <a:solidFill>
                            <a:schemeClr val="tx1"/>
                          </a:solidFill>
                          <a:effectLst/>
                          <a:latin typeface="+mj-lt"/>
                          <a:cs typeface="Coolvetica"/>
                        </a:rPr>
                        <a:t> childcare providers</a:t>
                      </a:r>
                      <a:endParaRPr lang="en-US" sz="2000" dirty="0">
                        <a:solidFill>
                          <a:schemeClr val="tx1"/>
                        </a:solidFill>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2000" dirty="0">
                          <a:solidFill>
                            <a:schemeClr val="tx1"/>
                          </a:solidFill>
                          <a:effectLst/>
                          <a:latin typeface="+mj-lt"/>
                          <a:cs typeface="Coolvetica"/>
                        </a:rPr>
                        <a:t>Budget</a:t>
                      </a:r>
                      <a:r>
                        <a:rPr lang="en-US" sz="2000" baseline="0" dirty="0">
                          <a:solidFill>
                            <a:schemeClr val="tx1"/>
                          </a:solidFill>
                          <a:effectLst/>
                          <a:latin typeface="+mj-lt"/>
                          <a:cs typeface="Coolvetica"/>
                        </a:rPr>
                        <a:t> for childcare</a:t>
                      </a:r>
                      <a:endParaRPr lang="en-US" sz="2000" dirty="0">
                        <a:solidFill>
                          <a:schemeClr val="tx1"/>
                        </a:solidFill>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4"/>
                  </a:ext>
                </a:extLst>
              </a:tr>
              <a:tr h="658199">
                <a:tc>
                  <a:txBody>
                    <a:bodyPr/>
                    <a:lstStyle/>
                    <a:p>
                      <a:pPr algn="ctr">
                        <a:lnSpc>
                          <a:spcPct val="80000"/>
                        </a:lnSpc>
                      </a:pPr>
                      <a:r>
                        <a:rPr lang="en-US" sz="2000" dirty="0">
                          <a:solidFill>
                            <a:schemeClr val="tx1"/>
                          </a:solidFill>
                          <a:effectLst/>
                          <a:latin typeface="+mj-lt"/>
                          <a:cs typeface="Coolvetica"/>
                        </a:rPr>
                        <a:t>Minimal supply needs</a:t>
                      </a:r>
                      <a:r>
                        <a:rPr lang="en-US" sz="2000" baseline="0" dirty="0">
                          <a:solidFill>
                            <a:schemeClr val="tx1"/>
                          </a:solidFill>
                          <a:effectLst/>
                          <a:latin typeface="+mj-lt"/>
                          <a:cs typeface="Coolvetica"/>
                        </a:rPr>
                        <a:t> </a:t>
                      </a:r>
                      <a:r>
                        <a:rPr lang="en-US" sz="2000" baseline="0" dirty="0" smtClean="0">
                          <a:solidFill>
                            <a:schemeClr val="tx1"/>
                          </a:solidFill>
                          <a:effectLst/>
                          <a:latin typeface="+mj-lt"/>
                          <a:cs typeface="Coolvetica"/>
                        </a:rPr>
                        <a:t/>
                      </a:r>
                      <a:br>
                        <a:rPr lang="en-US" sz="2000" baseline="0" dirty="0" smtClean="0">
                          <a:solidFill>
                            <a:schemeClr val="tx1"/>
                          </a:solidFill>
                          <a:effectLst/>
                          <a:latin typeface="+mj-lt"/>
                          <a:cs typeface="Coolvetica"/>
                        </a:rPr>
                      </a:br>
                      <a:r>
                        <a:rPr lang="en-US" sz="2000" baseline="0" dirty="0" smtClean="0">
                          <a:solidFill>
                            <a:schemeClr val="tx1"/>
                          </a:solidFill>
                          <a:effectLst/>
                          <a:latin typeface="+mj-lt"/>
                          <a:cs typeface="Coolvetica"/>
                        </a:rPr>
                        <a:t>(</a:t>
                      </a:r>
                      <a:r>
                        <a:rPr lang="en-US" sz="2000" baseline="0" dirty="0">
                          <a:solidFill>
                            <a:schemeClr val="tx1"/>
                          </a:solidFill>
                          <a:effectLst/>
                          <a:latin typeface="+mj-lt"/>
                          <a:cs typeface="Coolvetica"/>
                        </a:rPr>
                        <a:t>Extension office supplies) </a:t>
                      </a:r>
                      <a:endParaRPr lang="en-US" sz="2000" dirty="0">
                        <a:solidFill>
                          <a:schemeClr val="tx1"/>
                        </a:solidFill>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2000" dirty="0">
                          <a:solidFill>
                            <a:schemeClr val="tx1"/>
                          </a:solidFill>
                          <a:effectLst/>
                          <a:latin typeface="+mj-lt"/>
                          <a:cs typeface="Coolvetica"/>
                        </a:rPr>
                        <a:t>Minimal supply needs</a:t>
                      </a:r>
                      <a:r>
                        <a:rPr lang="en-US" sz="2000" baseline="0" dirty="0">
                          <a:solidFill>
                            <a:schemeClr val="tx1"/>
                          </a:solidFill>
                          <a:effectLst/>
                          <a:latin typeface="+mj-lt"/>
                          <a:cs typeface="Coolvetica"/>
                        </a:rPr>
                        <a:t>            </a:t>
                      </a:r>
                      <a:r>
                        <a:rPr lang="en-US" sz="2000" baseline="0" dirty="0" smtClean="0">
                          <a:solidFill>
                            <a:schemeClr val="tx1"/>
                          </a:solidFill>
                          <a:effectLst/>
                          <a:latin typeface="+mj-lt"/>
                          <a:cs typeface="Coolvetica"/>
                        </a:rPr>
                        <a:t/>
                      </a:r>
                      <a:br>
                        <a:rPr lang="en-US" sz="2000" baseline="0" dirty="0" smtClean="0">
                          <a:solidFill>
                            <a:schemeClr val="tx1"/>
                          </a:solidFill>
                          <a:effectLst/>
                          <a:latin typeface="+mj-lt"/>
                          <a:cs typeface="Coolvetica"/>
                        </a:rPr>
                      </a:br>
                      <a:r>
                        <a:rPr lang="en-US" sz="2000" baseline="0" dirty="0" smtClean="0">
                          <a:solidFill>
                            <a:schemeClr val="tx1"/>
                          </a:solidFill>
                          <a:effectLst/>
                          <a:latin typeface="+mj-lt"/>
                          <a:cs typeface="Coolvetica"/>
                        </a:rPr>
                        <a:t>(</a:t>
                      </a:r>
                      <a:r>
                        <a:rPr lang="en-US" sz="2000" baseline="0" dirty="0">
                          <a:solidFill>
                            <a:schemeClr val="tx1"/>
                          </a:solidFill>
                          <a:effectLst/>
                          <a:latin typeface="+mj-lt"/>
                          <a:cs typeface="Coolvetica"/>
                        </a:rPr>
                        <a:t>Extension office supplies) </a:t>
                      </a:r>
                      <a:endParaRPr lang="en-US" sz="2000" dirty="0">
                        <a:solidFill>
                          <a:schemeClr val="tx1"/>
                        </a:solidFill>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4" name="Rectangle 3"/>
          <p:cNvSpPr/>
          <p:nvPr/>
        </p:nvSpPr>
        <p:spPr>
          <a:xfrm flipV="1">
            <a:off x="6129509" y="2021846"/>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flipV="1">
            <a:off x="6129509" y="2914482"/>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6129509" y="3747367"/>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6129509" y="4536237"/>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6129509" y="5220565"/>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85478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65</a:t>
            </a:fld>
            <a:endParaRPr lang="en-US" sz="800" dirty="0">
              <a:solidFill>
                <a:schemeClr val="tx1">
                  <a:lumMod val="40000"/>
                  <a:lumOff val="60000"/>
                </a:schemeClr>
              </a:solidFill>
            </a:endParaRPr>
          </a:p>
        </p:txBody>
      </p:sp>
      <p:sp>
        <p:nvSpPr>
          <p:cNvPr id="5" name="Title 1"/>
          <p:cNvSpPr txBox="1">
            <a:spLocks/>
          </p:cNvSpPr>
          <p:nvPr/>
        </p:nvSpPr>
        <p:spPr>
          <a:xfrm>
            <a:off x="772160" y="1371600"/>
            <a:ext cx="10749280" cy="3606181"/>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US" sz="4800" dirty="0">
                <a:ea typeface="Coolvetica"/>
                <a:cs typeface="Coolvetica"/>
              </a:rPr>
              <a:t>Sample budget from </a:t>
            </a:r>
            <a:r>
              <a:rPr lang="en-US" sz="4800" dirty="0" smtClean="0">
                <a:ea typeface="Coolvetica"/>
                <a:cs typeface="Coolvetica"/>
              </a:rPr>
              <a:t>North </a:t>
            </a:r>
            <a:r>
              <a:rPr lang="en-US" sz="4800" dirty="0">
                <a:ea typeface="Coolvetica"/>
                <a:cs typeface="Coolvetica"/>
              </a:rPr>
              <a:t>Carolina when implementing Family Engagement with grant funds</a:t>
            </a:r>
          </a:p>
          <a:p>
            <a:pPr algn="ctr">
              <a:lnSpc>
                <a:spcPct val="100000"/>
              </a:lnSpc>
            </a:pPr>
            <a:endParaRPr lang="en-US" dirty="0"/>
          </a:p>
        </p:txBody>
      </p:sp>
    </p:spTree>
    <p:extLst>
      <p:ext uri="{BB962C8B-B14F-4D97-AF65-F5344CB8AC3E}">
        <p14:creationId xmlns:p14="http://schemas.microsoft.com/office/powerpoint/2010/main" val="209026532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66</a:t>
            </a:fld>
            <a:endParaRPr lang="en-US" sz="800" dirty="0">
              <a:solidFill>
                <a:schemeClr val="tx1">
                  <a:lumMod val="40000"/>
                  <a:lumOff val="60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1208670"/>
              </p:ext>
            </p:extLst>
          </p:nvPr>
        </p:nvGraphicFramePr>
        <p:xfrm>
          <a:off x="844449" y="721814"/>
          <a:ext cx="10869330" cy="4606932"/>
        </p:xfrm>
        <a:graphic>
          <a:graphicData uri="http://schemas.openxmlformats.org/drawingml/2006/table">
            <a:tbl>
              <a:tblPr firstRow="1" bandRow="1">
                <a:tableStyleId>{5940675A-B579-460E-94D1-54222C63F5DA}</a:tableStyleId>
              </a:tblPr>
              <a:tblGrid>
                <a:gridCol w="5351399">
                  <a:extLst>
                    <a:ext uri="{9D8B030D-6E8A-4147-A177-3AD203B41FA5}">
                      <a16:colId xmlns:a16="http://schemas.microsoft.com/office/drawing/2014/main" xmlns="" val="20000"/>
                    </a:ext>
                  </a:extLst>
                </a:gridCol>
                <a:gridCol w="5517931">
                  <a:extLst>
                    <a:ext uri="{9D8B030D-6E8A-4147-A177-3AD203B41FA5}">
                      <a16:colId xmlns:a16="http://schemas.microsoft.com/office/drawing/2014/main" xmlns="" val="20001"/>
                    </a:ext>
                  </a:extLst>
                </a:gridCol>
              </a:tblGrid>
              <a:tr h="815969">
                <a:tc>
                  <a:txBody>
                    <a:bodyPr/>
                    <a:lstStyle/>
                    <a:p>
                      <a:pPr algn="ctr">
                        <a:lnSpc>
                          <a:spcPct val="80000"/>
                        </a:lnSpc>
                      </a:pPr>
                      <a:r>
                        <a:rPr lang="en-US" sz="3100" b="1" dirty="0">
                          <a:solidFill>
                            <a:srgbClr val="2B8A53"/>
                          </a:solidFill>
                          <a:effectLst/>
                          <a:latin typeface="+mj-lt"/>
                          <a:cs typeface="Coolvetica"/>
                        </a:rPr>
                        <a:t>Without</a:t>
                      </a:r>
                      <a:r>
                        <a:rPr lang="en-US" sz="3100" b="1" baseline="0" dirty="0">
                          <a:solidFill>
                            <a:srgbClr val="2B8A53"/>
                          </a:solidFill>
                          <a:effectLst/>
                          <a:latin typeface="+mj-lt"/>
                          <a:cs typeface="Coolvetica"/>
                        </a:rPr>
                        <a:t> additional funds</a:t>
                      </a:r>
                      <a:endParaRPr lang="en-US" sz="3100" b="1" dirty="0">
                        <a:solidFill>
                          <a:srgbClr val="2B8A53"/>
                        </a:solidFill>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ctr">
                        <a:lnSpc>
                          <a:spcPct val="80000"/>
                        </a:lnSpc>
                      </a:pPr>
                      <a:r>
                        <a:rPr lang="en-US" sz="3100" b="1" dirty="0">
                          <a:solidFill>
                            <a:schemeClr val="accent2"/>
                          </a:solidFill>
                          <a:effectLst/>
                          <a:latin typeface="+mj-lt"/>
                          <a:cs typeface="Coolvetica"/>
                        </a:rPr>
                        <a:t>With</a:t>
                      </a:r>
                      <a:r>
                        <a:rPr lang="en-US" sz="3100" b="1" baseline="0" dirty="0">
                          <a:solidFill>
                            <a:schemeClr val="accent2"/>
                          </a:solidFill>
                          <a:effectLst/>
                          <a:latin typeface="+mj-lt"/>
                          <a:cs typeface="Coolvetica"/>
                        </a:rPr>
                        <a:t> a</a:t>
                      </a:r>
                      <a:r>
                        <a:rPr lang="en-US" sz="3100" b="1" dirty="0">
                          <a:solidFill>
                            <a:schemeClr val="accent2"/>
                          </a:solidFill>
                          <a:effectLst/>
                          <a:latin typeface="+mj-lt"/>
                          <a:cs typeface="Coolvetica"/>
                        </a:rPr>
                        <a:t>dditional funds</a:t>
                      </a: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1126549">
                <a:tc>
                  <a:txBody>
                    <a:bodyPr/>
                    <a:lstStyle/>
                    <a:p>
                      <a:pPr algn="ctr"/>
                      <a:r>
                        <a:rPr lang="en-US" sz="2000" dirty="0" smtClean="0">
                          <a:effectLst/>
                          <a:latin typeface="+mj-lt"/>
                          <a:cs typeface="Coolvetica"/>
                        </a:rPr>
                        <a:t>Two</a:t>
                      </a:r>
                      <a:r>
                        <a:rPr lang="en-US" sz="2000" baseline="0" dirty="0" smtClean="0">
                          <a:effectLst/>
                          <a:latin typeface="+mj-lt"/>
                          <a:cs typeface="Coolvetica"/>
                        </a:rPr>
                        <a:t> bilingual workshop facilitators </a:t>
                      </a:r>
                      <a:endParaRPr lang="en-US" sz="2000" dirty="0">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smtClean="0">
                          <a:effectLst/>
                          <a:latin typeface="+mj-lt"/>
                          <a:cs typeface="Coolvetica"/>
                        </a:rPr>
                        <a:t>$20</a:t>
                      </a:r>
                      <a:r>
                        <a:rPr lang="en-US" sz="2000" baseline="0" dirty="0" smtClean="0">
                          <a:effectLst/>
                          <a:latin typeface="+mj-lt"/>
                          <a:cs typeface="Coolvetica"/>
                        </a:rPr>
                        <a:t>/</a:t>
                      </a:r>
                      <a:r>
                        <a:rPr lang="en-US" sz="2000" baseline="0" dirty="0" err="1" smtClean="0">
                          <a:effectLst/>
                          <a:latin typeface="+mj-lt"/>
                          <a:cs typeface="Coolvetica"/>
                        </a:rPr>
                        <a:t>hr</a:t>
                      </a:r>
                      <a:r>
                        <a:rPr lang="en-US" sz="2000" baseline="0" dirty="0" smtClean="0">
                          <a:effectLst/>
                          <a:latin typeface="+mj-lt"/>
                          <a:cs typeface="Coolvetica"/>
                        </a:rPr>
                        <a:t> (3 hours for session plus 1 hour for planning for each session)</a:t>
                      </a:r>
                      <a:endParaRPr lang="en-US" sz="2000" dirty="0">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r h="611764">
                <a:tc>
                  <a:txBody>
                    <a:bodyPr/>
                    <a:lstStyle/>
                    <a:p>
                      <a:pPr algn="ctr"/>
                      <a:r>
                        <a:rPr lang="en-US" sz="2000" dirty="0" smtClean="0">
                          <a:effectLst/>
                          <a:latin typeface="+mj-lt"/>
                          <a:cs typeface="Coolvetica"/>
                        </a:rPr>
                        <a:t>Childcare</a:t>
                      </a:r>
                      <a:r>
                        <a:rPr lang="en-US" sz="2000" baseline="0" dirty="0" smtClean="0">
                          <a:effectLst/>
                          <a:latin typeface="+mj-lt"/>
                          <a:cs typeface="Coolvetica"/>
                        </a:rPr>
                        <a:t> </a:t>
                      </a:r>
                      <a:endParaRPr lang="en-US" sz="2000" dirty="0">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326532" rtl="0" eaLnBrk="1" fontAlgn="auto" latinLnBrk="0" hangingPunct="1">
                        <a:lnSpc>
                          <a:spcPct val="70000"/>
                        </a:lnSpc>
                        <a:spcBef>
                          <a:spcPts val="500"/>
                        </a:spcBef>
                        <a:spcAft>
                          <a:spcPts val="0"/>
                        </a:spcAft>
                        <a:buClrTx/>
                        <a:buSzTx/>
                        <a:buFontTx/>
                        <a:buNone/>
                        <a:tabLst/>
                        <a:defRPr/>
                      </a:pPr>
                      <a:r>
                        <a:rPr lang="en-US" sz="2000" dirty="0" smtClean="0">
                          <a:effectLst/>
                          <a:latin typeface="+mj-lt"/>
                          <a:cs typeface="Coolvetica"/>
                        </a:rPr>
                        <a:t>Volunteer</a:t>
                      </a:r>
                      <a:r>
                        <a:rPr lang="en-US" sz="2000" baseline="0" dirty="0" smtClean="0">
                          <a:effectLst/>
                          <a:latin typeface="+mj-lt"/>
                          <a:cs typeface="Coolvetica"/>
                        </a:rPr>
                        <a:t> childcare providers</a:t>
                      </a:r>
                      <a:endParaRPr lang="en-US" sz="2000" dirty="0">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793785">
                <a:tc>
                  <a:txBody>
                    <a:bodyPr/>
                    <a:lstStyle/>
                    <a:p>
                      <a:pPr algn="ctr"/>
                      <a:r>
                        <a:rPr lang="en-US" sz="2000" dirty="0" smtClean="0">
                          <a:effectLst/>
                          <a:latin typeface="+mj-lt"/>
                          <a:cs typeface="Coolvetica"/>
                        </a:rPr>
                        <a:t>Dinners</a:t>
                      </a:r>
                      <a:r>
                        <a:rPr lang="en-US" sz="2000" baseline="0" dirty="0" smtClean="0">
                          <a:effectLst/>
                          <a:latin typeface="+mj-lt"/>
                          <a:cs typeface="Coolvetica"/>
                        </a:rPr>
                        <a:t> </a:t>
                      </a:r>
                      <a:endParaRPr lang="en-US" sz="2000" dirty="0">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smtClean="0">
                          <a:effectLst/>
                          <a:latin typeface="+mj-lt"/>
                          <a:cs typeface="Coolvetica"/>
                        </a:rPr>
                        <a:t>$200 for each meal</a:t>
                      </a:r>
                      <a:r>
                        <a:rPr lang="en-US" sz="2000" baseline="0" dirty="0" smtClean="0">
                          <a:effectLst/>
                          <a:latin typeface="+mj-lt"/>
                          <a:cs typeface="Coolvetica"/>
                        </a:rPr>
                        <a:t> </a:t>
                      </a:r>
                      <a:br>
                        <a:rPr lang="en-US" sz="2000" baseline="0" dirty="0" smtClean="0">
                          <a:effectLst/>
                          <a:latin typeface="+mj-lt"/>
                          <a:cs typeface="Coolvetica"/>
                        </a:rPr>
                      </a:br>
                      <a:r>
                        <a:rPr lang="en-US" sz="2000" baseline="0" dirty="0" smtClean="0">
                          <a:effectLst/>
                          <a:latin typeface="+mj-lt"/>
                          <a:cs typeface="Coolvetica"/>
                        </a:rPr>
                        <a:t>(last session meal is a family potluck)</a:t>
                      </a:r>
                      <a:endParaRPr lang="en-US" sz="2000" dirty="0">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3"/>
                  </a:ext>
                </a:extLst>
              </a:tr>
              <a:tr h="465080">
                <a:tc>
                  <a:txBody>
                    <a:bodyPr/>
                    <a:lstStyle/>
                    <a:p>
                      <a:pPr marL="0" marR="0" indent="0" algn="ctr" defTabSz="326532" rtl="0" eaLnBrk="1" fontAlgn="auto" latinLnBrk="0" hangingPunct="1">
                        <a:lnSpc>
                          <a:spcPct val="70000"/>
                        </a:lnSpc>
                        <a:spcBef>
                          <a:spcPts val="500"/>
                        </a:spcBef>
                        <a:spcAft>
                          <a:spcPts val="0"/>
                        </a:spcAft>
                        <a:buClrTx/>
                        <a:buSzTx/>
                        <a:buFontTx/>
                        <a:buNone/>
                        <a:tabLst/>
                        <a:defRPr/>
                      </a:pPr>
                      <a:r>
                        <a:rPr lang="en-US" sz="2000" dirty="0" smtClean="0">
                          <a:effectLst/>
                          <a:latin typeface="+mj-lt"/>
                          <a:cs typeface="Coolvetica"/>
                        </a:rPr>
                        <a:t>Location</a:t>
                      </a:r>
                      <a:endParaRPr lang="en-US" sz="2000" dirty="0">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smtClean="0">
                          <a:effectLst/>
                          <a:latin typeface="+mj-lt"/>
                          <a:cs typeface="Coolvetica"/>
                        </a:rPr>
                        <a:t>Free</a:t>
                      </a:r>
                      <a:r>
                        <a:rPr lang="en-US" sz="2000" baseline="0" dirty="0" smtClean="0">
                          <a:effectLst/>
                          <a:latin typeface="+mj-lt"/>
                          <a:cs typeface="Coolvetica"/>
                        </a:rPr>
                        <a:t> (Extension center or school)</a:t>
                      </a:r>
                      <a:endParaRPr lang="en-US" sz="2000" dirty="0">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4"/>
                  </a:ext>
                </a:extLst>
              </a:tr>
              <a:tr h="793785">
                <a:tc>
                  <a:txBody>
                    <a:bodyPr/>
                    <a:lstStyle/>
                    <a:p>
                      <a:pPr algn="ctr"/>
                      <a:r>
                        <a:rPr lang="en-US" sz="2000" dirty="0" smtClean="0">
                          <a:effectLst/>
                          <a:latin typeface="+mj-lt"/>
                          <a:cs typeface="Coolvetica"/>
                        </a:rPr>
                        <a:t>Supplies</a:t>
                      </a:r>
                      <a:r>
                        <a:rPr lang="en-US" sz="2000" baseline="0" dirty="0" smtClean="0">
                          <a:effectLst/>
                          <a:latin typeface="+mj-lt"/>
                          <a:cs typeface="Coolvetica"/>
                        </a:rPr>
                        <a:t> </a:t>
                      </a:r>
                      <a:endParaRPr lang="en-US" sz="2000" dirty="0">
                        <a:effectLst/>
                        <a:latin typeface="+mj-lt"/>
                        <a:cs typeface="Coolvetica"/>
                      </a:endParaRPr>
                    </a:p>
                  </a:txBody>
                  <a:tcPr marL="140973" marR="140973" marT="70487" marB="7048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dirty="0" smtClean="0">
                          <a:effectLst/>
                          <a:latin typeface="+mj-lt"/>
                          <a:cs typeface="Coolvetica"/>
                        </a:rPr>
                        <a:t>$50 for</a:t>
                      </a:r>
                      <a:r>
                        <a:rPr lang="en-US" sz="2000" baseline="0" dirty="0" smtClean="0">
                          <a:effectLst/>
                          <a:latin typeface="+mj-lt"/>
                          <a:cs typeface="Coolvetica"/>
                        </a:rPr>
                        <a:t> all sessions, </a:t>
                      </a:r>
                      <a:br>
                        <a:rPr lang="en-US" sz="2000" baseline="0" dirty="0" smtClean="0">
                          <a:effectLst/>
                          <a:latin typeface="+mj-lt"/>
                          <a:cs typeface="Coolvetica"/>
                        </a:rPr>
                      </a:br>
                      <a:r>
                        <a:rPr lang="en-US" sz="2000" baseline="0" dirty="0" smtClean="0">
                          <a:effectLst/>
                          <a:latin typeface="+mj-lt"/>
                          <a:cs typeface="Coolvetica"/>
                        </a:rPr>
                        <a:t>plus use of some Extension office supplies</a:t>
                      </a:r>
                      <a:endParaRPr lang="en-US" sz="2000" dirty="0">
                        <a:effectLst/>
                        <a:latin typeface="+mj-lt"/>
                        <a:cs typeface="Coolvetica"/>
                      </a:endParaRPr>
                    </a:p>
                  </a:txBody>
                  <a:tcPr marL="140973" marR="140973" marT="70487" marB="704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6" name="Rectangle 5"/>
          <p:cNvSpPr/>
          <p:nvPr/>
        </p:nvSpPr>
        <p:spPr>
          <a:xfrm flipV="1">
            <a:off x="6087174" y="2106516"/>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6087174" y="2948343"/>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6095641" y="3671168"/>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6087174" y="4316101"/>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6087174" y="4932702"/>
            <a:ext cx="208011" cy="694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22874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Family Engagement</a:t>
            </a:r>
            <a:endParaRPr lang="en-US" dirty="0"/>
          </a:p>
        </p:txBody>
      </p:sp>
      <p:sp>
        <p:nvSpPr>
          <p:cNvPr id="3" name="Content Placeholder 2"/>
          <p:cNvSpPr>
            <a:spLocks noGrp="1"/>
          </p:cNvSpPr>
          <p:nvPr>
            <p:ph idx="1"/>
          </p:nvPr>
        </p:nvSpPr>
        <p:spPr/>
        <p:txBody>
          <a:bodyPr/>
          <a:lstStyle/>
          <a:p>
            <a:pPr>
              <a:lnSpc>
                <a:spcPct val="80000"/>
              </a:lnSpc>
            </a:pPr>
            <a:r>
              <a:rPr lang="en-US" sz="2800" dirty="0">
                <a:latin typeface="+mj-lt"/>
                <a:cs typeface="Coolvetica"/>
              </a:rPr>
              <a:t>Watching youth (including younger siblings) benefit from the knowledge, resources, and skills given to their parents. </a:t>
            </a:r>
            <a:endParaRPr lang="en-US" sz="2800" dirty="0" smtClean="0">
              <a:latin typeface="+mj-lt"/>
              <a:cs typeface="Coolvetica"/>
            </a:endParaRPr>
          </a:p>
          <a:p>
            <a:pPr>
              <a:lnSpc>
                <a:spcPct val="80000"/>
              </a:lnSpc>
            </a:pPr>
            <a:endParaRPr lang="en-US" sz="2800" dirty="0" smtClean="0">
              <a:latin typeface="+mj-lt"/>
              <a:cs typeface="Coolvetica"/>
            </a:endParaRPr>
          </a:p>
          <a:p>
            <a:pPr>
              <a:lnSpc>
                <a:spcPct val="80000"/>
              </a:lnSpc>
            </a:pPr>
            <a:r>
              <a:rPr lang="en-US" sz="2800" dirty="0" smtClean="0">
                <a:latin typeface="+mj-lt"/>
                <a:cs typeface="Coolvetica"/>
              </a:rPr>
              <a:t>Getting </a:t>
            </a:r>
            <a:r>
              <a:rPr lang="en-US" sz="2800" dirty="0">
                <a:latin typeface="+mj-lt"/>
                <a:cs typeface="Coolvetica"/>
              </a:rPr>
              <a:t>the whole family more involved in 4-H and FCS programs.</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67</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28711431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a:t>
            </a:r>
            <a:r>
              <a:rPr lang="en-US" smtClean="0"/>
              <a:t>Family Engagement</a:t>
            </a:r>
            <a:endParaRPr lang="en-US" dirty="0"/>
          </a:p>
        </p:txBody>
      </p:sp>
      <p:sp>
        <p:nvSpPr>
          <p:cNvPr id="3" name="Content Placeholder 2"/>
          <p:cNvSpPr>
            <a:spLocks noGrp="1"/>
          </p:cNvSpPr>
          <p:nvPr>
            <p:ph idx="1"/>
          </p:nvPr>
        </p:nvSpPr>
        <p:spPr/>
        <p:txBody>
          <a:bodyPr/>
          <a:lstStyle/>
          <a:p>
            <a:pPr>
              <a:lnSpc>
                <a:spcPct val="80000"/>
              </a:lnSpc>
            </a:pPr>
            <a:r>
              <a:rPr lang="en-US" sz="2800" dirty="0">
                <a:latin typeface="+mj-lt"/>
                <a:cs typeface="Coolvetica"/>
              </a:rPr>
              <a:t>Community partners coming together and seeing the impact made on the families first hand.</a:t>
            </a:r>
          </a:p>
          <a:p>
            <a:pPr>
              <a:lnSpc>
                <a:spcPct val="80000"/>
              </a:lnSpc>
            </a:pPr>
            <a:endParaRPr lang="en-US" sz="2800" dirty="0">
              <a:latin typeface="+mj-lt"/>
              <a:cs typeface="Coolvetica"/>
            </a:endParaRPr>
          </a:p>
          <a:p>
            <a:pPr>
              <a:lnSpc>
                <a:spcPct val="80000"/>
              </a:lnSpc>
            </a:pPr>
            <a:r>
              <a:rPr lang="en-US" sz="2800" dirty="0">
                <a:latin typeface="+mj-lt"/>
                <a:cs typeface="Coolvetica"/>
              </a:rPr>
              <a:t>Holistic community organizing and leadership development amongst both the parents and the youth. </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68</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165773744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69</a:t>
            </a:fld>
            <a:endParaRPr lang="en-US" sz="800" dirty="0">
              <a:solidFill>
                <a:schemeClr val="tx1">
                  <a:lumMod val="40000"/>
                  <a:lumOff val="60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89" t="4503" r="8187" b="4503"/>
          <a:stretch/>
        </p:blipFill>
        <p:spPr>
          <a:xfrm>
            <a:off x="6541477" y="1606676"/>
            <a:ext cx="5087815" cy="4169350"/>
          </a:xfrm>
          <a:prstGeom prst="rect">
            <a:avLst/>
          </a:prstGeom>
        </p:spPr>
      </p:pic>
      <p:sp>
        <p:nvSpPr>
          <p:cNvPr id="3" name="Content Placeholder 2"/>
          <p:cNvSpPr>
            <a:spLocks noGrp="1"/>
          </p:cNvSpPr>
          <p:nvPr>
            <p:ph idx="1"/>
          </p:nvPr>
        </p:nvSpPr>
        <p:spPr>
          <a:xfrm>
            <a:off x="767861" y="2919661"/>
            <a:ext cx="5773616" cy="4169350"/>
          </a:xfrm>
        </p:spPr>
        <p:txBody>
          <a:bodyPr/>
          <a:lstStyle/>
          <a:p>
            <a:pPr marL="0" indent="0">
              <a:buNone/>
            </a:pPr>
            <a:r>
              <a:rPr lang="en-US" sz="2800" dirty="0">
                <a:latin typeface="+mj-lt"/>
                <a:cs typeface="Coolvetica"/>
              </a:rPr>
              <a:t>Family Engagement will always be the core of </a:t>
            </a:r>
            <a:r>
              <a:rPr lang="en-US" sz="2800" dirty="0" err="1">
                <a:latin typeface="+mj-lt"/>
                <a:cs typeface="Coolvetica"/>
              </a:rPr>
              <a:t>Juntos</a:t>
            </a:r>
            <a:r>
              <a:rPr lang="en-US" sz="2800" dirty="0">
                <a:latin typeface="+mj-lt"/>
                <a:cs typeface="Coolvetica"/>
              </a:rPr>
              <a:t> 4-H; without it, </a:t>
            </a:r>
            <a:r>
              <a:rPr lang="en-US" sz="2800" b="1" i="1" dirty="0" err="1">
                <a:solidFill>
                  <a:schemeClr val="accent2"/>
                </a:solidFill>
                <a:latin typeface="+mj-lt"/>
                <a:cs typeface="Coolvetica"/>
              </a:rPr>
              <a:t>Juntos</a:t>
            </a:r>
            <a:r>
              <a:rPr lang="en-US" sz="2800" b="1" i="1" dirty="0">
                <a:solidFill>
                  <a:schemeClr val="accent2"/>
                </a:solidFill>
                <a:latin typeface="+mj-lt"/>
                <a:cs typeface="Coolvetica"/>
              </a:rPr>
              <a:t> 4-H just isn’t </a:t>
            </a:r>
            <a:r>
              <a:rPr lang="en-US" sz="2800" b="1" i="1" dirty="0" err="1">
                <a:solidFill>
                  <a:schemeClr val="accent2"/>
                </a:solidFill>
                <a:latin typeface="+mj-lt"/>
                <a:cs typeface="Coolvetica"/>
              </a:rPr>
              <a:t>Juntos</a:t>
            </a:r>
            <a:r>
              <a:rPr lang="en-US" sz="2800" b="1" i="1" dirty="0">
                <a:solidFill>
                  <a:schemeClr val="accent2"/>
                </a:solidFill>
                <a:latin typeface="+mj-lt"/>
                <a:cs typeface="Coolvetica"/>
              </a:rPr>
              <a:t>. </a:t>
            </a:r>
          </a:p>
          <a:p>
            <a:endParaRPr lang="en-US" dirty="0"/>
          </a:p>
        </p:txBody>
      </p:sp>
    </p:spTree>
    <p:extLst>
      <p:ext uri="{BB962C8B-B14F-4D97-AF65-F5344CB8AC3E}">
        <p14:creationId xmlns:p14="http://schemas.microsoft.com/office/powerpoint/2010/main" val="5252449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defTabSz="326524">
              <a:lnSpc>
                <a:spcPct val="50000"/>
              </a:lnSpc>
              <a:buNone/>
              <a:defRPr/>
            </a:pPr>
            <a:r>
              <a:rPr lang="en-US" altLang="en-US" b="1" dirty="0" smtClean="0">
                <a:solidFill>
                  <a:schemeClr val="accent2"/>
                </a:solidFill>
                <a:ea typeface="ＭＳ Ｐゴシック" charset="-128"/>
                <a:sym typeface="Rockwell"/>
              </a:rPr>
              <a:t> </a:t>
            </a:r>
            <a:endParaRPr lang="en-US" altLang="en-US" sz="1400" b="1" dirty="0">
              <a:solidFill>
                <a:schemeClr val="accent2"/>
              </a:solidFill>
              <a:ea typeface="ＭＳ Ｐゴシック" charset="-128"/>
              <a:sym typeface="Rockwell"/>
            </a:endParaRPr>
          </a:p>
          <a:p>
            <a:r>
              <a:rPr lang="en-US" sz="2800" dirty="0">
                <a:ln w="18415" cmpd="sng">
                  <a:noFill/>
                  <a:prstDash val="solid"/>
                </a:ln>
              </a:rPr>
              <a:t>The Family Engagement component is required for all those conducting the </a:t>
            </a:r>
            <a:r>
              <a:rPr lang="en-US" sz="2800" dirty="0" err="1">
                <a:ln w="18415" cmpd="sng">
                  <a:noFill/>
                  <a:prstDash val="solid"/>
                </a:ln>
              </a:rPr>
              <a:t>Juntos</a:t>
            </a:r>
            <a:r>
              <a:rPr lang="en-US" sz="2800" dirty="0">
                <a:ln w="18415" cmpd="sng">
                  <a:noFill/>
                  <a:prstDash val="solid"/>
                </a:ln>
              </a:rPr>
              <a:t> 4-H program.</a:t>
            </a:r>
          </a:p>
          <a:p>
            <a:pPr marL="0" indent="0">
              <a:buNone/>
            </a:pPr>
            <a:endParaRPr lang="en-US" sz="2800" dirty="0">
              <a:ln w="18415" cmpd="sng">
                <a:noFill/>
                <a:prstDash val="solid"/>
              </a:ln>
            </a:endParaRPr>
          </a:p>
          <a:p>
            <a:r>
              <a:rPr lang="en-US" sz="2800" dirty="0">
                <a:ln w="18415" cmpd="sng">
                  <a:noFill/>
                  <a:prstDash val="solid"/>
                </a:ln>
              </a:rPr>
              <a:t>None of the other components may be implemented without implementing the Family </a:t>
            </a:r>
            <a:r>
              <a:rPr lang="en-US" sz="2800" dirty="0" smtClean="0">
                <a:ln w="18415" cmpd="sng">
                  <a:noFill/>
                  <a:prstDash val="solid"/>
                </a:ln>
              </a:rPr>
              <a:t>Engagement </a:t>
            </a:r>
            <a:r>
              <a:rPr lang="en-US" sz="2800" dirty="0">
                <a:ln w="18415" cmpd="sng">
                  <a:noFill/>
                  <a:prstDash val="solid"/>
                </a:ln>
              </a:rPr>
              <a:t>component. </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7</a:t>
            </a:fld>
            <a:endParaRPr lang="en-US" sz="800" dirty="0">
              <a:solidFill>
                <a:schemeClr val="tx1">
                  <a:lumMod val="40000"/>
                  <a:lumOff val="60000"/>
                </a:schemeClr>
              </a:solidFill>
            </a:endParaRPr>
          </a:p>
        </p:txBody>
      </p:sp>
      <p:sp>
        <p:nvSpPr>
          <p:cNvPr id="5" name="Title 4"/>
          <p:cNvSpPr>
            <a:spLocks noGrp="1"/>
          </p:cNvSpPr>
          <p:nvPr>
            <p:ph type="title"/>
          </p:nvPr>
        </p:nvSpPr>
        <p:spPr/>
        <p:txBody>
          <a:bodyPr>
            <a:normAutofit fontScale="90000"/>
          </a:bodyPr>
          <a:lstStyle/>
          <a:p>
            <a:r>
              <a:rPr lang="en-US" dirty="0"/>
              <a:t>Families are the core focus of the </a:t>
            </a:r>
            <a:r>
              <a:rPr lang="en-US" dirty="0" smtClean="0"/>
              <a:t/>
            </a:r>
            <a:br>
              <a:rPr lang="en-US" dirty="0" smtClean="0"/>
            </a:br>
            <a:r>
              <a:rPr lang="en-US" dirty="0" err="1" smtClean="0"/>
              <a:t>Juntos</a:t>
            </a:r>
            <a:r>
              <a:rPr lang="en-US" dirty="0" smtClean="0"/>
              <a:t> </a:t>
            </a:r>
            <a:r>
              <a:rPr lang="en-US" dirty="0"/>
              <a:t>4-H program</a:t>
            </a:r>
          </a:p>
        </p:txBody>
      </p:sp>
    </p:spTree>
    <p:extLst>
      <p:ext uri="{BB962C8B-B14F-4D97-AF65-F5344CB8AC3E}">
        <p14:creationId xmlns:p14="http://schemas.microsoft.com/office/powerpoint/2010/main" val="19577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Special Thank You To:</a:t>
            </a:r>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70</a:t>
            </a:fld>
            <a:endParaRPr lang="en-US" sz="800" dirty="0">
              <a:solidFill>
                <a:schemeClr val="tx1">
                  <a:lumMod val="40000"/>
                  <a:lumOff val="60000"/>
                </a:schemeClr>
              </a:solidFill>
            </a:endParaRPr>
          </a:p>
        </p:txBody>
      </p:sp>
      <p:sp>
        <p:nvSpPr>
          <p:cNvPr id="3" name="Content Placeholder 2"/>
          <p:cNvSpPr>
            <a:spLocks noGrp="1"/>
          </p:cNvSpPr>
          <p:nvPr>
            <p:ph idx="1"/>
          </p:nvPr>
        </p:nvSpPr>
        <p:spPr/>
        <p:txBody>
          <a:bodyPr>
            <a:normAutofit/>
          </a:bodyPr>
          <a:lstStyle/>
          <a:p>
            <a:pPr defTabSz="326532" hangingPunct="0">
              <a:spcBef>
                <a:spcPts val="0"/>
              </a:spcBef>
              <a:defRPr/>
            </a:pPr>
            <a:r>
              <a:rPr lang="en-US" sz="2800" kern="0" dirty="0">
                <a:ea typeface="Coolvetica"/>
                <a:cs typeface="Coolvetica"/>
                <a:sym typeface="Rockwell"/>
              </a:rPr>
              <a:t>National 4-H for leading the way in believing in </a:t>
            </a:r>
            <a:r>
              <a:rPr lang="en-US" sz="2800" kern="0" dirty="0" err="1">
                <a:ea typeface="Coolvetica"/>
                <a:cs typeface="Coolvetica"/>
                <a:sym typeface="Rockwell"/>
              </a:rPr>
              <a:t>Juntos</a:t>
            </a:r>
            <a:r>
              <a:rPr lang="en-US" sz="2800" kern="0" dirty="0">
                <a:ea typeface="Coolvetica"/>
                <a:cs typeface="Coolvetica"/>
                <a:sym typeface="Rockwell"/>
              </a:rPr>
              <a:t> 4-H, supporting the work, and engaging with partners to ensure that more states benefit from the program; </a:t>
            </a:r>
            <a:endParaRPr lang="en-US" sz="2800" kern="0" dirty="0" smtClean="0">
              <a:ea typeface="Coolvetica"/>
              <a:cs typeface="Coolvetica"/>
              <a:sym typeface="Rockwell"/>
            </a:endParaRPr>
          </a:p>
          <a:p>
            <a:pPr defTabSz="326532" hangingPunct="0">
              <a:spcBef>
                <a:spcPts val="0"/>
              </a:spcBef>
              <a:defRPr/>
            </a:pPr>
            <a:endParaRPr lang="en-US" sz="2800" kern="0" dirty="0">
              <a:ea typeface="Coolvetica"/>
              <a:cs typeface="Coolvetica"/>
              <a:sym typeface="Rockwell"/>
            </a:endParaRPr>
          </a:p>
          <a:p>
            <a:pPr defTabSz="326532" hangingPunct="0">
              <a:spcBef>
                <a:spcPts val="0"/>
              </a:spcBef>
              <a:defRPr/>
            </a:pPr>
            <a:r>
              <a:rPr lang="en-US" sz="2800" kern="0" dirty="0">
                <a:ea typeface="Coolvetica"/>
                <a:cs typeface="Coolvetica"/>
                <a:sym typeface="Rockwell"/>
              </a:rPr>
              <a:t>New York Life Foundation for their commitment to youth and Latino </a:t>
            </a:r>
            <a:r>
              <a:rPr lang="en-US" sz="2800" kern="0" dirty="0" smtClean="0">
                <a:ea typeface="Coolvetica"/>
                <a:cs typeface="Coolvetica"/>
                <a:sym typeface="Rockwell"/>
              </a:rPr>
              <a:t>families</a:t>
            </a:r>
            <a:r>
              <a:rPr lang="en-US" sz="2800" kern="0" dirty="0">
                <a:ea typeface="Coolvetica"/>
                <a:cs typeface="Coolvetica"/>
                <a:sym typeface="Rockwell"/>
              </a:rPr>
              <a:t>.</a:t>
            </a:r>
            <a:endParaRPr lang="en-US" sz="2800" kern="0" dirty="0" smtClean="0">
              <a:ea typeface="Coolvetica"/>
              <a:cs typeface="Coolvetica"/>
              <a:sym typeface="Rockwell"/>
            </a:endParaRPr>
          </a:p>
          <a:p>
            <a:pPr defTabSz="326532" hangingPunct="0">
              <a:spcBef>
                <a:spcPts val="0"/>
              </a:spcBef>
              <a:defRPr/>
            </a:pPr>
            <a:endParaRPr lang="en-US" sz="2800" kern="0" dirty="0">
              <a:ea typeface="Coolvetica"/>
              <a:cs typeface="Coolvetica"/>
              <a:sym typeface="Rockwell"/>
            </a:endParaRPr>
          </a:p>
          <a:p>
            <a:pPr defTabSz="326532" hangingPunct="0">
              <a:spcBef>
                <a:spcPts val="0"/>
              </a:spcBef>
              <a:defRPr/>
            </a:pPr>
            <a:r>
              <a:rPr lang="en-US" sz="2800" kern="0" dirty="0">
                <a:ea typeface="Coolvetica"/>
                <a:cs typeface="Coolvetica"/>
                <a:sym typeface="Rockwell"/>
              </a:rPr>
              <a:t>T</a:t>
            </a:r>
            <a:r>
              <a:rPr lang="en-US" sz="2800" kern="0" dirty="0" smtClean="0">
                <a:ea typeface="Coolvetica"/>
                <a:cs typeface="Coolvetica"/>
                <a:sym typeface="Rockwell"/>
              </a:rPr>
              <a:t>he </a:t>
            </a:r>
            <a:r>
              <a:rPr lang="en-US" sz="2800" kern="0" dirty="0">
                <a:ea typeface="Coolvetica"/>
                <a:cs typeface="Coolvetica"/>
                <a:sym typeface="Rockwell"/>
              </a:rPr>
              <a:t>families and youth that make up Juntos 4-H.</a:t>
            </a:r>
          </a:p>
        </p:txBody>
      </p:sp>
    </p:spTree>
    <p:extLst>
      <p:ext uri="{BB962C8B-B14F-4D97-AF65-F5344CB8AC3E}">
        <p14:creationId xmlns:p14="http://schemas.microsoft.com/office/powerpoint/2010/main" val="477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8BFE72D-DEE3-1A40-BBC5-5AA7D885F44F}" type="slidenum">
              <a:rPr lang="en-US" smtClean="0"/>
              <a:pPr/>
              <a:t>71</a:t>
            </a:fld>
            <a:endParaRPr lang="en-US" sz="800" dirty="0">
              <a:solidFill>
                <a:schemeClr val="tx1">
                  <a:lumMod val="40000"/>
                  <a:lumOff val="60000"/>
                </a:schemeClr>
              </a:solidFill>
            </a:endParaRPr>
          </a:p>
        </p:txBody>
      </p:sp>
    </p:spTree>
    <p:extLst>
      <p:ext uri="{BB962C8B-B14F-4D97-AF65-F5344CB8AC3E}">
        <p14:creationId xmlns:p14="http://schemas.microsoft.com/office/powerpoint/2010/main" val="8256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defTabSz="326524">
              <a:lnSpc>
                <a:spcPct val="50000"/>
              </a:lnSpc>
              <a:buNone/>
              <a:defRPr/>
            </a:pPr>
            <a:r>
              <a:rPr lang="en-US" altLang="en-US" b="1" dirty="0" smtClean="0">
                <a:solidFill>
                  <a:schemeClr val="accent2"/>
                </a:solidFill>
                <a:ea typeface="ＭＳ Ｐゴシック" charset="-128"/>
                <a:sym typeface="Rockwell"/>
              </a:rPr>
              <a:t> </a:t>
            </a:r>
            <a:endParaRPr lang="en-US" altLang="en-US" sz="1400" b="1" dirty="0">
              <a:solidFill>
                <a:schemeClr val="accent2"/>
              </a:solidFill>
              <a:ea typeface="ＭＳ Ｐゴシック" charset="-128"/>
              <a:sym typeface="Rockwell"/>
            </a:endParaRPr>
          </a:p>
          <a:p>
            <a:pPr>
              <a:lnSpc>
                <a:spcPct val="150000"/>
              </a:lnSpc>
            </a:pPr>
            <a:r>
              <a:rPr lang="en-US" sz="2800" dirty="0"/>
              <a:t>Understanding cultural considerations</a:t>
            </a:r>
          </a:p>
          <a:p>
            <a:pPr>
              <a:lnSpc>
                <a:spcPct val="150000"/>
              </a:lnSpc>
            </a:pPr>
            <a:r>
              <a:rPr lang="en-US" sz="2800" dirty="0"/>
              <a:t>Planning for Family Engagement</a:t>
            </a:r>
          </a:p>
          <a:p>
            <a:pPr>
              <a:lnSpc>
                <a:spcPct val="150000"/>
              </a:lnSpc>
            </a:pPr>
            <a:r>
              <a:rPr lang="en-US" sz="2800" dirty="0"/>
              <a:t>Implementing Family Engagement</a:t>
            </a:r>
          </a:p>
          <a:p>
            <a:pPr>
              <a:lnSpc>
                <a:spcPct val="150000"/>
              </a:lnSpc>
            </a:pPr>
            <a:r>
              <a:rPr lang="en-US" sz="2800" dirty="0"/>
              <a:t>Retaining engaged families </a:t>
            </a:r>
          </a:p>
          <a:p>
            <a:endParaRPr lang="en-US" dirty="0"/>
          </a:p>
        </p:txBody>
      </p:sp>
      <p:sp>
        <p:nvSpPr>
          <p:cNvPr id="4" name="Slide Number Placeholder 3"/>
          <p:cNvSpPr>
            <a:spLocks noGrp="1"/>
          </p:cNvSpPr>
          <p:nvPr>
            <p:ph type="sldNum" sz="quarter" idx="4"/>
          </p:nvPr>
        </p:nvSpPr>
        <p:spPr/>
        <p:txBody>
          <a:bodyPr/>
          <a:lstStyle/>
          <a:p>
            <a:fld id="{C8BFE72D-DEE3-1A40-BBC5-5AA7D885F44F}" type="slidenum">
              <a:rPr lang="en-US" smtClean="0"/>
              <a:pPr/>
              <a:t>8</a:t>
            </a:fld>
            <a:endParaRPr lang="en-US" sz="800" dirty="0">
              <a:solidFill>
                <a:schemeClr val="tx1">
                  <a:lumMod val="40000"/>
                  <a:lumOff val="60000"/>
                </a:schemeClr>
              </a:solidFill>
            </a:endParaRPr>
          </a:p>
        </p:txBody>
      </p:sp>
      <p:sp>
        <p:nvSpPr>
          <p:cNvPr id="5" name="Title 4"/>
          <p:cNvSpPr>
            <a:spLocks noGrp="1"/>
          </p:cNvSpPr>
          <p:nvPr>
            <p:ph type="title"/>
          </p:nvPr>
        </p:nvSpPr>
        <p:spPr/>
        <p:txBody>
          <a:bodyPr>
            <a:normAutofit/>
          </a:bodyPr>
          <a:lstStyle/>
          <a:p>
            <a:r>
              <a:rPr lang="en-US" dirty="0"/>
              <a:t>Module 2: </a:t>
            </a:r>
            <a:r>
              <a:rPr lang="en-US" dirty="0" err="1"/>
              <a:t>Juntos</a:t>
            </a:r>
            <a:r>
              <a:rPr lang="en-US" dirty="0"/>
              <a:t> 4-H Family Engagement</a:t>
            </a:r>
          </a:p>
        </p:txBody>
      </p:sp>
    </p:spTree>
    <p:extLst>
      <p:ext uri="{BB962C8B-B14F-4D97-AF65-F5344CB8AC3E}">
        <p14:creationId xmlns:p14="http://schemas.microsoft.com/office/powerpoint/2010/main" val="85398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8BFE72D-DEE3-1A40-BBC5-5AA7D885F44F}" type="slidenum">
              <a:rPr lang="en-US" smtClean="0"/>
              <a:pPr/>
              <a:t>9</a:t>
            </a:fld>
            <a:endParaRPr lang="en-US" sz="800" dirty="0">
              <a:solidFill>
                <a:schemeClr val="tx1">
                  <a:lumMod val="40000"/>
                  <a:lumOff val="60000"/>
                </a:schemeClr>
              </a:solidFill>
            </a:endParaRPr>
          </a:p>
        </p:txBody>
      </p:sp>
      <p:sp>
        <p:nvSpPr>
          <p:cNvPr id="5" name="Title 1"/>
          <p:cNvSpPr txBox="1">
            <a:spLocks/>
          </p:cNvSpPr>
          <p:nvPr/>
        </p:nvSpPr>
        <p:spPr>
          <a:xfrm>
            <a:off x="0" y="2436115"/>
            <a:ext cx="12192000" cy="128659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5400" b="1" kern="1200">
                <a:solidFill>
                  <a:schemeClr val="bg1"/>
                </a:solidFill>
                <a:latin typeface="+mj-lt"/>
                <a:ea typeface="+mj-ea"/>
                <a:cs typeface="+mj-cs"/>
              </a:defRPr>
            </a:lvl1pPr>
          </a:lstStyle>
          <a:p>
            <a:pPr algn="ctr">
              <a:lnSpc>
                <a:spcPct val="100000"/>
              </a:lnSpc>
            </a:pPr>
            <a:r>
              <a:rPr lang="en-US" dirty="0"/>
              <a:t>What do you know about working </a:t>
            </a:r>
            <a:r>
              <a:rPr lang="en-US" dirty="0" smtClean="0"/>
              <a:t/>
            </a:r>
            <a:br>
              <a:rPr lang="en-US" dirty="0" smtClean="0"/>
            </a:br>
            <a:r>
              <a:rPr lang="en-US" dirty="0" smtClean="0"/>
              <a:t>with </a:t>
            </a:r>
            <a:r>
              <a:rPr lang="en-US" dirty="0"/>
              <a:t>Latino families?</a:t>
            </a:r>
          </a:p>
        </p:txBody>
      </p:sp>
      <p:sp>
        <p:nvSpPr>
          <p:cNvPr id="7" name="TextBox 6"/>
          <p:cNvSpPr txBox="1"/>
          <p:nvPr/>
        </p:nvSpPr>
        <p:spPr>
          <a:xfrm>
            <a:off x="0" y="3876729"/>
            <a:ext cx="12192000" cy="954107"/>
          </a:xfrm>
          <a:prstGeom prst="rect">
            <a:avLst/>
          </a:prstGeom>
          <a:noFill/>
        </p:spPr>
        <p:txBody>
          <a:bodyPr wrap="square" rtlCol="0">
            <a:spAutoFit/>
          </a:bodyPr>
          <a:lstStyle/>
          <a:p>
            <a:pPr algn="ctr"/>
            <a:r>
              <a:rPr lang="en-US" sz="2800" dirty="0">
                <a:ln w="18415" cmpd="sng">
                  <a:noFill/>
                  <a:prstDash val="solid"/>
                </a:ln>
                <a:solidFill>
                  <a:schemeClr val="bg1"/>
                </a:solidFill>
              </a:rPr>
              <a:t>Are the following statements</a:t>
            </a:r>
            <a:r>
              <a:rPr lang="en-US" sz="2800" dirty="0">
                <a:ln w="18415" cmpd="sng">
                  <a:noFill/>
                  <a:prstDash val="solid"/>
                </a:ln>
              </a:rPr>
              <a:t> </a:t>
            </a:r>
            <a:r>
              <a:rPr lang="en-US" sz="2800" b="1" dirty="0">
                <a:ln w="18415" cmpd="sng">
                  <a:noFill/>
                  <a:prstDash val="solid"/>
                </a:ln>
              </a:rPr>
              <a:t>True</a:t>
            </a:r>
            <a:r>
              <a:rPr lang="en-US" sz="2800" dirty="0">
                <a:ln w="18415" cmpd="sng">
                  <a:noFill/>
                  <a:prstDash val="solid"/>
                </a:ln>
              </a:rPr>
              <a:t> </a:t>
            </a:r>
            <a:r>
              <a:rPr lang="en-US" sz="2800" dirty="0">
                <a:ln w="18415" cmpd="sng">
                  <a:noFill/>
                  <a:prstDash val="solid"/>
                </a:ln>
                <a:solidFill>
                  <a:schemeClr val="bg1"/>
                </a:solidFill>
              </a:rPr>
              <a:t>or</a:t>
            </a:r>
            <a:r>
              <a:rPr lang="en-US" sz="2800" dirty="0">
                <a:ln w="18415" cmpd="sng">
                  <a:noFill/>
                  <a:prstDash val="solid"/>
                </a:ln>
              </a:rPr>
              <a:t> </a:t>
            </a:r>
            <a:r>
              <a:rPr lang="en-US" sz="2800" b="1" dirty="0">
                <a:ln w="18415" cmpd="sng">
                  <a:noFill/>
                  <a:prstDash val="solid"/>
                </a:ln>
              </a:rPr>
              <a:t>False</a:t>
            </a:r>
            <a:r>
              <a:rPr lang="en-US" sz="2800" dirty="0">
                <a:ln w="18415" cmpd="sng">
                  <a:noFill/>
                  <a:prstDash val="solid"/>
                </a:ln>
              </a:rPr>
              <a:t>?</a:t>
            </a:r>
          </a:p>
          <a:p>
            <a:endParaRPr lang="en-US" sz="2800" dirty="0"/>
          </a:p>
        </p:txBody>
      </p:sp>
    </p:spTree>
    <p:extLst>
      <p:ext uri="{BB962C8B-B14F-4D97-AF65-F5344CB8AC3E}">
        <p14:creationId xmlns:p14="http://schemas.microsoft.com/office/powerpoint/2010/main" val="42899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35832</TotalTime>
  <Words>6015</Words>
  <Application>Microsoft Macintosh PowerPoint</Application>
  <PresentationFormat>Custom</PresentationFormat>
  <Paragraphs>934</Paragraphs>
  <Slides>71</Slides>
  <Notes>71</Notes>
  <HiddenSlides>0</HiddenSlides>
  <MMClips>1</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4-H Theme</vt:lpstr>
      <vt:lpstr>Module 2:  Family Engagement</vt:lpstr>
      <vt:lpstr>Participants’ Introduction Activity</vt:lpstr>
      <vt:lpstr>PowerPoint Presentation</vt:lpstr>
      <vt:lpstr>PowerPoint Presentation</vt:lpstr>
      <vt:lpstr>Mission of Juntos 4-H</vt:lpstr>
      <vt:lpstr>PowerPoint Presentation</vt:lpstr>
      <vt:lpstr>Families are the core focus of the  Juntos 4-H program</vt:lpstr>
      <vt:lpstr>Module 2: Juntos 4-H Family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Interesting Facts About Latino Families</vt:lpstr>
      <vt:lpstr>Familismo is Embraced by Juntos 4-H</vt:lpstr>
      <vt:lpstr>Familismo is an Asset</vt:lpstr>
      <vt:lpstr>Juntos 4-H Program Culture (expected behaviors and beliefs)</vt:lpstr>
      <vt:lpstr>Juntos 4-H Program Cultural Norms</vt:lpstr>
      <vt:lpstr>Juntos 4-H Program Cultural Norms</vt:lpstr>
      <vt:lpstr>Cultural Awareness &amp;  Assessment Resources</vt:lpstr>
      <vt:lpstr>Planning for Family Engagement</vt:lpstr>
      <vt:lpstr>Schools and Community Partners </vt:lpstr>
      <vt:lpstr>PowerPoint Presentation</vt:lpstr>
      <vt:lpstr>Juntos 4-H Key Partners</vt:lpstr>
      <vt:lpstr>PowerPoint Presentation</vt:lpstr>
      <vt:lpstr>PowerPoint Presentation</vt:lpstr>
      <vt:lpstr>Partner Meeting Checklist</vt:lpstr>
      <vt:lpstr>Partner Meeting Checklist</vt:lpstr>
      <vt:lpstr>Partner Meeting Checklist</vt:lpstr>
      <vt:lpstr>Don’t Forget Workshop Facilitators</vt:lpstr>
      <vt:lpstr>Family Recruitment What are some strategies you would use to recruit families?  </vt:lpstr>
      <vt:lpstr>Family Recruitment</vt:lpstr>
      <vt:lpstr>Family Recruitment</vt:lpstr>
      <vt:lpstr>First Phone Call Example</vt:lpstr>
      <vt:lpstr>First Phone Call Example</vt:lpstr>
      <vt:lpstr>First Phone Call Example</vt:lpstr>
      <vt:lpstr>Implementing  Family Engagement  </vt:lpstr>
      <vt:lpstr>Family Engagement Timeline </vt:lpstr>
      <vt:lpstr>PowerPoint Presentation</vt:lpstr>
      <vt:lpstr>Middle and High School Workshop Series</vt:lpstr>
      <vt:lpstr>Topics for the 5-week Middle School  Workshop Series </vt:lpstr>
      <vt:lpstr>Topics for the 6-week High School  Workshop Series</vt:lpstr>
      <vt:lpstr>PowerPoint Presentation</vt:lpstr>
      <vt:lpstr>PowerPoint Presentation</vt:lpstr>
      <vt:lpstr>Family Nights</vt:lpstr>
      <vt:lpstr>Family Nights</vt:lpstr>
      <vt:lpstr>Frist Family Nights Goals</vt:lpstr>
      <vt:lpstr>Optional Family Events</vt:lpstr>
      <vt:lpstr>PowerPoint Presentation</vt:lpstr>
      <vt:lpstr>PowerPoint Presentation</vt:lpstr>
      <vt:lpstr>PowerPoint Presentation</vt:lpstr>
      <vt:lpstr>Strategies</vt:lpstr>
      <vt:lpstr>Automated Message Example</vt:lpstr>
      <vt:lpstr>Strategies</vt:lpstr>
      <vt:lpstr>PowerPoint Presentation</vt:lpstr>
      <vt:lpstr>PowerPoint Presentation</vt:lpstr>
      <vt:lpstr>PowerPoint Presentation</vt:lpstr>
      <vt:lpstr>PowerPoint Presentation</vt:lpstr>
      <vt:lpstr>Benefits of Family Engagement</vt:lpstr>
      <vt:lpstr>Benefits of Family Engagement</vt:lpstr>
      <vt:lpstr>Conclusion</vt:lpstr>
      <vt:lpstr>A Special Thank You To: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Associates</dc:title>
  <dc:creator>Root, Chris</dc:creator>
  <cp:lastModifiedBy>Diana Urieta</cp:lastModifiedBy>
  <cp:revision>472</cp:revision>
  <dcterms:created xsi:type="dcterms:W3CDTF">2016-02-10T16:17:25Z</dcterms:created>
  <dcterms:modified xsi:type="dcterms:W3CDTF">2017-08-31T19:37:39Z</dcterms:modified>
</cp:coreProperties>
</file>