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Corbel" panose="020B050302020402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76200" marR="0" lvl="0"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533400" marR="0" lvl="1"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90600" marR="0" lvl="2"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447800" marR="0" lvl="3"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905000" marR="0" lvl="4"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362200" marR="0" lvl="5"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819400" marR="0" lvl="6"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276600" marR="0" lvl="7"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733800" marR="0" lvl="8"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STEVE- </a:t>
            </a:r>
            <a:r>
              <a:rPr lang="en-US" sz="1200" b="0" i="0" u="none" strike="noStrike" cap="none">
                <a:solidFill>
                  <a:schemeClr val="dk1"/>
                </a:solidFill>
                <a:latin typeface="Calibri"/>
                <a:ea typeface="Calibri"/>
                <a:cs typeface="Calibri"/>
                <a:sym typeface="Calibri"/>
              </a:rPr>
              <a:t>Hi Everyone! Welcome to the Host Site Facilitator Training for the National 4-H Volunteer e-Forum that is scheduled to take place this fall! We are excited that you are able to join us today and look forward to a great response for the e-Forum sessions that will take place this fall.</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5" name="Shape 65"/>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TILLIE-</a:t>
            </a:r>
            <a:r>
              <a:rPr lang="en-US" sz="1200" b="0" i="0" u="none" strike="noStrike" cap="none">
                <a:solidFill>
                  <a:schemeClr val="dk1"/>
                </a:solidFill>
                <a:latin typeface="Calibri"/>
                <a:ea typeface="Calibri"/>
                <a:cs typeface="Calibri"/>
                <a:sym typeface="Calibri"/>
              </a:rPr>
              <a:t> One way to test your connection is to click on the link in your confirmation email that you received after registering. Remember to use the computer that you will use for the actual session(s). Be sure your speakers are connected and you have connected your computer to your projector, etc. The ON24 site will be open </a:t>
            </a:r>
            <a:r>
              <a:rPr lang="en-US" sz="1200" b="0" i="0" u="none" strike="noStrike" cap="none">
                <a:solidFill>
                  <a:srgbClr val="000000"/>
                </a:solidFill>
                <a:latin typeface="Calibri"/>
                <a:ea typeface="Calibri"/>
                <a:cs typeface="Calibri"/>
                <a:sym typeface="Calibri"/>
              </a:rPr>
              <a:t>30 minutes</a:t>
            </a:r>
            <a:r>
              <a:rPr lang="en-US" sz="1200" b="0" i="0" u="none" strike="noStrike" cap="none">
                <a:solidFill>
                  <a:srgbClr val="FF0000"/>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prior to the 7:00 p.m. ET start time. Plan to test your connection prior to when your participants arrive or have your identified youth or adult volunteer plan to test it.</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0" name="Shape 20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TILLIE-</a:t>
            </a:r>
            <a:r>
              <a:rPr lang="en-US" sz="1200" b="0" i="0" u="none" strike="noStrike" cap="none">
                <a:solidFill>
                  <a:schemeClr val="dk1"/>
                </a:solidFill>
                <a:latin typeface="Calibri"/>
                <a:ea typeface="Calibri"/>
                <a:cs typeface="Calibri"/>
                <a:sym typeface="Calibri"/>
              </a:rPr>
              <a:t> You will find additional E-Forum resources on the 4h.org website. We would like to thank the National 4-H Council for hosting the e-Forum resources on their website!</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This is where you can find and download the resources that you will need for each of the e-Forum sessions and where you can register your site to participate. Recordings of each e-Forum session will be available soon after the live session has concluded...at the same place where you registered. </a:t>
            </a:r>
          </a:p>
        </p:txBody>
      </p:sp>
      <p:sp>
        <p:nvSpPr>
          <p:cNvPr id="209" name="Shape 20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TILLIE-</a:t>
            </a:r>
            <a:r>
              <a:rPr lang="en-US" sz="1200" b="0" i="0" u="none" strike="noStrike" cap="none">
                <a:solidFill>
                  <a:schemeClr val="dk1"/>
                </a:solidFill>
                <a:latin typeface="Calibri"/>
                <a:ea typeface="Calibri"/>
                <a:cs typeface="Calibri"/>
                <a:sym typeface="Calibri"/>
              </a:rPr>
              <a:t> On this slide you see an example of some of the resources available for the October e-Forum session. You will need to scroll down to see all of the resources that are posted.</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Included for each session will be a lesson plan, PowerPoint, and supplemental resources. The lesson plan will include instructions for which resources you will want to download and print to distribute to the participants at your host site.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rgbClr val="FF0000"/>
              </a:solidFill>
              <a:latin typeface="Calibri"/>
              <a:ea typeface="Calibri"/>
              <a:cs typeface="Calibri"/>
              <a:sym typeface="Calibri"/>
            </a:endParaRPr>
          </a:p>
        </p:txBody>
      </p:sp>
      <p:sp>
        <p:nvSpPr>
          <p:cNvPr id="216" name="Shape 216"/>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STEVE-</a:t>
            </a:r>
            <a:r>
              <a:rPr lang="en-US" sz="1200" b="0" i="0" u="none" strike="noStrike" cap="none">
                <a:solidFill>
                  <a:schemeClr val="dk1"/>
                </a:solidFill>
                <a:latin typeface="Calibri"/>
                <a:ea typeface="Calibri"/>
                <a:cs typeface="Calibri"/>
                <a:sym typeface="Calibri"/>
              </a:rPr>
              <a:t> As you prepare to host the e-Forum, here are the resources that you’ll want to have on hand.</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You will find the lesson plan to be helpful. It will be available on the 4h.org website several weeks before the e-Forum session is held.  I recommend reviewing it prior to the session. Jen will share some of the contents of the lesson plan on the next slide. </a:t>
            </a:r>
          </a:p>
          <a:p>
            <a:pPr marL="0" marR="0" lvl="0" indent="0" algn="l" rtl="0">
              <a:spcBef>
                <a:spcPts val="0"/>
              </a:spcBef>
              <a:spcAft>
                <a:spcPts val="0"/>
              </a:spcAft>
              <a:buClr>
                <a:schemeClr val="dk1"/>
              </a:buClr>
              <a:buSzPct val="25000"/>
              <a:buFont typeface="Calibri"/>
              <a:buNone/>
            </a:pP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It’s always a good idea to download the PPT slides to your computer- that way you can share them via your projector if need be.  You will want to download and print off handouts for your participants. Check your lesson plan to determine if you will need individual handouts or enough for partners or small groups and when they will be needed or referred to during the presentation. </a:t>
            </a:r>
          </a:p>
          <a:p>
            <a:pPr marL="0" marR="0" lvl="0" indent="0" algn="l" rtl="0">
              <a:spcBef>
                <a:spcPts val="0"/>
              </a:spcBef>
              <a:spcAft>
                <a:spcPts val="0"/>
              </a:spcAft>
              <a:buClr>
                <a:schemeClr val="dk1"/>
              </a:buClr>
              <a:buSzPct val="25000"/>
              <a:buFont typeface="Calibri"/>
              <a:buNone/>
            </a:pP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The final resource will be the evaluation. There will be a paper copy available for download on the website. If you use the paper copies, be sure to collect them on site before people leave. The host site facilitators will be responsible for entering the data into the Qualtrics survey. The link can be found in the Logisitics Guide. Please make sure that evaluation data is entered within one week of the e-Forum. </a:t>
            </a:r>
          </a:p>
          <a:p>
            <a:pPr marL="0" marR="0" lvl="0" indent="0" algn="l" rtl="0">
              <a:spcBef>
                <a:spcPts val="0"/>
              </a:spcBef>
              <a:buClr>
                <a:schemeClr val="dk1"/>
              </a:buClr>
              <a:buSzPct val="25000"/>
              <a:buFont typeface="Calibri"/>
              <a:buNone/>
            </a:pP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The link from the logistics guide could also be provided to participants and they could complete the evaluation on their smart phone. Tablets and/or laptops could also be provided on site for participants to enter their evaluations. </a:t>
            </a:r>
          </a:p>
        </p:txBody>
      </p:sp>
      <p:sp>
        <p:nvSpPr>
          <p:cNvPr id="223" name="Shape 22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JEN-</a:t>
            </a:r>
            <a:r>
              <a:rPr lang="en-US" sz="1200" b="0" i="0" u="none" strike="noStrike" cap="none">
                <a:solidFill>
                  <a:schemeClr val="dk1"/>
                </a:solidFill>
                <a:latin typeface="Calibri"/>
                <a:ea typeface="Calibri"/>
                <a:cs typeface="Calibri"/>
                <a:sym typeface="Calibri"/>
              </a:rPr>
              <a:t> There is a detailed, scripted lesson plan for each of the three e-Forum sessions. Please review this lesson plan ahead of time to learn about the supplies and handouts that you’ll need to have on hand for your participants. The lesson plan provides the layout for the session and will help you to understand specifically when your group will be watching and listening to the person on the screen (the virtual presenter), when they will be engaging in a hands-on activity with you on site, and what you will need to do as the host site facilitator. That might include purchasing or gathering some basic supplies ahead of time and having them set up, or it might provide a set of questions that you will go through with your on-site group. It will help you to know when you will have the opportunity to contribute a response to a chat pod and when and where you might need your technology assistant. </a:t>
            </a:r>
          </a:p>
          <a:p>
            <a:pPr marL="0" marR="0" lvl="0" indent="0" algn="l" rtl="0">
              <a:spcBef>
                <a:spcPts val="0"/>
              </a:spcBef>
              <a:spcAft>
                <a:spcPts val="0"/>
              </a:spcAft>
              <a:buClr>
                <a:schemeClr val="dk1"/>
              </a:buClr>
              <a:buSzPct val="25000"/>
              <a:buFont typeface="Calibri"/>
              <a:buNone/>
            </a:pP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The lesson plan also includes a script you can use in the unlikely event that your technology fails; in that case, you will be able to continue to present the information using this script, even without the virtual presenter! If you are well-prepared, your participants will not notice the difference!</a:t>
            </a:r>
          </a:p>
          <a:p>
            <a:pPr marL="0" marR="0" lvl="0" indent="0" algn="l" rtl="0">
              <a:spcBef>
                <a:spcPts val="0"/>
              </a:spcBef>
              <a:buClr>
                <a:schemeClr val="dk1"/>
              </a:buClr>
              <a:buSzPct val="25000"/>
              <a:buFont typeface="Calibri"/>
              <a:buNone/>
            </a:pP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You’ll also learn about how to facilitate the on-site activities during the e-Forum. Evaluation procedures are also included. </a:t>
            </a:r>
          </a:p>
        </p:txBody>
      </p:sp>
      <p:sp>
        <p:nvSpPr>
          <p:cNvPr id="239" name="Shape 23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STEVE-</a:t>
            </a:r>
            <a:r>
              <a:rPr lang="en-US" sz="1200" b="0" i="0" u="none" strike="noStrike" cap="none">
                <a:solidFill>
                  <a:schemeClr val="dk1"/>
                </a:solidFill>
                <a:latin typeface="Calibri"/>
                <a:ea typeface="Calibri"/>
                <a:cs typeface="Calibri"/>
                <a:sym typeface="Calibri"/>
              </a:rPr>
              <a:t> This slide provides a sample view for you of what your lesson plan will look like. Slide numbers are noted in the first column, along with an estimated time for the slide. The second column in black text is the script the online presenter will be following. And the last column will have both bold black and green text- the bold black text are cues for the host site facilitator with reminders about what you will need to do on site- it will range from passing out a fact sheet to leading a brief discussion. </a:t>
            </a:r>
          </a:p>
          <a:p>
            <a:pPr marL="0" marR="0" lvl="0" indent="0" algn="l" rtl="0">
              <a:spcBef>
                <a:spcPts val="0"/>
              </a:spcBef>
              <a:spcAft>
                <a:spcPts val="0"/>
              </a:spcAft>
              <a:buClr>
                <a:schemeClr val="dk1"/>
              </a:buClr>
              <a:buSzPct val="25000"/>
              <a:buFont typeface="Calibri"/>
              <a:buNone/>
            </a:pP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Depending upon the size of your audience, you may find it helpful to pass out all handouts at the beginning of the program to minimize the interruptions during the session.</a:t>
            </a:r>
          </a:p>
          <a:p>
            <a:pPr marL="0" marR="0" lvl="0" indent="0" algn="l" rtl="0">
              <a:spcBef>
                <a:spcPts val="0"/>
              </a:spcBef>
              <a:buClr>
                <a:schemeClr val="dk1"/>
              </a:buClr>
              <a:buSzPct val="25000"/>
              <a:buFont typeface="Calibri"/>
              <a:buNone/>
            </a:pP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Any green text will alert you to things that the online facilitator might be doing. In the sample, you see that the green text let’s you know that a poll pod is going to be initiated. </a:t>
            </a:r>
          </a:p>
        </p:txBody>
      </p:sp>
      <p:sp>
        <p:nvSpPr>
          <p:cNvPr id="257" name="Shape 257"/>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TILLIE- </a:t>
            </a:r>
            <a:r>
              <a:rPr lang="en-US" sz="1200" b="0" i="0" u="none" strike="noStrike" cap="none">
                <a:solidFill>
                  <a:schemeClr val="dk1"/>
                </a:solidFill>
                <a:latin typeface="Calibri"/>
                <a:ea typeface="Calibri"/>
                <a:cs typeface="Calibri"/>
                <a:sym typeface="Calibri"/>
              </a:rPr>
              <a:t>We recommend that you invite your participants to join you on-site </a:t>
            </a:r>
            <a:r>
              <a:rPr lang="en-US" sz="1200" b="0" i="0" u="none" strike="noStrike" cap="none">
                <a:solidFill>
                  <a:srgbClr val="000000"/>
                </a:solidFill>
                <a:latin typeface="Calibri"/>
                <a:ea typeface="Calibri"/>
                <a:cs typeface="Calibri"/>
                <a:sym typeface="Calibri"/>
              </a:rPr>
              <a:t>30 minutes </a:t>
            </a:r>
            <a:r>
              <a:rPr lang="en-US" sz="1200" b="0" i="0" u="none" strike="noStrike" cap="none">
                <a:solidFill>
                  <a:schemeClr val="dk1"/>
                </a:solidFill>
                <a:latin typeface="Calibri"/>
                <a:ea typeface="Calibri"/>
                <a:cs typeface="Calibri"/>
                <a:sym typeface="Calibri"/>
              </a:rPr>
              <a:t>before the e-Forum starts. Each session has a pre-activity that can be used as an icebreaker and help put the participants in the right frame of mind for the information that will be shared during the e-Forum.</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During the e-Forum, you’ll hear from 3-4 virtual presenters sharing information with you. According to the lesson plan provided, you will be instructed when to facilitate the on-site activities with your participants.</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At the end, there will be time included for your participants to complete an evaluation of the session.</a:t>
            </a: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a:solidFill>
                  <a:schemeClr val="dk1"/>
                </a:solidFill>
                <a:latin typeface="Calibri"/>
                <a:ea typeface="Calibri"/>
                <a:cs typeface="Calibri"/>
                <a:sym typeface="Calibri"/>
              </a:rPr>
              <a:t>TILLIE-</a:t>
            </a:r>
            <a:r>
              <a:rPr lang="en-US" sz="1200" b="0" i="0" u="none" strike="noStrike" cap="none">
                <a:solidFill>
                  <a:schemeClr val="dk1"/>
                </a:solidFill>
                <a:latin typeface="Calibri"/>
                <a:ea typeface="Calibri"/>
                <a:cs typeface="Calibri"/>
                <a:sym typeface="Calibri"/>
              </a:rPr>
              <a:t> For those of you who appreciate a more linear approach, here is another visual to show how each e-Forum is organized, from the welcome and pre-session activity; to the content shown on the PowerPoint slides, on-site activities and group discussion; to the final questions and answers and evaluation.</a:t>
            </a:r>
          </a:p>
        </p:txBody>
      </p:sp>
      <p:sp>
        <p:nvSpPr>
          <p:cNvPr id="290" name="Shape 29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JEN-</a:t>
            </a:r>
            <a:r>
              <a:rPr lang="en-US" sz="1200" b="0" i="0" u="none" strike="noStrike" cap="none">
                <a:solidFill>
                  <a:schemeClr val="dk1"/>
                </a:solidFill>
                <a:latin typeface="Calibri"/>
                <a:ea typeface="Calibri"/>
                <a:cs typeface="Calibri"/>
                <a:sym typeface="Calibri"/>
              </a:rPr>
              <a:t> So, we have provided some general overview information. Now, we want to provide some specifics along with a timeline to help keep you on track. If you go back to the website, into the resources, you will find the e-Forum action plan- this will provide more details about this timeline to help you plan for a successful event.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If you haven’t done so by this point, you will want to secure your location and the technology needed. During the three to six weeks time period prior to the session, do some heavy marketing- don’t forget this is for both teens and adults. The e-Forum is on social media: visit National 4-H Volunteer e-Forum on Facebook, Twitter, and Instagram! Follow along and comment with #4HeForum and #4HGrows.</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Finalize your plans to create a welcoming and fun environment- decide if you will have food, and if so, who will bring what, etc.</a:t>
            </a:r>
          </a:p>
        </p:txBody>
      </p:sp>
      <p:sp>
        <p:nvSpPr>
          <p:cNvPr id="304" name="Shape 30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JEN- </a:t>
            </a:r>
            <a:r>
              <a:rPr lang="en-US" sz="1200" b="0" i="0" u="none" strike="noStrike" cap="none">
                <a:solidFill>
                  <a:schemeClr val="dk1"/>
                </a:solidFill>
                <a:latin typeface="Calibri"/>
                <a:ea typeface="Calibri"/>
                <a:cs typeface="Calibri"/>
                <a:sym typeface="Calibri"/>
              </a:rPr>
              <a:t>By the two week mark, you will want to start to get yourself prepared to be the host. Make sure you have printed and reviewed the materials for the session. Be sure you have the needed supplies and have made copies of any handouts. Follow up with your adult and teen volunteers so you will know how many materials to prepare, or perhaps how much food to have on hand. Choose a co-host facilitator- this can be a great role for a teen leader. And begin to really think about purposeful ways to engage both the teens and adults. Let’s see if we can get some ideas from each other right now on this. How are YOU planning to engage teens and adults to help make this a successful event in your county or state?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a:solidFill>
                  <a:srgbClr val="FF0000"/>
                </a:solidFill>
                <a:latin typeface="Calibri"/>
                <a:ea typeface="Calibri"/>
                <a:cs typeface="Calibri"/>
                <a:sym typeface="Calibri"/>
              </a:rPr>
              <a:t>Share with us in the poll box how you are planning to engage teens and adults.</a:t>
            </a:r>
          </a:p>
        </p:txBody>
      </p:sp>
      <p:sp>
        <p:nvSpPr>
          <p:cNvPr id="325" name="Shape 325"/>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STEVE-</a:t>
            </a:r>
            <a:r>
              <a:rPr lang="en-US" sz="1200" b="0" i="0" u="none" strike="noStrike" cap="none">
                <a:solidFill>
                  <a:schemeClr val="dk1"/>
                </a:solidFill>
                <a:latin typeface="Calibri"/>
                <a:ea typeface="Calibri"/>
                <a:cs typeface="Calibri"/>
                <a:sym typeface="Calibri"/>
              </a:rPr>
              <a:t> My name is Steve McKinley and I am from Purdue University in Indiana. Co-hosting with me today are Tillie Good from Iowa State University and Jen Lobley, from the University of Maine. Our hope is that by the end of our session, you will have a clear understanding of what the e-Forum will offer, how it will work, what your specific role will be, and where you can access the resources you will need to make this a successful event in your county or state.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Tilie will now give us a short orientation to the ON24 system.</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a:solidFill>
                  <a:schemeClr val="dk1"/>
                </a:solidFill>
                <a:latin typeface="Calibri"/>
                <a:ea typeface="Calibri"/>
                <a:cs typeface="Calibri"/>
                <a:sym typeface="Calibri"/>
              </a:rPr>
              <a:t>TILLIE-</a:t>
            </a:r>
            <a:r>
              <a:rPr lang="en-US" sz="1200" b="0" i="0" u="none" strike="noStrike" cap="none">
                <a:solidFill>
                  <a:schemeClr val="dk1"/>
                </a:solidFill>
                <a:latin typeface="Calibri"/>
                <a:ea typeface="Calibri"/>
                <a:cs typeface="Calibri"/>
                <a:sym typeface="Calibri"/>
              </a:rPr>
              <a:t> One week before the event, you’ll want to contact the participants again to thank them for making this a priority in their schedule. Reviewing the materials another time will help you feel more comfortable as a host site facilitator. And, meet with your co-facilitator to review all of the final details. </a:t>
            </a:r>
            <a:r>
              <a:rPr lang="en-US" sz="1200" b="0" i="0" u="none" strike="noStrike" cap="none">
                <a:solidFill>
                  <a:srgbClr val="FF0000"/>
                </a:solidFill>
                <a:latin typeface="Calibri"/>
                <a:ea typeface="Calibri"/>
                <a:cs typeface="Calibri"/>
                <a:sym typeface="Calibri"/>
              </a:rPr>
              <a:t>A reminder email will go out to the site facilitators two days prior to the event and the day of the event.</a:t>
            </a:r>
          </a:p>
        </p:txBody>
      </p:sp>
      <p:sp>
        <p:nvSpPr>
          <p:cNvPr id="346" name="Shape 346"/>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1" name="Shape 36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TILLIE-</a:t>
            </a:r>
            <a:r>
              <a:rPr lang="en-US" sz="1200" b="0" i="0" u="none" strike="noStrike" cap="none">
                <a:solidFill>
                  <a:schemeClr val="dk1"/>
                </a:solidFill>
                <a:latin typeface="Calibri"/>
                <a:ea typeface="Calibri"/>
                <a:cs typeface="Calibri"/>
                <a:sym typeface="Calibri"/>
              </a:rPr>
              <a:t> On the day of the session, it is recommended that you hold a technical rehearsal in the same facility and with the exact technology that you will be using to host the e-Forum.</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If you are offering snacks or other food, you’ll be able to set that up, along with any supplies that are needed for the session.</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Welcome the participants to the e-Forum. Name tags for each person will help everyone to know each other better.</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Participate in the social media options for the e-Forum to be connected with individuals and sites from across the country! Twitter, FaceBook, and Instagram accounts have been set up. The social media aspect might be another great way to involve teens. Perhaps they could have responsibility for taking and posting a few pictures from your site. Or maybe they could get a comment from an adult volunteer and post it. </a:t>
            </a:r>
          </a:p>
        </p:txBody>
      </p:sp>
      <p:sp>
        <p:nvSpPr>
          <p:cNvPr id="362" name="Shape 36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0" name="Shape 38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TILLIE-</a:t>
            </a:r>
            <a:r>
              <a:rPr lang="en-US" sz="1200" b="0" i="0" u="none" strike="noStrike" cap="none">
                <a:solidFill>
                  <a:schemeClr val="dk1"/>
                </a:solidFill>
                <a:latin typeface="Calibri"/>
                <a:ea typeface="Calibri"/>
                <a:cs typeface="Calibri"/>
                <a:sym typeface="Calibri"/>
              </a:rPr>
              <a:t> If you need technical assistance during the e-Forum session, please connect with us either via the group chat box or the Q&amp;A box. We will work to troubleshoot as best as we can.</a:t>
            </a:r>
          </a:p>
        </p:txBody>
      </p:sp>
      <p:sp>
        <p:nvSpPr>
          <p:cNvPr id="381" name="Shape 38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9" name="Shape 38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a:solidFill>
                  <a:schemeClr val="dk1"/>
                </a:solidFill>
                <a:latin typeface="Calibri"/>
                <a:ea typeface="Calibri"/>
                <a:cs typeface="Calibri"/>
                <a:sym typeface="Calibri"/>
              </a:rPr>
              <a:t>STEVE-</a:t>
            </a:r>
            <a:r>
              <a:rPr lang="en-US" sz="1200" b="0" i="0" u="none" strike="noStrike" cap="none">
                <a:solidFill>
                  <a:schemeClr val="dk1"/>
                </a:solidFill>
                <a:latin typeface="Calibri"/>
                <a:ea typeface="Calibri"/>
                <a:cs typeface="Calibri"/>
                <a:sym typeface="Calibri"/>
              </a:rPr>
              <a:t> Once the e-Forum sessions have concluded, a recording of each session will be posted on the 4h.org website, in the location where you registered for each of the e-Forum sessions. These recordings can be used in conjunction with the lesson plans we have provided so that you can offer the training to additional volunteer audiences in the future. The interaction won’t be the same as it was live, but will still have some good information to share. </a:t>
            </a:r>
          </a:p>
        </p:txBody>
      </p:sp>
      <p:sp>
        <p:nvSpPr>
          <p:cNvPr id="390" name="Shape 39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7" name="Shape 39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a:solidFill>
                  <a:schemeClr val="dk1"/>
                </a:solidFill>
                <a:latin typeface="Calibri"/>
                <a:ea typeface="Calibri"/>
                <a:cs typeface="Calibri"/>
                <a:sym typeface="Calibri"/>
              </a:rPr>
              <a:t>JEN- </a:t>
            </a:r>
            <a:r>
              <a:rPr lang="en-US" sz="1200" b="0" i="0" u="none" strike="noStrike" cap="none">
                <a:solidFill>
                  <a:schemeClr val="dk1"/>
                </a:solidFill>
                <a:latin typeface="Calibri"/>
                <a:ea typeface="Calibri"/>
                <a:cs typeface="Calibri"/>
                <a:sym typeface="Calibri"/>
              </a:rPr>
              <a:t>This brings us to the end of our presentation. We are hoping we covered everything, but I am guessing there might still be a few questions out there. If you have a question, please feel free to type it into the chat box and we will do our best to answer the questions for you.</a:t>
            </a:r>
          </a:p>
        </p:txBody>
      </p:sp>
      <p:sp>
        <p:nvSpPr>
          <p:cNvPr id="398" name="Shape 39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a:solidFill>
                  <a:schemeClr val="dk1"/>
                </a:solidFill>
                <a:latin typeface="Calibri"/>
                <a:ea typeface="Calibri"/>
                <a:cs typeface="Calibri"/>
                <a:sym typeface="Calibri"/>
              </a:rPr>
              <a:t>JEN-</a:t>
            </a:r>
            <a:r>
              <a:rPr lang="en-US" sz="1200" b="0" i="0" u="none" strike="noStrike" cap="none">
                <a:solidFill>
                  <a:schemeClr val="dk1"/>
                </a:solidFill>
                <a:latin typeface="Calibri"/>
                <a:ea typeface="Calibri"/>
                <a:cs typeface="Calibri"/>
                <a:sym typeface="Calibri"/>
              </a:rPr>
              <a:t> As we close this afternoon, we again would like to thank you for joining us on this webinar and for organizing a host site where youth and adult volunteers can gather to learn together how 4-H Grows Through Volunteers! Thank you!</a:t>
            </a:r>
          </a:p>
        </p:txBody>
      </p:sp>
      <p:sp>
        <p:nvSpPr>
          <p:cNvPr id="404" name="Shape 40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rgbClr val="000000"/>
              </a:buClr>
              <a:buSzPct val="25000"/>
              <a:buFont typeface="Arial"/>
              <a:buNone/>
            </a:pPr>
            <a:r>
              <a:rPr lang="en-US" sz="1200" b="1" i="0" u="none" strike="noStrike" cap="none">
                <a:solidFill>
                  <a:srgbClr val="000000"/>
                </a:solidFill>
                <a:latin typeface="Calibri"/>
                <a:ea typeface="Calibri"/>
                <a:cs typeface="Calibri"/>
                <a:sym typeface="Calibri"/>
              </a:rPr>
              <a:t>TILLIE-</a:t>
            </a:r>
            <a:r>
              <a:rPr lang="en-US" sz="1200" b="0" i="0" u="none" strike="noStrike" cap="none">
                <a:solidFill>
                  <a:srgbClr val="000000"/>
                </a:solidFill>
                <a:latin typeface="Calibri"/>
                <a:ea typeface="Calibri"/>
                <a:cs typeface="Calibri"/>
                <a:sym typeface="Calibri"/>
              </a:rPr>
              <a:t> We will be using the system we are using today for all three e-Forums. It is one of the many webinars systems available for use on the market today. If you have participated in any of the recent e-Academies hosted by National 4-H, you may be familiar with this system. What you or your participants see on the screen is driven by your choice. You can click and expand any of the options included in the bar along the bottom. You can then move them around on the screen to maximize the space. You can also enter full screen mode with the PPT so it covers the entire screen. If you want to minimize any of the boxes, click the line icon in the upper right hand corner of each box.</a:t>
            </a:r>
          </a:p>
        </p:txBody>
      </p:sp>
      <p:sp>
        <p:nvSpPr>
          <p:cNvPr id="82" name="Shape 8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STEVE-</a:t>
            </a:r>
            <a:r>
              <a:rPr lang="en-US" sz="1200" b="0" i="0" u="none" strike="noStrike" cap="none">
                <a:solidFill>
                  <a:schemeClr val="dk1"/>
                </a:solidFill>
                <a:latin typeface="Calibri"/>
                <a:ea typeface="Calibri"/>
                <a:cs typeface="Calibri"/>
                <a:sym typeface="Calibri"/>
              </a:rPr>
              <a:t> We would like to take a moment to thank some very important groups of people. This is the first time we will be offering a national training for 4-H volunteers of this magnitude on a virtual platform. We have received overwhelming support from our national and state program leaders, volunteer specialists and county 4-H staff to help make this event happen. A special thank you to </a:t>
            </a:r>
            <a:r>
              <a:rPr lang="en-US" sz="1200" b="0" i="0" u="none" strike="noStrike" cap="none">
                <a:solidFill>
                  <a:srgbClr val="000000"/>
                </a:solidFill>
                <a:latin typeface="Calibri"/>
                <a:ea typeface="Calibri"/>
                <a:cs typeface="Calibri"/>
                <a:sym typeface="Calibri"/>
              </a:rPr>
              <a:t>the National 4-H Council for their support. They have provided the use of the ON24 virtual training platform and space on the National 4-H.org web site where staff and volunteers can find all the resources and related materials for this event. Thanks also to Doug Swanson, of 4-H National Headquarters, for his support of this process!</a:t>
            </a:r>
          </a:p>
          <a:p>
            <a:pPr marL="0" marR="0" lvl="0" indent="0" algn="l" rtl="0">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a:solidFill>
                  <a:srgbClr val="000000"/>
                </a:solidFill>
                <a:latin typeface="Calibri"/>
                <a:ea typeface="Calibri"/>
                <a:cs typeface="Calibri"/>
                <a:sym typeface="Calibri"/>
              </a:rPr>
              <a:t>Poll question is next.</a:t>
            </a:r>
          </a:p>
        </p:txBody>
      </p:sp>
      <p:sp>
        <p:nvSpPr>
          <p:cNvPr id="88" name="Shape 8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STEVE-</a:t>
            </a:r>
            <a:r>
              <a:rPr lang="en-US" sz="1200" b="0" i="0" u="none" strike="noStrike" cap="none">
                <a:solidFill>
                  <a:schemeClr val="dk1"/>
                </a:solidFill>
                <a:latin typeface="Calibri"/>
                <a:ea typeface="Calibri"/>
                <a:cs typeface="Calibri"/>
                <a:sym typeface="Calibri"/>
              </a:rPr>
              <a:t> So what exactly is an e-Forum?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An e-Forum is a method that can be used to provide professional development to volunteers and staff. Typically an e-Forum has a virtual component, with a speaker or speakers presenting content via the Internet. An e-Forum also has a local face-to-face component, with 4-H Staff and/or Volunteers hosting Adult and Youth Volunteers at a community location. Opportunities to interact with each other at the host sites are provided. Participants can also interact with volunteers at other sites who are viewing the program via chat pods and poll questions. 2017 will be the first time that an e-Forum for 4-H volunteers has been held on the national level. </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2" name="Shape 10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STEVE-</a:t>
            </a:r>
            <a:r>
              <a:rPr lang="en-US" sz="1200" b="0" i="0" u="none" strike="noStrike" cap="none">
                <a:solidFill>
                  <a:schemeClr val="dk1"/>
                </a:solidFill>
                <a:latin typeface="Calibri"/>
                <a:ea typeface="Calibri"/>
                <a:cs typeface="Calibri"/>
                <a:sym typeface="Calibri"/>
              </a:rPr>
              <a:t> Why are we putting together such an event? There are a few reasons and benefits for both 4-H volunteers as well as our 4-H organization as a whole.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For our 4-H volunteers, bringing them together for a national event can help them to better understand the scope of the National 4-H program. It provides a chance for volunteers to network with and learn recommended practices from both peers and staff. We also are giving volunteers a chance to receive training with minimal cost and time commitment.</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Our 4-H system will benefit as well. By using technology, we are going to be able to engage more volunteers. 4-H programming doesn’t happen without volunteers. The sharing of resources between states and the ability to offer uniform training opportunities across the country will strengthen our 4-H organization, because we will reach more volunteers with the same information. And by pooling our durable resources, we are able to provide more choices and opportunities for our volunteers by providing the tools and support they need to create positive youth development experiences.</a:t>
            </a: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STEVE- </a:t>
            </a:r>
            <a:r>
              <a:rPr lang="en-US" sz="1200" b="0" i="0" u="none" strike="noStrike" cap="none">
                <a:solidFill>
                  <a:schemeClr val="dk1"/>
                </a:solidFill>
                <a:latin typeface="Calibri"/>
                <a:ea typeface="Calibri"/>
                <a:cs typeface="Calibri"/>
                <a:sym typeface="Calibri"/>
              </a:rPr>
              <a:t>Here’s a pictorial view of what happens during an e-Forum, using the ON24 technology platform.</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outside perimeter of circles represents individual host sites in various counties or regions around the country. Of course there will be many more than the eight sites pictured on this screen. Each site will have one to two host facilitators and a gathering of teen and adult volunteers. On site, you will have a large screen or videoconferencing system.  All the sites will connect online to the ON24 virtual platform that Tillie described earlier. ON24 (the platform we are using today) is where presenters will lead the evening discussion and activities. Volunteers at the sites will be able to hear the presenter, view slides, video clips and also interact via poll questions, chat pods and surveys. Participants will also spend some of their time engaging in hands-on activities at their sites that are designed to be part of the presentation.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Jen will now give you an overview of the topics to be covered in the e-Forum series.</a:t>
            </a:r>
          </a:p>
        </p:txBody>
      </p:sp>
      <p:sp>
        <p:nvSpPr>
          <p:cNvPr id="134" name="Shape 13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JEN-</a:t>
            </a:r>
            <a:r>
              <a:rPr lang="en-US" sz="1200" b="0" i="0" u="none" strike="noStrike" cap="none">
                <a:solidFill>
                  <a:schemeClr val="dk1"/>
                </a:solidFill>
                <a:latin typeface="Calibri"/>
                <a:ea typeface="Calibri"/>
                <a:cs typeface="Calibri"/>
                <a:sym typeface="Calibri"/>
              </a:rPr>
              <a:t> The first e-Forum session on October 5 will provide ideas for successful club meetings by helping volunteers learn about and understand the basics of positive youth development. The second session, on November 2, will focus on how to bridge traditional animal science projects with Science, Technology, Engineering, and Math, or STEM concepts. The third session, taking place on Dec 7, will look at how we help 4-H members begin to explore their future. Life-long learning, workforce readiness and career exploration will be included on that evening.</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Each of the three sessions will be 90 minutes in length, beginning at 7:00 p.m. in the Eastern Time Zone. Please make the corresponding adjustments for your specific time zone. Also note that each session includes an activity prior to 7:00 p.m. to allow participants to get to know each other better and to start to introduce the topic for the evening.</a:t>
            </a:r>
          </a:p>
        </p:txBody>
      </p:sp>
      <p:sp>
        <p:nvSpPr>
          <p:cNvPr id="157" name="Shape 157"/>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JEN-</a:t>
            </a:r>
            <a:r>
              <a:rPr lang="en-US" sz="1200" b="0" i="0" u="none" strike="noStrike" cap="none">
                <a:solidFill>
                  <a:schemeClr val="dk1"/>
                </a:solidFill>
                <a:latin typeface="Calibri"/>
                <a:ea typeface="Calibri"/>
                <a:cs typeface="Calibri"/>
                <a:sym typeface="Calibri"/>
              </a:rPr>
              <a:t> One of the most important resources for you as a host site facilitator will be the logistics guide. The logistics guide provides</a:t>
            </a:r>
            <a:r>
              <a:rPr lang="en-US" sz="1200" b="0" i="0" u="none" strike="noStrike" cap="none">
                <a:solidFill>
                  <a:srgbClr val="FF0000"/>
                </a:solidFill>
                <a:latin typeface="Calibri"/>
                <a:ea typeface="Calibri"/>
                <a:cs typeface="Calibri"/>
                <a:sym typeface="Calibri"/>
              </a:rPr>
              <a:t> </a:t>
            </a:r>
            <a:r>
              <a:rPr lang="en-US" sz="1200" b="0" i="0" u="none" strike="noStrike" cap="none">
                <a:solidFill>
                  <a:srgbClr val="000000"/>
                </a:solidFill>
                <a:latin typeface="Calibri"/>
                <a:ea typeface="Calibri"/>
                <a:cs typeface="Calibri"/>
                <a:sym typeface="Calibri"/>
              </a:rPr>
              <a:t>you with helpful information to host an e-Forum. We’ll take a look at it more closely now.   </a:t>
            </a:r>
          </a:p>
          <a:p>
            <a:pPr marL="0" marR="0" lvl="0" indent="0" algn="l" rtl="0">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The first step will be to register: You will officially need to register your site. Most of you have probably done this, but if not, we will show you what the registration page looks like in just a moment.</a:t>
            </a:r>
          </a:p>
          <a:p>
            <a:pPr marL="0" marR="0" lvl="0" indent="0" algn="l" rtl="0">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Step 2 is to prepare your site- one of the most important things to do in preparation for this e-Forum is to test out the equipment we will be using. If joining us live today, you are getting that opportunity, if you are using the equipment today that you will use on the evening of the e-Forum. We would like to recommend that you plan to have someone there with you to co-host and be your “tech guru”. If something goes wrong on the night of the e-Forum, it is hard to be the only person hosting while trying to troubleshoot technology issues. Meet with your tech-person (this could be a great role for a teen!) ahead of time- walk through the plan for the evening- this person can pay attention to volume, type an answer for the site into a group chat, and arrive early to connect to the online presentation room. You can connect to the ON24 system as early as 6:30 ET, but should definitely plan to be connected by 6:45 p.m.</a:t>
            </a:r>
          </a:p>
          <a:p>
            <a:pPr marL="0" marR="0" lvl="0" indent="0" algn="l" rtl="0">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Step 3 is to download the resources for your session. It is always good practice to have a copy of the PowerPoint slides and Lesson Plan. Having your tech person is your first line of defense, but if your technology truly goes down, you don’t want to be left with a room full of teens and volunteers for over an hour with nothing to do. You want to be able to carry out the evening as planned to the best of your ability. So take some time to download and review the resources, familiarize yourself with the layout, and plan for the session. </a:t>
            </a:r>
          </a:p>
          <a:p>
            <a:pPr marL="0" marR="0" lvl="0" indent="0" algn="l" rtl="0">
              <a:spcBef>
                <a:spcPts val="0"/>
              </a:spcBef>
              <a:buClr>
                <a:schemeClr val="dk1"/>
              </a:buClr>
              <a:buSzPct val="25000"/>
              <a:buFont typeface="Calibri"/>
              <a:buNone/>
            </a:pPr>
            <a:endParaRPr sz="1200" b="0" i="0" u="none" strike="noStrike" cap="none">
              <a:solidFill>
                <a:srgbClr val="FF0000"/>
              </a:solidFill>
              <a:latin typeface="Calibri"/>
              <a:ea typeface="Calibri"/>
              <a:cs typeface="Calibri"/>
              <a:sym typeface="Calibri"/>
            </a:endParaRPr>
          </a:p>
        </p:txBody>
      </p:sp>
      <p:sp>
        <p:nvSpPr>
          <p:cNvPr id="177" name="Shape 177"/>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Module 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0" y="2286000"/>
            <a:ext cx="10363200" cy="1470023"/>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1828800" y="3886200"/>
            <a:ext cx="8534399" cy="1752600"/>
          </a:xfrm>
          <a:prstGeom prst="rect">
            <a:avLst/>
          </a:prstGeom>
          <a:noFill/>
          <a:ln>
            <a:noFill/>
          </a:ln>
        </p:spPr>
        <p:txBody>
          <a:bodyPr wrap="square" lIns="91425" tIns="91425" rIns="91425" bIns="91425" anchor="t" anchorCtr="0"/>
          <a:lstStyle>
            <a:lvl1pPr marL="0" marR="0" lvl="0" indent="0" algn="ctr" rtl="0">
              <a:lnSpc>
                <a:spcPct val="100000"/>
              </a:lnSpc>
              <a:spcBef>
                <a:spcPts val="640"/>
              </a:spcBef>
              <a:spcAft>
                <a:spcPts val="0"/>
              </a:spcAft>
              <a:buClr>
                <a:srgbClr val="88AD8F"/>
              </a:buClr>
              <a:buFont typeface="Arial"/>
              <a:buNone/>
              <a:defRPr sz="3200" b="0" i="0" u="none" strike="noStrike" cap="none">
                <a:solidFill>
                  <a:srgbClr val="88AD8F"/>
                </a:solidFill>
                <a:latin typeface="Arial"/>
                <a:ea typeface="Arial"/>
                <a:cs typeface="Arial"/>
                <a:sym typeface="Arial"/>
              </a:defRPr>
            </a:lvl1pPr>
            <a:lvl2pPr marL="457200" marR="0" lvl="1" indent="0" algn="ctr" rtl="0">
              <a:lnSpc>
                <a:spcPct val="100000"/>
              </a:lnSpc>
              <a:spcBef>
                <a:spcPts val="560"/>
              </a:spcBef>
              <a:spcAft>
                <a:spcPts val="0"/>
              </a:spcAft>
              <a:buClr>
                <a:srgbClr val="88AD8F"/>
              </a:buClr>
              <a:buFont typeface="Arial"/>
              <a:buNone/>
              <a:defRPr sz="2800" b="0" i="0" u="none" strike="noStrike" cap="none">
                <a:solidFill>
                  <a:srgbClr val="88AD8F"/>
                </a:solidFill>
                <a:latin typeface="Arial"/>
                <a:ea typeface="Arial"/>
                <a:cs typeface="Arial"/>
                <a:sym typeface="Arial"/>
              </a:defRPr>
            </a:lvl2pPr>
            <a:lvl3pPr marL="914400" marR="0" lvl="2" indent="0" algn="ctr" rtl="0">
              <a:lnSpc>
                <a:spcPct val="100000"/>
              </a:lnSpc>
              <a:spcBef>
                <a:spcPts val="480"/>
              </a:spcBef>
              <a:spcAft>
                <a:spcPts val="0"/>
              </a:spcAft>
              <a:buClr>
                <a:srgbClr val="88AD8F"/>
              </a:buClr>
              <a:buFont typeface="Arial"/>
              <a:buNone/>
              <a:defRPr sz="2400" b="0" i="0" u="none" strike="noStrike" cap="none">
                <a:solidFill>
                  <a:srgbClr val="88AD8F"/>
                </a:solidFill>
                <a:latin typeface="Arial"/>
                <a:ea typeface="Arial"/>
                <a:cs typeface="Arial"/>
                <a:sym typeface="Arial"/>
              </a:defRPr>
            </a:lvl3pPr>
            <a:lvl4pPr marL="1371600" marR="0" lvl="3" indent="0" algn="ctr" rtl="0">
              <a:lnSpc>
                <a:spcPct val="100000"/>
              </a:lnSpc>
              <a:spcBef>
                <a:spcPts val="400"/>
              </a:spcBef>
              <a:spcAft>
                <a:spcPts val="0"/>
              </a:spcAft>
              <a:buClr>
                <a:srgbClr val="88AD8F"/>
              </a:buClr>
              <a:buFont typeface="Arial"/>
              <a:buNone/>
              <a:defRPr sz="2000" b="0" i="0" u="none" strike="noStrike" cap="none">
                <a:solidFill>
                  <a:srgbClr val="88AD8F"/>
                </a:solidFill>
                <a:latin typeface="Arial"/>
                <a:ea typeface="Arial"/>
                <a:cs typeface="Arial"/>
                <a:sym typeface="Arial"/>
              </a:defRPr>
            </a:lvl4pPr>
            <a:lvl5pPr marL="1828800" marR="0" lvl="4" indent="0" algn="ctr" rtl="0">
              <a:lnSpc>
                <a:spcPct val="100000"/>
              </a:lnSpc>
              <a:spcBef>
                <a:spcPts val="400"/>
              </a:spcBef>
              <a:spcAft>
                <a:spcPts val="0"/>
              </a:spcAft>
              <a:buClr>
                <a:srgbClr val="88AD8F"/>
              </a:buClr>
              <a:buFont typeface="Arial"/>
              <a:buNone/>
              <a:defRPr sz="2000" b="0" i="0" u="none" strike="noStrike" cap="none">
                <a:solidFill>
                  <a:srgbClr val="88AD8F"/>
                </a:solidFill>
                <a:latin typeface="Arial"/>
                <a:ea typeface="Arial"/>
                <a:cs typeface="Arial"/>
                <a:sym typeface="Arial"/>
              </a:defRPr>
            </a:lvl5pPr>
            <a:lvl6pPr marL="2286000" marR="0" lvl="5" indent="0" algn="ctr" rtl="0">
              <a:lnSpc>
                <a:spcPct val="100000"/>
              </a:lnSpc>
              <a:spcBef>
                <a:spcPts val="400"/>
              </a:spcBef>
              <a:spcAft>
                <a:spcPts val="0"/>
              </a:spcAft>
              <a:buClr>
                <a:srgbClr val="88AD8F"/>
              </a:buClr>
              <a:buFont typeface="Arial"/>
              <a:buNone/>
              <a:defRPr sz="2000" b="0" i="0" u="none" strike="noStrike" cap="none">
                <a:solidFill>
                  <a:srgbClr val="88AD8F"/>
                </a:solidFill>
                <a:latin typeface="Arial"/>
                <a:ea typeface="Arial"/>
                <a:cs typeface="Arial"/>
                <a:sym typeface="Arial"/>
              </a:defRPr>
            </a:lvl6pPr>
            <a:lvl7pPr marL="2743200" marR="0" lvl="6" indent="0" algn="ctr" rtl="0">
              <a:lnSpc>
                <a:spcPct val="100000"/>
              </a:lnSpc>
              <a:spcBef>
                <a:spcPts val="400"/>
              </a:spcBef>
              <a:spcAft>
                <a:spcPts val="0"/>
              </a:spcAft>
              <a:buClr>
                <a:srgbClr val="88AD8F"/>
              </a:buClr>
              <a:buFont typeface="Arial"/>
              <a:buNone/>
              <a:defRPr sz="2000" b="0" i="0" u="none" strike="noStrike" cap="none">
                <a:solidFill>
                  <a:srgbClr val="88AD8F"/>
                </a:solidFill>
                <a:latin typeface="Arial"/>
                <a:ea typeface="Arial"/>
                <a:cs typeface="Arial"/>
                <a:sym typeface="Arial"/>
              </a:defRPr>
            </a:lvl7pPr>
            <a:lvl8pPr marL="3200400" marR="0" lvl="7" indent="0" algn="ctr" rtl="0">
              <a:lnSpc>
                <a:spcPct val="100000"/>
              </a:lnSpc>
              <a:spcBef>
                <a:spcPts val="400"/>
              </a:spcBef>
              <a:spcAft>
                <a:spcPts val="0"/>
              </a:spcAft>
              <a:buClr>
                <a:srgbClr val="88AD8F"/>
              </a:buClr>
              <a:buFont typeface="Arial"/>
              <a:buNone/>
              <a:defRPr sz="2000" b="0" i="0" u="none" strike="noStrike" cap="none">
                <a:solidFill>
                  <a:srgbClr val="88AD8F"/>
                </a:solidFill>
                <a:latin typeface="Arial"/>
                <a:ea typeface="Arial"/>
                <a:cs typeface="Arial"/>
                <a:sym typeface="Arial"/>
              </a:defRPr>
            </a:lvl8pPr>
            <a:lvl9pPr marL="3657600" marR="0" lvl="8" indent="0" algn="ctr" rtl="0">
              <a:lnSpc>
                <a:spcPct val="100000"/>
              </a:lnSpc>
              <a:spcBef>
                <a:spcPts val="400"/>
              </a:spcBef>
              <a:spcAft>
                <a:spcPts val="0"/>
              </a:spcAft>
              <a:buClr>
                <a:srgbClr val="88AD8F"/>
              </a:buClr>
              <a:buFont typeface="Arial"/>
              <a:buNone/>
              <a:defRPr sz="2000" b="0" i="0" u="none" strike="noStrike" cap="none">
                <a:solidFill>
                  <a:srgbClr val="88AD8F"/>
                </a:solidFill>
                <a:latin typeface="Arial"/>
                <a:ea typeface="Arial"/>
                <a:cs typeface="Arial"/>
                <a:sym typeface="Arial"/>
              </a:defRPr>
            </a:lvl9pPr>
          </a:lstStyle>
          <a:p>
            <a:endParaRPr/>
          </a:p>
        </p:txBody>
      </p:sp>
      <p:sp>
        <p:nvSpPr>
          <p:cNvPr id="18" name="Shape 18"/>
          <p:cNvSpPr/>
          <p:nvPr/>
        </p:nvSpPr>
        <p:spPr>
          <a:xfrm>
            <a:off x="3485662" y="1789724"/>
            <a:ext cx="2727517"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19" name="Shape 19"/>
          <p:cNvSpPr/>
          <p:nvPr/>
        </p:nvSpPr>
        <p:spPr>
          <a:xfrm>
            <a:off x="4024923" y="2430585"/>
            <a:ext cx="2188256"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pic>
        <p:nvPicPr>
          <p:cNvPr id="20" name="Shape 20" descr="Volunteer-EForum-2017_web-banner-01 Oct 16.jpg"/>
          <p:cNvPicPr preferRelativeResize="0"/>
          <p:nvPr/>
        </p:nvPicPr>
        <p:blipFill rotWithShape="1">
          <a:blip r:embed="rId2">
            <a:alphaModFix/>
          </a:blip>
          <a:srcRect/>
          <a:stretch/>
        </p:blipFill>
        <p:spPr>
          <a:xfrm rot="-5400000">
            <a:off x="4663329" y="-2216175"/>
            <a:ext cx="2224485" cy="685799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5_Blank">
    <p:bg>
      <p:bgPr>
        <a:solidFill>
          <a:srgbClr val="DAEBC1"/>
        </a:solidFill>
        <a:effectLst/>
      </p:bgPr>
    </p:bg>
    <p:spTree>
      <p:nvGrpSpPr>
        <p:cNvPr id="1" name="Shape 3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Shape 39"/>
        <p:cNvGrpSpPr/>
        <p:nvPr/>
      </p:nvGrpSpPr>
      <p:grpSpPr>
        <a:xfrm>
          <a:off x="0" y="0"/>
          <a:ext cx="0" cy="0"/>
          <a:chOff x="0" y="0"/>
          <a:chExt cx="0" cy="0"/>
        </a:xfrm>
      </p:grpSpPr>
      <p:pic>
        <p:nvPicPr>
          <p:cNvPr id="40" name="Shape 4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1" name="Shape 41"/>
          <p:cNvSpPr txBox="1">
            <a:spLocks noGrp="1"/>
          </p:cNvSpPr>
          <p:nvPr>
            <p:ph type="title"/>
          </p:nvPr>
        </p:nvSpPr>
        <p:spPr>
          <a:xfrm>
            <a:off x="609600" y="274637"/>
            <a:ext cx="10972799"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2" name="Shape 42"/>
          <p:cNvSpPr txBox="1">
            <a:spLocks noGrp="1"/>
          </p:cNvSpPr>
          <p:nvPr>
            <p:ph type="body" idx="1"/>
          </p:nvPr>
        </p:nvSpPr>
        <p:spPr>
          <a:xfrm>
            <a:off x="609600" y="1600200"/>
            <a:ext cx="5384797" cy="4525963"/>
          </a:xfrm>
          <a:prstGeom prst="rect">
            <a:avLst/>
          </a:prstGeom>
          <a:noFill/>
          <a:ln>
            <a:noFill/>
          </a:ln>
        </p:spPr>
        <p:txBody>
          <a:bodyPr wrap="square" lIns="91425" tIns="91425" rIns="91425" bIns="91425" anchor="t" anchorCtr="0"/>
          <a:lstStyle>
            <a:lvl1pPr marL="3556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62000" marR="0" lvl="1" indent="1270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684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6197600" y="1600200"/>
            <a:ext cx="5384797" cy="4525963"/>
          </a:xfrm>
          <a:prstGeom prst="rect">
            <a:avLst/>
          </a:prstGeom>
          <a:noFill/>
          <a:ln>
            <a:noFill/>
          </a:ln>
        </p:spPr>
        <p:txBody>
          <a:bodyPr wrap="square" lIns="91425" tIns="91425" rIns="91425" bIns="91425" anchor="t" anchorCtr="0"/>
          <a:lstStyle>
            <a:lvl1pPr marL="3556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62000" marR="0" lvl="1" indent="1270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684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Shape 44"/>
        <p:cNvGrpSpPr/>
        <p:nvPr/>
      </p:nvGrpSpPr>
      <p:grpSpPr>
        <a:xfrm>
          <a:off x="0" y="0"/>
          <a:ext cx="0" cy="0"/>
          <a:chOff x="0" y="0"/>
          <a:chExt cx="0" cy="0"/>
        </a:xfrm>
      </p:grpSpPr>
      <p:pic>
        <p:nvPicPr>
          <p:cNvPr id="45" name="Shape 4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6" name="Shape 46"/>
          <p:cNvSpPr txBox="1">
            <a:spLocks noGrp="1"/>
          </p:cNvSpPr>
          <p:nvPr>
            <p:ph type="title"/>
          </p:nvPr>
        </p:nvSpPr>
        <p:spPr>
          <a:xfrm>
            <a:off x="609600" y="274637"/>
            <a:ext cx="10972799"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7" name="Shape 47"/>
          <p:cNvSpPr txBox="1">
            <a:spLocks noGrp="1"/>
          </p:cNvSpPr>
          <p:nvPr>
            <p:ph type="body" idx="1"/>
          </p:nvPr>
        </p:nvSpPr>
        <p:spPr>
          <a:xfrm>
            <a:off x="609600" y="1535112"/>
            <a:ext cx="5386916"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body" idx="2"/>
          </p:nvPr>
        </p:nvSpPr>
        <p:spPr>
          <a:xfrm>
            <a:off x="609600" y="2174875"/>
            <a:ext cx="5386916" cy="3951285"/>
          </a:xfrm>
          <a:prstGeom prst="rect">
            <a:avLst/>
          </a:prstGeom>
          <a:noFill/>
          <a:ln>
            <a:noFill/>
          </a:ln>
        </p:spPr>
        <p:txBody>
          <a:bodyPr wrap="square" lIns="91425" tIns="91425" rIns="91425" bIns="91425" anchor="t" anchorCtr="0"/>
          <a:lstStyle>
            <a:lvl1pPr marL="342900" marR="0" lvl="0" indent="1143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95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3"/>
          </p:nvPr>
        </p:nvSpPr>
        <p:spPr>
          <a:xfrm>
            <a:off x="6193367" y="1535112"/>
            <a:ext cx="5389031"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body" idx="4"/>
          </p:nvPr>
        </p:nvSpPr>
        <p:spPr>
          <a:xfrm>
            <a:off x="6193367" y="2174875"/>
            <a:ext cx="5389031" cy="3951285"/>
          </a:xfrm>
          <a:prstGeom prst="rect">
            <a:avLst/>
          </a:prstGeom>
          <a:noFill/>
          <a:ln>
            <a:noFill/>
          </a:ln>
        </p:spPr>
        <p:txBody>
          <a:bodyPr wrap="square" lIns="91425" tIns="91425" rIns="91425" bIns="91425" anchor="t" anchorCtr="0"/>
          <a:lstStyle>
            <a:lvl1pPr marL="342900" marR="0" lvl="0" indent="1143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95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Shape 51"/>
        <p:cNvGrpSpPr/>
        <p:nvPr/>
      </p:nvGrpSpPr>
      <p:grpSpPr>
        <a:xfrm>
          <a:off x="0" y="0"/>
          <a:ext cx="0" cy="0"/>
          <a:chOff x="0" y="0"/>
          <a:chExt cx="0" cy="0"/>
        </a:xfrm>
      </p:grpSpPr>
      <p:pic>
        <p:nvPicPr>
          <p:cNvPr id="52" name="Shape 5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3" name="Shape 53"/>
          <p:cNvSpPr txBox="1">
            <a:spLocks noGrp="1"/>
          </p:cNvSpPr>
          <p:nvPr>
            <p:ph type="title"/>
          </p:nvPr>
        </p:nvSpPr>
        <p:spPr>
          <a:xfrm>
            <a:off x="609600" y="273050"/>
            <a:ext cx="4011084" cy="1162048"/>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2000" b="1" i="0" u="none" strike="noStrike" cap="none">
                <a:solidFill>
                  <a:schemeClr val="dk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4" name="Shape 54"/>
          <p:cNvSpPr txBox="1">
            <a:spLocks noGrp="1"/>
          </p:cNvSpPr>
          <p:nvPr>
            <p:ph type="body" idx="1"/>
          </p:nvPr>
        </p:nvSpPr>
        <p:spPr>
          <a:xfrm>
            <a:off x="4766732" y="273051"/>
            <a:ext cx="6815666" cy="5853111"/>
          </a:xfrm>
          <a:prstGeom prst="rect">
            <a:avLst/>
          </a:prstGeom>
          <a:noFill/>
          <a:ln>
            <a:noFill/>
          </a:ln>
        </p:spPr>
        <p:txBody>
          <a:bodyPr wrap="square" lIns="91425" tIns="91425" rIns="91425" bIns="91425" anchor="t" anchorCtr="0"/>
          <a:lstStyle>
            <a:lvl1pPr marL="4064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812800" marR="0" lvl="1" indent="1016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2192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256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828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body" idx="2"/>
          </p:nvPr>
        </p:nvSpPr>
        <p:spPr>
          <a:xfrm>
            <a:off x="609600" y="1435100"/>
            <a:ext cx="4011084" cy="4691063"/>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2389717" y="4800600"/>
            <a:ext cx="7315198" cy="566736"/>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2000" b="1" i="0" u="none" strike="noStrike" cap="none">
                <a:solidFill>
                  <a:schemeClr val="dk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8" name="Shape 58"/>
          <p:cNvSpPr>
            <a:spLocks noGrp="1"/>
          </p:cNvSpPr>
          <p:nvPr>
            <p:ph type="pic" idx="2"/>
          </p:nvPr>
        </p:nvSpPr>
        <p:spPr>
          <a:xfrm>
            <a:off x="2389717" y="612775"/>
            <a:ext cx="7315198" cy="4114800"/>
          </a:xfrm>
          <a:prstGeom prst="rect">
            <a:avLst/>
          </a:prstGeom>
          <a:noFill/>
          <a:ln>
            <a:noFill/>
          </a:ln>
        </p:spPr>
        <p:txBody>
          <a:bodyPr wrap="square"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1"/>
          </p:nvPr>
        </p:nvSpPr>
        <p:spPr>
          <a:xfrm>
            <a:off x="2389717" y="5367337"/>
            <a:ext cx="7315198" cy="804861"/>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pic>
        <p:nvPicPr>
          <p:cNvPr id="60" name="Shape 60" descr="Volunteer-EForum-2017_web-banner-01"/>
          <p:cNvPicPr preferRelativeResize="0"/>
          <p:nvPr/>
        </p:nvPicPr>
        <p:blipFill rotWithShape="1">
          <a:blip r:embed="rId2">
            <a:alphaModFix/>
          </a:blip>
          <a:srcRect/>
          <a:stretch/>
        </p:blipFill>
        <p:spPr>
          <a:xfrm>
            <a:off x="8134349" y="5872162"/>
            <a:ext cx="4057647" cy="98583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Blank">
    <p:bg>
      <p:bgPr>
        <a:solidFill>
          <a:srgbClr val="00AEE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pic>
        <p:nvPicPr>
          <p:cNvPr id="22" name="Shape 2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3" name="Shape 23"/>
          <p:cNvSpPr txBox="1">
            <a:spLocks noGrp="1"/>
          </p:cNvSpPr>
          <p:nvPr>
            <p:ph type="title"/>
          </p:nvPr>
        </p:nvSpPr>
        <p:spPr>
          <a:xfrm>
            <a:off x="609600" y="274637"/>
            <a:ext cx="10972799"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609600" y="1600200"/>
            <a:ext cx="10972799" cy="4525963"/>
          </a:xfrm>
          <a:prstGeom prst="rect">
            <a:avLst/>
          </a:prstGeom>
          <a:noFill/>
          <a:ln>
            <a:noFill/>
          </a:ln>
        </p:spPr>
        <p:txBody>
          <a:bodyPr wrap="square" lIns="91425" tIns="91425" rIns="91425" bIns="91425" anchor="t" anchorCtr="0"/>
          <a:lstStyle>
            <a:lvl1pPr marL="4064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812800" marR="0" lvl="1" indent="1016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2192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256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828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2_Blank">
    <p:bg>
      <p:bgPr>
        <a:solidFill>
          <a:srgbClr val="0072BC"/>
        </a:solidFill>
        <a:effectLst/>
      </p:bgPr>
    </p:bg>
    <p:spTree>
      <p:nvGrpSpPr>
        <p:cNvPr id="1" name="Shape 2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Blank">
    <p:spTree>
      <p:nvGrpSpPr>
        <p:cNvPr id="1" name="Shape 26"/>
        <p:cNvGrpSpPr/>
        <p:nvPr/>
      </p:nvGrpSpPr>
      <p:grpSpPr>
        <a:xfrm>
          <a:off x="0" y="0"/>
          <a:ext cx="0" cy="0"/>
          <a:chOff x="0" y="0"/>
          <a:chExt cx="0" cy="0"/>
        </a:xfrm>
      </p:grpSpPr>
      <p:pic>
        <p:nvPicPr>
          <p:cNvPr id="27" name="Shape 27"/>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8"/>
        <p:cNvGrpSpPr/>
        <p:nvPr/>
      </p:nvGrpSpPr>
      <p:grpSpPr>
        <a:xfrm>
          <a:off x="0" y="0"/>
          <a:ext cx="0" cy="0"/>
          <a:chOff x="0" y="0"/>
          <a:chExt cx="0" cy="0"/>
        </a:xfrm>
      </p:grpSpPr>
      <p:pic>
        <p:nvPicPr>
          <p:cNvPr id="29" name="Shape 2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 name="Shape 30"/>
          <p:cNvSpPr txBox="1">
            <a:spLocks noGrp="1"/>
          </p:cNvSpPr>
          <p:nvPr>
            <p:ph type="title"/>
          </p:nvPr>
        </p:nvSpPr>
        <p:spPr>
          <a:xfrm>
            <a:off x="609600" y="274637"/>
            <a:ext cx="10972799"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1" name="Shape 31"/>
          <p:cNvSpPr txBox="1">
            <a:spLocks noGrp="1"/>
          </p:cNvSpPr>
          <p:nvPr>
            <p:ph type="body" idx="1"/>
          </p:nvPr>
        </p:nvSpPr>
        <p:spPr>
          <a:xfrm>
            <a:off x="609600" y="1600200"/>
            <a:ext cx="10972799" cy="4525963"/>
          </a:xfrm>
          <a:prstGeom prst="rect">
            <a:avLst/>
          </a:prstGeom>
          <a:noFill/>
          <a:ln>
            <a:noFill/>
          </a:ln>
        </p:spPr>
        <p:txBody>
          <a:bodyPr wrap="square" lIns="91425" tIns="91425" rIns="91425" bIns="91425" anchor="t" anchorCtr="0"/>
          <a:lstStyle>
            <a:lvl1pPr marL="4064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812800" marR="0" lvl="1" indent="1016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2192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256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828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7_Blank">
    <p:bg>
      <p:bgPr>
        <a:solidFill>
          <a:srgbClr val="B4D486"/>
        </a:solidFill>
        <a:effectLst/>
      </p:bgPr>
    </p:bg>
    <p:spTree>
      <p:nvGrpSpPr>
        <p:cNvPr id="1" name="Shape 3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6_Blank">
    <p:bg>
      <p:bgPr>
        <a:solidFill>
          <a:srgbClr val="00833B"/>
        </a:solidFill>
        <a:effectLst/>
      </p:bgPr>
    </p:bg>
    <p:spTree>
      <p:nvGrpSpPr>
        <p:cNvPr id="1"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Shape 34"/>
        <p:cNvGrpSpPr/>
        <p:nvPr/>
      </p:nvGrpSpPr>
      <p:grpSpPr>
        <a:xfrm>
          <a:off x="0" y="0"/>
          <a:ext cx="0" cy="0"/>
          <a:chOff x="0" y="0"/>
          <a:chExt cx="0" cy="0"/>
        </a:xfrm>
      </p:grpSpPr>
      <p:pic>
        <p:nvPicPr>
          <p:cNvPr id="35" name="Shape 3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6" name="Shape 36"/>
          <p:cNvSpPr txBox="1">
            <a:spLocks noGrp="1"/>
          </p:cNvSpPr>
          <p:nvPr>
            <p:ph type="title"/>
          </p:nvPr>
        </p:nvSpPr>
        <p:spPr>
          <a:xfrm>
            <a:off x="609600" y="274637"/>
            <a:ext cx="10972799"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4_Blank">
    <p:bg>
      <p:bgPr>
        <a:solidFill>
          <a:srgbClr val="44C8F5"/>
        </a:solidFill>
        <a:effectLst/>
      </p:bgPr>
    </p:bg>
    <p:spTree>
      <p:nvGrpSpPr>
        <p:cNvPr id="1" name="Shape 3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7"/>
            <a:ext cx="10972799"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609600" y="1600200"/>
            <a:ext cx="10972799" cy="4525963"/>
          </a:xfrm>
          <a:prstGeom prst="rect">
            <a:avLst/>
          </a:prstGeom>
          <a:noFill/>
          <a:ln>
            <a:noFill/>
          </a:ln>
        </p:spPr>
        <p:txBody>
          <a:bodyPr wrap="square" lIns="91425" tIns="91425" rIns="91425" bIns="91425" anchor="t" anchorCtr="0"/>
          <a:lstStyle>
            <a:lvl1pPr marL="4064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812800" marR="0" lvl="1" indent="1016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2192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256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828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09600" y="6356351"/>
            <a:ext cx="2844797"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AD8F"/>
              </a:buClr>
              <a:buFont typeface="Arial"/>
              <a:buNone/>
              <a:defRPr sz="1200" b="0" i="0" u="none" strike="noStrike" cap="none">
                <a:solidFill>
                  <a:srgbClr val="88AD8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4165600" y="6356351"/>
            <a:ext cx="3860799"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AD8F"/>
              </a:buClr>
              <a:buFont typeface="Arial"/>
              <a:buNone/>
              <a:defRPr sz="1200" b="0" i="0" u="none" strike="noStrike" cap="none">
                <a:solidFill>
                  <a:srgbClr val="88AD8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737600" y="6356351"/>
            <a:ext cx="2844797"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AD8F"/>
              </a:buClr>
              <a:buSzPct val="25000"/>
              <a:buFont typeface="Arial"/>
              <a:buNone/>
            </a:pPr>
            <a:fld id="{00000000-1234-1234-1234-123412341234}" type="slidenum">
              <a:rPr lang="en-US" sz="1200" b="0" i="0" u="none" strike="noStrike" cap="none">
                <a:solidFill>
                  <a:srgbClr val="88AD8F"/>
                </a:solidFill>
                <a:latin typeface="Arial"/>
                <a:ea typeface="Arial"/>
                <a:cs typeface="Arial"/>
                <a:sym typeface="Arial"/>
              </a:rPr>
              <a:t>‹#›</a:t>
            </a:fld>
            <a:endParaRPr lang="en-US" sz="1200" b="0" i="0" u="none" strike="noStrike" cap="none">
              <a:solidFill>
                <a:srgbClr val="88AD8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2209800" y="2416439"/>
            <a:ext cx="7924798" cy="1470023"/>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959" b="1" i="0" u="none" strike="noStrike" cap="none">
                <a:solidFill>
                  <a:schemeClr val="dk1"/>
                </a:solidFill>
                <a:latin typeface="Corbel"/>
                <a:ea typeface="Corbel"/>
                <a:cs typeface="Corbel"/>
                <a:sym typeface="Corbel"/>
              </a:rPr>
              <a:t>Welcome to the</a:t>
            </a:r>
            <a:br>
              <a:rPr lang="en-US" sz="3959" b="1" i="0" u="none" strike="noStrike" cap="none">
                <a:solidFill>
                  <a:schemeClr val="dk1"/>
                </a:solidFill>
                <a:latin typeface="Corbel"/>
                <a:ea typeface="Corbel"/>
                <a:cs typeface="Corbel"/>
                <a:sym typeface="Corbel"/>
              </a:rPr>
            </a:br>
            <a:r>
              <a:rPr lang="en-US" sz="3959" b="1" i="0" u="none" strike="noStrike" cap="none">
                <a:solidFill>
                  <a:schemeClr val="dk1"/>
                </a:solidFill>
                <a:latin typeface="Corbel"/>
                <a:ea typeface="Corbel"/>
                <a:cs typeface="Corbel"/>
                <a:sym typeface="Corbel"/>
              </a:rPr>
              <a:t>National 4-H Volunteer e-Forum!</a:t>
            </a:r>
            <a:br>
              <a:rPr lang="en-US" sz="3959" b="1" i="0" u="none" strike="noStrike" cap="none">
                <a:solidFill>
                  <a:schemeClr val="dk1"/>
                </a:solidFill>
                <a:latin typeface="Corbel"/>
                <a:ea typeface="Corbel"/>
                <a:cs typeface="Corbel"/>
                <a:sym typeface="Corbel"/>
              </a:rPr>
            </a:br>
            <a:br>
              <a:rPr lang="en-US" sz="1979" b="1" i="0" u="none" strike="noStrike" cap="none">
                <a:solidFill>
                  <a:schemeClr val="dk1"/>
                </a:solidFill>
                <a:latin typeface="Corbel"/>
                <a:ea typeface="Corbel"/>
                <a:cs typeface="Corbel"/>
                <a:sym typeface="Corbel"/>
              </a:rPr>
            </a:br>
            <a:endParaRPr lang="en-US" sz="1979" b="1" i="0" u="none" strike="noStrike" cap="none">
              <a:solidFill>
                <a:schemeClr val="dk1"/>
              </a:solidFill>
              <a:latin typeface="Corbel"/>
              <a:ea typeface="Corbel"/>
              <a:cs typeface="Corbel"/>
              <a:sym typeface="Corbel"/>
            </a:endParaRPr>
          </a:p>
        </p:txBody>
      </p:sp>
      <p:pic>
        <p:nvPicPr>
          <p:cNvPr id="68" name="Shape 68"/>
          <p:cNvPicPr preferRelativeResize="0"/>
          <p:nvPr/>
        </p:nvPicPr>
        <p:blipFill rotWithShape="1">
          <a:blip r:embed="rId3">
            <a:alphaModFix/>
          </a:blip>
          <a:srcRect/>
          <a:stretch/>
        </p:blipFill>
        <p:spPr>
          <a:xfrm>
            <a:off x="5255419" y="3581401"/>
            <a:ext cx="1833562" cy="1807367"/>
          </a:xfrm>
          <a:prstGeom prst="rect">
            <a:avLst/>
          </a:prstGeom>
          <a:noFill/>
          <a:ln>
            <a:noFill/>
          </a:ln>
        </p:spPr>
      </p:pic>
      <p:sp>
        <p:nvSpPr>
          <p:cNvPr id="69" name="Shape 69"/>
          <p:cNvSpPr txBox="1"/>
          <p:nvPr/>
        </p:nvSpPr>
        <p:spPr>
          <a:xfrm>
            <a:off x="2057400" y="5394653"/>
            <a:ext cx="7924798" cy="1470023"/>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orbel"/>
              <a:buNone/>
            </a:pPr>
            <a:r>
              <a:rPr lang="en-US" sz="3120" b="1" i="0" u="none" strike="noStrike" cap="none">
                <a:solidFill>
                  <a:schemeClr val="dk1"/>
                </a:solidFill>
                <a:latin typeface="Corbel"/>
                <a:ea typeface="Corbel"/>
                <a:cs typeface="Corbel"/>
                <a:sym typeface="Corbel"/>
              </a:rPr>
              <a:t>Host Site Facilitator Training, </a:t>
            </a:r>
          </a:p>
          <a:p>
            <a:pPr marL="0" marR="0" lvl="0" indent="0" algn="ctr" rtl="0">
              <a:lnSpc>
                <a:spcPct val="100000"/>
              </a:lnSpc>
              <a:spcBef>
                <a:spcPts val="0"/>
              </a:spcBef>
              <a:spcAft>
                <a:spcPts val="0"/>
              </a:spcAft>
              <a:buClr>
                <a:schemeClr val="dk1"/>
              </a:buClr>
              <a:buSzPct val="25000"/>
              <a:buFont typeface="Corbel"/>
              <a:buNone/>
            </a:pPr>
            <a:r>
              <a:rPr lang="en-US" sz="3120" b="1" i="0" u="none" strike="noStrike" cap="none">
                <a:solidFill>
                  <a:schemeClr val="dk1"/>
                </a:solidFill>
                <a:latin typeface="Corbel"/>
                <a:ea typeface="Corbel"/>
                <a:cs typeface="Corbel"/>
                <a:sym typeface="Corbel"/>
              </a:rPr>
              <a:t>September 20, 2:00-3:00 p.m. (ET)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Shape 202"/>
          <p:cNvPicPr preferRelativeResize="0"/>
          <p:nvPr/>
        </p:nvPicPr>
        <p:blipFill rotWithShape="1">
          <a:blip r:embed="rId3">
            <a:alphaModFix/>
          </a:blip>
          <a:srcRect/>
          <a:stretch/>
        </p:blipFill>
        <p:spPr>
          <a:xfrm>
            <a:off x="1637600" y="160175"/>
            <a:ext cx="3222448" cy="4872024"/>
          </a:xfrm>
          <a:prstGeom prst="rect">
            <a:avLst/>
          </a:prstGeom>
          <a:noFill/>
          <a:ln>
            <a:noFill/>
          </a:ln>
        </p:spPr>
      </p:pic>
      <p:sp>
        <p:nvSpPr>
          <p:cNvPr id="203" name="Shape 203"/>
          <p:cNvSpPr/>
          <p:nvPr/>
        </p:nvSpPr>
        <p:spPr>
          <a:xfrm>
            <a:off x="1524000" y="5184823"/>
            <a:ext cx="9144000" cy="1520700"/>
          </a:xfrm>
          <a:prstGeom prst="rect">
            <a:avLst/>
          </a:prstGeom>
          <a:solidFill>
            <a:schemeClr val="accent1"/>
          </a:solidFill>
          <a:ln w="25400" cap="flat" cmpd="sng">
            <a:solidFill>
              <a:srgbClr val="005389"/>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800" b="0" i="0" u="none" strike="noStrike" cap="none">
                <a:solidFill>
                  <a:schemeClr val="lt1"/>
                </a:solidFill>
                <a:latin typeface="Arial"/>
                <a:ea typeface="Arial"/>
                <a:cs typeface="Arial"/>
                <a:sym typeface="Arial"/>
              </a:rPr>
              <a:t>Test your connection with the technology you plan to use during the e-Forum!</a:t>
            </a:r>
          </a:p>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4" name="Shape 204"/>
          <p:cNvSpPr/>
          <p:nvPr/>
        </p:nvSpPr>
        <p:spPr>
          <a:xfrm>
            <a:off x="2121375" y="3630676"/>
            <a:ext cx="923100" cy="372298"/>
          </a:xfrm>
          <a:prstGeom prst="leftArrow">
            <a:avLst>
              <a:gd name="adj1" fmla="val 50000"/>
              <a:gd name="adj2" fmla="val 50000"/>
            </a:avLst>
          </a:prstGeom>
          <a:solidFill>
            <a:schemeClr val="accent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05" name="Shape 205"/>
          <p:cNvPicPr preferRelativeResize="0"/>
          <p:nvPr/>
        </p:nvPicPr>
        <p:blipFill rotWithShape="1">
          <a:blip r:embed="rId4">
            <a:alphaModFix/>
          </a:blip>
          <a:srcRect/>
          <a:stretch/>
        </p:blipFill>
        <p:spPr>
          <a:xfrm>
            <a:off x="5694650" y="151025"/>
            <a:ext cx="4833866" cy="4872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1981200" y="-76200"/>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a:solidFill>
                  <a:schemeClr val="dk1"/>
                </a:solidFill>
                <a:latin typeface="Arial"/>
                <a:ea typeface="Arial"/>
                <a:cs typeface="Arial"/>
                <a:sym typeface="Arial"/>
              </a:rPr>
              <a:t>National e-Forum Website</a:t>
            </a:r>
          </a:p>
        </p:txBody>
      </p:sp>
      <p:pic>
        <p:nvPicPr>
          <p:cNvPr id="212" name="Shape 212"/>
          <p:cNvPicPr preferRelativeResize="0"/>
          <p:nvPr/>
        </p:nvPicPr>
        <p:blipFill rotWithShape="1">
          <a:blip r:embed="rId3">
            <a:alphaModFix/>
          </a:blip>
          <a:srcRect/>
          <a:stretch/>
        </p:blipFill>
        <p:spPr>
          <a:xfrm>
            <a:off x="1866250" y="803924"/>
            <a:ext cx="8473475" cy="5904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1981200" y="-76200"/>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a:solidFill>
                  <a:schemeClr val="dk1"/>
                </a:solidFill>
                <a:latin typeface="Arial"/>
                <a:ea typeface="Arial"/>
                <a:cs typeface="Arial"/>
                <a:sym typeface="Arial"/>
              </a:rPr>
              <a:t>National e-Forum Website</a:t>
            </a:r>
          </a:p>
        </p:txBody>
      </p:sp>
      <p:pic>
        <p:nvPicPr>
          <p:cNvPr id="219" name="Shape 219" descr="https://lh6.googleusercontent.com/jAUZDOVqn916hZAkNDO5Tm-_x-fcLjwb3z5FOKdJZKcz4r26erp2Bbdpxw-1vzUfZDsHn4jPITBoBlu5ZV3-AKYhCe_3p02gRQF4Y6X0KdTqCx2f1UEscxe0rH0AABQ-c0iNn_ecEyY"/>
          <p:cNvPicPr preferRelativeResize="0"/>
          <p:nvPr/>
        </p:nvPicPr>
        <p:blipFill rotWithShape="1">
          <a:blip r:embed="rId3">
            <a:alphaModFix/>
          </a:blip>
          <a:srcRect/>
          <a:stretch/>
        </p:blipFill>
        <p:spPr>
          <a:xfrm>
            <a:off x="1979009" y="873836"/>
            <a:ext cx="8231790" cy="548007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1981200" y="274637"/>
            <a:ext cx="8229600" cy="1143000"/>
          </a:xfrm>
          <a:prstGeom prst="rect">
            <a:avLst/>
          </a:prstGeom>
          <a:solidFill>
            <a:schemeClr val="accent3"/>
          </a:solidFill>
          <a:ln w="38100" cap="flat" cmpd="sng">
            <a:solidFill>
              <a:schemeClr val="lt1"/>
            </a:solidFill>
            <a:prstDash val="solid"/>
            <a:round/>
            <a:headEnd type="none" w="med" len="med"/>
            <a:tailEnd type="none" w="med" len="med"/>
          </a:ln>
          <a:effectLst>
            <a:outerShdw blurRad="39999" dist="20000" dir="5400000" rotWithShape="0">
              <a:srgbClr val="000000">
                <a:alpha val="36862"/>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a:solidFill>
                  <a:schemeClr val="lt1"/>
                </a:solidFill>
                <a:latin typeface="Arial"/>
                <a:ea typeface="Arial"/>
                <a:cs typeface="Arial"/>
                <a:sym typeface="Arial"/>
              </a:rPr>
              <a:t>Resources You’ll Need: </a:t>
            </a:r>
          </a:p>
        </p:txBody>
      </p:sp>
      <p:sp>
        <p:nvSpPr>
          <p:cNvPr id="226" name="Shape 226"/>
          <p:cNvSpPr txBox="1">
            <a:spLocks noGrp="1"/>
          </p:cNvSpPr>
          <p:nvPr>
            <p:ph type="body" idx="1"/>
          </p:nvPr>
        </p:nvSpPr>
        <p:spPr>
          <a:xfrm>
            <a:off x="2008900" y="5532425"/>
            <a:ext cx="8087699" cy="1097100"/>
          </a:xfrm>
          <a:prstGeom prst="rect">
            <a:avLst/>
          </a:prstGeom>
          <a:noFill/>
          <a:ln>
            <a:noFill/>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Arial"/>
              <a:buNone/>
            </a:pPr>
            <a:r>
              <a:rPr lang="en-US" sz="2720" b="0" i="0" u="none" strike="noStrike" cap="none">
                <a:solidFill>
                  <a:schemeClr val="dk1"/>
                </a:solidFill>
                <a:latin typeface="Arial"/>
                <a:ea typeface="Arial"/>
                <a:cs typeface="Arial"/>
                <a:sym typeface="Arial"/>
              </a:rPr>
              <a:t>http://4-h.org/professionals/professional-development/volunteer-development/#!4h-volunteer-e-forum</a:t>
            </a:r>
          </a:p>
        </p:txBody>
      </p:sp>
      <p:grpSp>
        <p:nvGrpSpPr>
          <p:cNvPr id="227" name="Shape 227"/>
          <p:cNvGrpSpPr/>
          <p:nvPr/>
        </p:nvGrpSpPr>
        <p:grpSpPr>
          <a:xfrm>
            <a:off x="1683386" y="1536412"/>
            <a:ext cx="8901421" cy="4051192"/>
            <a:chOff x="-69212" y="139411"/>
            <a:chExt cx="8901421" cy="4051192"/>
          </a:xfrm>
        </p:grpSpPr>
        <p:sp>
          <p:nvSpPr>
            <p:cNvPr id="228" name="Shape 228"/>
            <p:cNvSpPr/>
            <p:nvPr/>
          </p:nvSpPr>
          <p:spPr>
            <a:xfrm rot="-3600000">
              <a:off x="1049" y="2134606"/>
              <a:ext cx="2233536" cy="1451798"/>
            </a:xfrm>
            <a:prstGeom prst="round2SameRect">
              <a:avLst>
                <a:gd name="adj1" fmla="val 16667"/>
                <a:gd name="adj2" fmla="val 0"/>
              </a:avLst>
            </a:prstGeom>
            <a:solidFill>
              <a:schemeClr val="accent2"/>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9" name="Shape 229"/>
            <p:cNvSpPr txBox="1"/>
            <p:nvPr/>
          </p:nvSpPr>
          <p:spPr>
            <a:xfrm rot="-3600000">
              <a:off x="102607" y="2187758"/>
              <a:ext cx="2091795" cy="1380928"/>
            </a:xfrm>
            <a:prstGeom prst="rect">
              <a:avLst/>
            </a:prstGeom>
            <a:noFill/>
            <a:ln>
              <a:noFill/>
            </a:ln>
          </p:spPr>
          <p:txBody>
            <a:bodyPr wrap="square" lIns="110475" tIns="36825" rIns="110475" bIns="3682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900" b="0" i="0" u="none" strike="noStrike" cap="none">
                  <a:solidFill>
                    <a:schemeClr val="lt1"/>
                  </a:solidFill>
                  <a:latin typeface="Arial"/>
                  <a:ea typeface="Arial"/>
                  <a:cs typeface="Arial"/>
                  <a:sym typeface="Arial"/>
                </a:rPr>
                <a:t>Lesson plan</a:t>
              </a:r>
            </a:p>
          </p:txBody>
        </p:sp>
        <p:sp>
          <p:nvSpPr>
            <p:cNvPr id="230" name="Shape 230"/>
            <p:cNvSpPr/>
            <p:nvPr/>
          </p:nvSpPr>
          <p:spPr>
            <a:xfrm rot="-1200000">
              <a:off x="1975801" y="477592"/>
              <a:ext cx="2233536" cy="1451799"/>
            </a:xfrm>
            <a:prstGeom prst="round2SameRect">
              <a:avLst>
                <a:gd name="adj1" fmla="val 16667"/>
                <a:gd name="adj2" fmla="val 0"/>
              </a:avLst>
            </a:prstGeom>
            <a:solidFill>
              <a:srgbClr val="43C8F3"/>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1" name="Shape 231"/>
            <p:cNvSpPr txBox="1"/>
            <p:nvPr/>
          </p:nvSpPr>
          <p:spPr>
            <a:xfrm rot="-1200000">
              <a:off x="2058794" y="546325"/>
              <a:ext cx="2091795" cy="1380928"/>
            </a:xfrm>
            <a:prstGeom prst="rect">
              <a:avLst/>
            </a:prstGeom>
            <a:noFill/>
            <a:ln>
              <a:noFill/>
            </a:ln>
          </p:spPr>
          <p:txBody>
            <a:bodyPr wrap="square" lIns="110475" tIns="36825" rIns="110475" bIns="3682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900" b="0" i="0" u="none" strike="noStrike" cap="none">
                  <a:solidFill>
                    <a:schemeClr val="lt1"/>
                  </a:solidFill>
                  <a:latin typeface="Arial"/>
                  <a:ea typeface="Arial"/>
                  <a:cs typeface="Arial"/>
                  <a:sym typeface="Arial"/>
                </a:rPr>
                <a:t>PPT</a:t>
              </a:r>
            </a:p>
          </p:txBody>
        </p:sp>
        <p:sp>
          <p:nvSpPr>
            <p:cNvPr id="232" name="Shape 232"/>
            <p:cNvSpPr/>
            <p:nvPr/>
          </p:nvSpPr>
          <p:spPr>
            <a:xfrm rot="1200000">
              <a:off x="4553658" y="477592"/>
              <a:ext cx="2233536" cy="1451799"/>
            </a:xfrm>
            <a:prstGeom prst="round2SameRect">
              <a:avLst>
                <a:gd name="adj1" fmla="val 16667"/>
                <a:gd name="adj2" fmla="val 0"/>
              </a:avLst>
            </a:prstGeom>
            <a:solidFill>
              <a:schemeClr val="dk1"/>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3" name="Shape 233"/>
            <p:cNvSpPr txBox="1"/>
            <p:nvPr/>
          </p:nvSpPr>
          <p:spPr>
            <a:xfrm rot="1200000">
              <a:off x="4612409" y="546327"/>
              <a:ext cx="2091795" cy="1380928"/>
            </a:xfrm>
            <a:prstGeom prst="rect">
              <a:avLst/>
            </a:prstGeom>
            <a:noFill/>
            <a:ln>
              <a:noFill/>
            </a:ln>
          </p:spPr>
          <p:txBody>
            <a:bodyPr wrap="square" lIns="110475" tIns="36825" rIns="110475" bIns="3682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900" b="0" i="0" u="none" strike="noStrike" cap="none">
                  <a:solidFill>
                    <a:schemeClr val="lt1"/>
                  </a:solidFill>
                  <a:latin typeface="Arial"/>
                  <a:ea typeface="Arial"/>
                  <a:cs typeface="Arial"/>
                  <a:sym typeface="Arial"/>
                </a:rPr>
                <a:t>Handouts</a:t>
              </a:r>
            </a:p>
          </p:txBody>
        </p:sp>
        <p:sp>
          <p:nvSpPr>
            <p:cNvPr id="234" name="Shape 234"/>
            <p:cNvSpPr/>
            <p:nvPr/>
          </p:nvSpPr>
          <p:spPr>
            <a:xfrm rot="3600000">
              <a:off x="6528409" y="2134606"/>
              <a:ext cx="2233536" cy="1451798"/>
            </a:xfrm>
            <a:prstGeom prst="round2SameRect">
              <a:avLst>
                <a:gd name="adj1" fmla="val 16667"/>
                <a:gd name="adj2" fmla="val 0"/>
              </a:avLst>
            </a:prstGeom>
            <a:solidFill>
              <a:srgbClr val="B4D386"/>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5" name="Shape 235"/>
            <p:cNvSpPr txBox="1"/>
            <p:nvPr/>
          </p:nvSpPr>
          <p:spPr>
            <a:xfrm rot="3600000">
              <a:off x="6568591" y="2187759"/>
              <a:ext cx="2091795" cy="1380928"/>
            </a:xfrm>
            <a:prstGeom prst="rect">
              <a:avLst/>
            </a:prstGeom>
            <a:noFill/>
            <a:ln>
              <a:noFill/>
            </a:ln>
          </p:spPr>
          <p:txBody>
            <a:bodyPr wrap="square" lIns="110475" tIns="36825" rIns="110475" bIns="3682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900" b="0" i="0" u="none" strike="noStrike" cap="none">
                  <a:solidFill>
                    <a:schemeClr val="lt1"/>
                  </a:solidFill>
                  <a:latin typeface="Arial"/>
                  <a:ea typeface="Arial"/>
                  <a:cs typeface="Arial"/>
                  <a:sym typeface="Arial"/>
                </a:rPr>
                <a:t>Evaluation</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1676400" y="304800"/>
            <a:ext cx="1676399" cy="6324600"/>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2" name="Shape 242"/>
          <p:cNvSpPr txBox="1"/>
          <p:nvPr/>
        </p:nvSpPr>
        <p:spPr>
          <a:xfrm rot="-5400000">
            <a:off x="-565863" y="2710735"/>
            <a:ext cx="6160928" cy="1512729"/>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ct val="25000"/>
              <a:buFont typeface="Arial"/>
              <a:buNone/>
            </a:pPr>
            <a:r>
              <a:rPr lang="en-US" sz="5400" b="1" i="0" u="none" strike="noStrike" cap="none">
                <a:solidFill>
                  <a:schemeClr val="accent1"/>
                </a:solidFill>
                <a:latin typeface="Arial"/>
                <a:ea typeface="Arial"/>
                <a:cs typeface="Arial"/>
                <a:sym typeface="Arial"/>
              </a:rPr>
              <a:t>LESSON PLAN</a:t>
            </a:r>
          </a:p>
        </p:txBody>
      </p:sp>
      <p:grpSp>
        <p:nvGrpSpPr>
          <p:cNvPr id="243" name="Shape 243"/>
          <p:cNvGrpSpPr/>
          <p:nvPr/>
        </p:nvGrpSpPr>
        <p:grpSpPr>
          <a:xfrm>
            <a:off x="3542801" y="306139"/>
            <a:ext cx="6477994" cy="6169520"/>
            <a:chOff x="342401" y="1339"/>
            <a:chExt cx="6477994" cy="6169520"/>
          </a:xfrm>
        </p:grpSpPr>
        <p:sp>
          <p:nvSpPr>
            <p:cNvPr id="244" name="Shape 244"/>
            <p:cNvSpPr/>
            <p:nvPr/>
          </p:nvSpPr>
          <p:spPr>
            <a:xfrm>
              <a:off x="342401" y="1339"/>
              <a:ext cx="3084758" cy="1850856"/>
            </a:xfrm>
            <a:prstGeom prst="rect">
              <a:avLst/>
            </a:prstGeom>
            <a:solidFill>
              <a:srgbClr val="B4D386"/>
            </a:solidFill>
            <a:ln w="57150" cap="flat" cmpd="sng">
              <a:solidFill>
                <a:schemeClr val="accent1"/>
              </a:solidFill>
              <a:prstDash val="dash"/>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5" name="Shape 245"/>
            <p:cNvSpPr txBox="1"/>
            <p:nvPr/>
          </p:nvSpPr>
          <p:spPr>
            <a:xfrm>
              <a:off x="342401" y="1339"/>
              <a:ext cx="3084758" cy="1850856"/>
            </a:xfrm>
            <a:prstGeom prst="rect">
              <a:avLst/>
            </a:prstGeom>
            <a:noFill/>
            <a:ln>
              <a:noFill/>
            </a:ln>
          </p:spPr>
          <p:txBody>
            <a:bodyPr wrap="square" lIns="140950" tIns="140950" rIns="140950" bIns="1409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700" b="0" i="0" u="none" strike="noStrike" cap="none">
                  <a:solidFill>
                    <a:schemeClr val="lt1"/>
                  </a:solidFill>
                  <a:latin typeface="Arial"/>
                  <a:ea typeface="Arial"/>
                  <a:cs typeface="Arial"/>
                  <a:sym typeface="Arial"/>
                </a:rPr>
                <a:t>Supplies</a:t>
              </a:r>
            </a:p>
          </p:txBody>
        </p:sp>
        <p:sp>
          <p:nvSpPr>
            <p:cNvPr id="246" name="Shape 246"/>
            <p:cNvSpPr/>
            <p:nvPr/>
          </p:nvSpPr>
          <p:spPr>
            <a:xfrm>
              <a:off x="3735637" y="1339"/>
              <a:ext cx="3084758" cy="1850856"/>
            </a:xfrm>
            <a:prstGeom prst="rect">
              <a:avLst/>
            </a:prstGeom>
            <a:solidFill>
              <a:srgbClr val="B4D386"/>
            </a:solidFill>
            <a:ln w="57150" cap="flat" cmpd="sng">
              <a:solidFill>
                <a:schemeClr val="accent1"/>
              </a:solidFill>
              <a:prstDash val="dash"/>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7" name="Shape 247"/>
            <p:cNvSpPr txBox="1"/>
            <p:nvPr/>
          </p:nvSpPr>
          <p:spPr>
            <a:xfrm>
              <a:off x="3735637" y="1339"/>
              <a:ext cx="3084758" cy="1850856"/>
            </a:xfrm>
            <a:prstGeom prst="rect">
              <a:avLst/>
            </a:prstGeom>
            <a:noFill/>
            <a:ln>
              <a:noFill/>
            </a:ln>
          </p:spPr>
          <p:txBody>
            <a:bodyPr wrap="square" lIns="140950" tIns="140950" rIns="140950" bIns="1409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700" b="0" i="0" u="none" strike="noStrike" cap="none">
                  <a:solidFill>
                    <a:schemeClr val="lt1"/>
                  </a:solidFill>
                  <a:latin typeface="Arial"/>
                  <a:ea typeface="Arial"/>
                  <a:cs typeface="Arial"/>
                  <a:sym typeface="Arial"/>
                </a:rPr>
                <a:t>Handouts</a:t>
              </a:r>
            </a:p>
          </p:txBody>
        </p:sp>
        <p:sp>
          <p:nvSpPr>
            <p:cNvPr id="248" name="Shape 248"/>
            <p:cNvSpPr/>
            <p:nvPr/>
          </p:nvSpPr>
          <p:spPr>
            <a:xfrm>
              <a:off x="342401" y="2160671"/>
              <a:ext cx="3084758" cy="1850856"/>
            </a:xfrm>
            <a:prstGeom prst="rect">
              <a:avLst/>
            </a:prstGeom>
            <a:solidFill>
              <a:srgbClr val="B4D386"/>
            </a:solidFill>
            <a:ln w="57150" cap="flat" cmpd="sng">
              <a:solidFill>
                <a:schemeClr val="accent1"/>
              </a:solidFill>
              <a:prstDash val="dash"/>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9" name="Shape 249"/>
            <p:cNvSpPr txBox="1"/>
            <p:nvPr/>
          </p:nvSpPr>
          <p:spPr>
            <a:xfrm>
              <a:off x="342401" y="2160671"/>
              <a:ext cx="3084758" cy="1850856"/>
            </a:xfrm>
            <a:prstGeom prst="rect">
              <a:avLst/>
            </a:prstGeom>
            <a:noFill/>
            <a:ln>
              <a:noFill/>
            </a:ln>
          </p:spPr>
          <p:txBody>
            <a:bodyPr wrap="square" lIns="140950" tIns="140950" rIns="140950" bIns="1409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700" b="0" i="0" u="none" strike="noStrike" cap="none">
                  <a:solidFill>
                    <a:schemeClr val="lt1"/>
                  </a:solidFill>
                  <a:latin typeface="Arial"/>
                  <a:ea typeface="Arial"/>
                  <a:cs typeface="Arial"/>
                  <a:sym typeface="Arial"/>
                </a:rPr>
                <a:t>On-Site Activities</a:t>
              </a:r>
            </a:p>
          </p:txBody>
        </p:sp>
        <p:sp>
          <p:nvSpPr>
            <p:cNvPr id="250" name="Shape 250"/>
            <p:cNvSpPr/>
            <p:nvPr/>
          </p:nvSpPr>
          <p:spPr>
            <a:xfrm>
              <a:off x="3735637" y="2160671"/>
              <a:ext cx="3084758" cy="1850856"/>
            </a:xfrm>
            <a:prstGeom prst="rect">
              <a:avLst/>
            </a:prstGeom>
            <a:solidFill>
              <a:srgbClr val="B4D386"/>
            </a:solidFill>
            <a:ln w="57150" cap="flat" cmpd="sng">
              <a:solidFill>
                <a:schemeClr val="accent1"/>
              </a:solidFill>
              <a:prstDash val="dash"/>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1" name="Shape 251"/>
            <p:cNvSpPr txBox="1"/>
            <p:nvPr/>
          </p:nvSpPr>
          <p:spPr>
            <a:xfrm>
              <a:off x="3735637" y="2160671"/>
              <a:ext cx="3084758" cy="1850856"/>
            </a:xfrm>
            <a:prstGeom prst="rect">
              <a:avLst/>
            </a:prstGeom>
            <a:noFill/>
            <a:ln>
              <a:noFill/>
            </a:ln>
          </p:spPr>
          <p:txBody>
            <a:bodyPr wrap="square" lIns="140950" tIns="140950" rIns="140950" bIns="1409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700" b="0" i="0" u="none" strike="noStrike" cap="none">
                  <a:solidFill>
                    <a:schemeClr val="lt1"/>
                  </a:solidFill>
                  <a:latin typeface="Arial"/>
                  <a:ea typeface="Arial"/>
                  <a:cs typeface="Arial"/>
                  <a:sym typeface="Arial"/>
                </a:rPr>
                <a:t>PPT Script and Actions</a:t>
              </a:r>
            </a:p>
          </p:txBody>
        </p:sp>
        <p:sp>
          <p:nvSpPr>
            <p:cNvPr id="252" name="Shape 252"/>
            <p:cNvSpPr/>
            <p:nvPr/>
          </p:nvSpPr>
          <p:spPr>
            <a:xfrm>
              <a:off x="2039016" y="4320003"/>
              <a:ext cx="3084758" cy="1850856"/>
            </a:xfrm>
            <a:prstGeom prst="rect">
              <a:avLst/>
            </a:prstGeom>
            <a:solidFill>
              <a:srgbClr val="B4D386"/>
            </a:solidFill>
            <a:ln w="57150" cap="flat" cmpd="sng">
              <a:solidFill>
                <a:schemeClr val="accent1"/>
              </a:solidFill>
              <a:prstDash val="dash"/>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3" name="Shape 253"/>
            <p:cNvSpPr txBox="1"/>
            <p:nvPr/>
          </p:nvSpPr>
          <p:spPr>
            <a:xfrm>
              <a:off x="2039016" y="4320003"/>
              <a:ext cx="3084758" cy="1850856"/>
            </a:xfrm>
            <a:prstGeom prst="rect">
              <a:avLst/>
            </a:prstGeom>
            <a:noFill/>
            <a:ln>
              <a:noFill/>
            </a:ln>
          </p:spPr>
          <p:txBody>
            <a:bodyPr wrap="square" lIns="140950" tIns="140950" rIns="140950" bIns="1409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700" b="0" i="0" u="none" strike="noStrike" cap="none">
                  <a:solidFill>
                    <a:schemeClr val="lt1"/>
                  </a:solidFill>
                  <a:latin typeface="Arial"/>
                  <a:ea typeface="Arial"/>
                  <a:cs typeface="Arial"/>
                  <a:sym typeface="Arial"/>
                </a:rPr>
                <a:t>Evaluation Procedures</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1981200" y="274637"/>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ct val="25000"/>
              <a:buFont typeface="Arial"/>
              <a:buNone/>
            </a:pPr>
            <a:r>
              <a:rPr lang="en-US" sz="4400" b="1" i="0" u="none" strike="noStrike" cap="none">
                <a:solidFill>
                  <a:schemeClr val="accent1"/>
                </a:solidFill>
                <a:latin typeface="Arial"/>
                <a:ea typeface="Arial"/>
                <a:cs typeface="Arial"/>
                <a:sym typeface="Arial"/>
              </a:rPr>
              <a:t>Lesson Plan Example</a:t>
            </a:r>
          </a:p>
        </p:txBody>
      </p:sp>
      <p:sp>
        <p:nvSpPr>
          <p:cNvPr id="260" name="Shape 260"/>
          <p:cNvSpPr/>
          <p:nvPr/>
        </p:nvSpPr>
        <p:spPr>
          <a:xfrm>
            <a:off x="4078326" y="1362300"/>
            <a:ext cx="4025099" cy="681299"/>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1" name="Shape 261"/>
          <p:cNvSpPr txBox="1"/>
          <p:nvPr/>
        </p:nvSpPr>
        <p:spPr>
          <a:xfrm>
            <a:off x="3578925" y="1331350"/>
            <a:ext cx="4827600" cy="743100"/>
          </a:xfrm>
          <a:prstGeom prst="rect">
            <a:avLst/>
          </a:prstGeom>
          <a:noFill/>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Black text- online facilitator script</a:t>
            </a:r>
          </a:p>
          <a:p>
            <a:pPr marL="0" marR="0" lvl="0" indent="0" algn="l" rtl="0">
              <a:lnSpc>
                <a:spcPct val="100000"/>
              </a:lnSpc>
              <a:spcBef>
                <a:spcPts val="0"/>
              </a:spcBef>
              <a:spcAft>
                <a:spcPts val="0"/>
              </a:spcAft>
              <a:buClr>
                <a:srgbClr val="FF0000"/>
              </a:buClr>
              <a:buSzPct val="25000"/>
              <a:buFont typeface="Arial"/>
              <a:buNone/>
            </a:pPr>
            <a:r>
              <a:rPr lang="en-US" sz="1400" b="1" i="0" u="none" strike="noStrike" cap="none">
                <a:solidFill>
                  <a:srgbClr val="000000"/>
                </a:solidFill>
                <a:latin typeface="Arial"/>
                <a:ea typeface="Arial"/>
                <a:cs typeface="Arial"/>
                <a:sym typeface="Arial"/>
              </a:rPr>
              <a:t>BOLD Black Text -  Host site instructions/reminders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Green text- online facilitator cues</a:t>
            </a:r>
          </a:p>
        </p:txBody>
      </p:sp>
      <p:pic>
        <p:nvPicPr>
          <p:cNvPr id="262" name="Shape 262"/>
          <p:cNvPicPr preferRelativeResize="0"/>
          <p:nvPr/>
        </p:nvPicPr>
        <p:blipFill rotWithShape="1">
          <a:blip r:embed="rId3">
            <a:alphaModFix/>
          </a:blip>
          <a:srcRect/>
          <a:stretch/>
        </p:blipFill>
        <p:spPr>
          <a:xfrm>
            <a:off x="882203" y="2505044"/>
            <a:ext cx="10427714" cy="30751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68" name="Shape 268"/>
          <p:cNvGrpSpPr/>
          <p:nvPr/>
        </p:nvGrpSpPr>
        <p:grpSpPr>
          <a:xfrm>
            <a:off x="1752599" y="229732"/>
            <a:ext cx="8534399" cy="6398535"/>
            <a:chOff x="0" y="1131"/>
            <a:chExt cx="8534399" cy="6398535"/>
          </a:xfrm>
        </p:grpSpPr>
        <p:sp>
          <p:nvSpPr>
            <p:cNvPr id="269" name="Shape 269"/>
            <p:cNvSpPr/>
            <p:nvPr/>
          </p:nvSpPr>
          <p:spPr>
            <a:xfrm>
              <a:off x="0" y="4818219"/>
              <a:ext cx="8534399" cy="1581447"/>
            </a:xfrm>
            <a:prstGeom prst="rect">
              <a:avLst/>
            </a:prstGeom>
            <a:solidFill>
              <a:srgbClr val="B4D386"/>
            </a:solidFill>
            <a:ln w="25400"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0" name="Shape 270"/>
            <p:cNvSpPr txBox="1"/>
            <p:nvPr/>
          </p:nvSpPr>
          <p:spPr>
            <a:xfrm>
              <a:off x="0" y="4818219"/>
              <a:ext cx="8534399" cy="853981"/>
            </a:xfrm>
            <a:prstGeom prst="rect">
              <a:avLst/>
            </a:prstGeom>
            <a:noFill/>
            <a:ln>
              <a:noFill/>
            </a:ln>
          </p:spPr>
          <p:txBody>
            <a:bodyPr wrap="square" lIns="213350" tIns="213350" rIns="213350" bIns="2133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000" b="0" i="0" u="none" strike="noStrike" cap="none">
                  <a:solidFill>
                    <a:schemeClr val="lt1"/>
                  </a:solidFill>
                  <a:latin typeface="Arial"/>
                  <a:ea typeface="Arial"/>
                  <a:cs typeface="Arial"/>
                  <a:sym typeface="Arial"/>
                </a:rPr>
                <a:t>Evaluation</a:t>
              </a:r>
            </a:p>
          </p:txBody>
        </p:sp>
        <p:sp>
          <p:nvSpPr>
            <p:cNvPr id="271" name="Shape 271"/>
            <p:cNvSpPr/>
            <p:nvPr/>
          </p:nvSpPr>
          <p:spPr>
            <a:xfrm>
              <a:off x="0" y="5640573"/>
              <a:ext cx="4267197" cy="727465"/>
            </a:xfrm>
            <a:prstGeom prst="rect">
              <a:avLst/>
            </a:prstGeom>
            <a:solidFill>
              <a:srgbClr val="E5EED7">
                <a:alpha val="89019"/>
              </a:srgbClr>
            </a:solidFill>
            <a:ln w="25400"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2" name="Shape 272"/>
            <p:cNvSpPr txBox="1"/>
            <p:nvPr/>
          </p:nvSpPr>
          <p:spPr>
            <a:xfrm>
              <a:off x="0" y="5640573"/>
              <a:ext cx="4267197" cy="727465"/>
            </a:xfrm>
            <a:prstGeom prst="rect">
              <a:avLst/>
            </a:prstGeom>
            <a:noFill/>
            <a:ln>
              <a:noFill/>
            </a:ln>
          </p:spPr>
          <p:txBody>
            <a:bodyPr wrap="square" lIns="227575" tIns="40625" rIns="227575" bIns="4062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b="0" i="0" u="none" strike="noStrike" cap="none">
                  <a:solidFill>
                    <a:schemeClr val="dk1"/>
                  </a:solidFill>
                  <a:latin typeface="Arial"/>
                  <a:ea typeface="Arial"/>
                  <a:cs typeface="Arial"/>
                  <a:sym typeface="Arial"/>
                </a:rPr>
                <a:t>Demographics</a:t>
              </a:r>
            </a:p>
          </p:txBody>
        </p:sp>
        <p:sp>
          <p:nvSpPr>
            <p:cNvPr id="273" name="Shape 273"/>
            <p:cNvSpPr/>
            <p:nvPr/>
          </p:nvSpPr>
          <p:spPr>
            <a:xfrm>
              <a:off x="4267200" y="5640573"/>
              <a:ext cx="4267197" cy="727465"/>
            </a:xfrm>
            <a:prstGeom prst="rect">
              <a:avLst/>
            </a:prstGeom>
            <a:solidFill>
              <a:srgbClr val="E5EED7">
                <a:alpha val="89019"/>
              </a:srgbClr>
            </a:solidFill>
            <a:ln w="25400"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4" name="Shape 274"/>
            <p:cNvSpPr txBox="1"/>
            <p:nvPr/>
          </p:nvSpPr>
          <p:spPr>
            <a:xfrm>
              <a:off x="4267200" y="5640573"/>
              <a:ext cx="4267197" cy="727465"/>
            </a:xfrm>
            <a:prstGeom prst="rect">
              <a:avLst/>
            </a:prstGeom>
            <a:noFill/>
            <a:ln>
              <a:noFill/>
            </a:ln>
          </p:spPr>
          <p:txBody>
            <a:bodyPr wrap="square" lIns="227575" tIns="40625" rIns="227575" bIns="4062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b="0" i="0" u="none" strike="noStrike" cap="none">
                  <a:solidFill>
                    <a:schemeClr val="dk1"/>
                  </a:solidFill>
                  <a:latin typeface="Arial"/>
                  <a:ea typeface="Arial"/>
                  <a:cs typeface="Arial"/>
                  <a:sym typeface="Arial"/>
                </a:rPr>
                <a:t>Session Objectives</a:t>
              </a:r>
            </a:p>
          </p:txBody>
        </p:sp>
        <p:sp>
          <p:nvSpPr>
            <p:cNvPr id="275" name="Shape 275"/>
            <p:cNvSpPr/>
            <p:nvPr/>
          </p:nvSpPr>
          <p:spPr>
            <a:xfrm rot="10800000">
              <a:off x="0" y="2409674"/>
              <a:ext cx="8534399" cy="2432265"/>
            </a:xfrm>
            <a:prstGeom prst="upArrowCallout">
              <a:avLst>
                <a:gd name="adj1" fmla="val 25000"/>
                <a:gd name="adj2" fmla="val 25000"/>
                <a:gd name="adj3" fmla="val 25000"/>
                <a:gd name="adj4" fmla="val 64977"/>
              </a:avLst>
            </a:prstGeom>
            <a:solidFill>
              <a:srgbClr val="B4D386"/>
            </a:solidFill>
            <a:ln w="25400"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6" name="Shape 276"/>
            <p:cNvSpPr txBox="1"/>
            <p:nvPr/>
          </p:nvSpPr>
          <p:spPr>
            <a:xfrm>
              <a:off x="0" y="2409675"/>
              <a:ext cx="8534399" cy="853722"/>
            </a:xfrm>
            <a:prstGeom prst="rect">
              <a:avLst/>
            </a:prstGeom>
            <a:noFill/>
            <a:ln>
              <a:noFill/>
            </a:ln>
          </p:spPr>
          <p:txBody>
            <a:bodyPr wrap="square" lIns="213350" tIns="213350" rIns="213350" bIns="2133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000" b="0" i="0" u="none" strike="noStrike" cap="none">
                  <a:solidFill>
                    <a:schemeClr val="lt1"/>
                  </a:solidFill>
                  <a:latin typeface="Arial"/>
                  <a:ea typeface="Arial"/>
                  <a:cs typeface="Arial"/>
                  <a:sym typeface="Arial"/>
                </a:rPr>
                <a:t>Content Delivery</a:t>
              </a:r>
            </a:p>
          </p:txBody>
        </p:sp>
        <p:sp>
          <p:nvSpPr>
            <p:cNvPr id="277" name="Shape 277"/>
            <p:cNvSpPr/>
            <p:nvPr/>
          </p:nvSpPr>
          <p:spPr>
            <a:xfrm>
              <a:off x="0" y="3263400"/>
              <a:ext cx="4267197" cy="727246"/>
            </a:xfrm>
            <a:prstGeom prst="rect">
              <a:avLst/>
            </a:prstGeom>
            <a:solidFill>
              <a:srgbClr val="E5EED7">
                <a:alpha val="89019"/>
              </a:srgbClr>
            </a:solidFill>
            <a:ln w="25400"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8" name="Shape 278"/>
            <p:cNvSpPr txBox="1"/>
            <p:nvPr/>
          </p:nvSpPr>
          <p:spPr>
            <a:xfrm>
              <a:off x="0" y="3263400"/>
              <a:ext cx="4267197" cy="727246"/>
            </a:xfrm>
            <a:prstGeom prst="rect">
              <a:avLst/>
            </a:prstGeom>
            <a:noFill/>
            <a:ln>
              <a:noFill/>
            </a:ln>
          </p:spPr>
          <p:txBody>
            <a:bodyPr wrap="square" lIns="227575" tIns="40625" rIns="227575" bIns="4062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b="0" i="0" u="none" strike="noStrike" cap="none">
                  <a:solidFill>
                    <a:schemeClr val="dk1"/>
                  </a:solidFill>
                  <a:latin typeface="Arial"/>
                  <a:ea typeface="Arial"/>
                  <a:cs typeface="Arial"/>
                  <a:sym typeface="Arial"/>
                </a:rPr>
                <a:t>PowerPoint</a:t>
              </a:r>
            </a:p>
          </p:txBody>
        </p:sp>
        <p:sp>
          <p:nvSpPr>
            <p:cNvPr id="279" name="Shape 279"/>
            <p:cNvSpPr/>
            <p:nvPr/>
          </p:nvSpPr>
          <p:spPr>
            <a:xfrm>
              <a:off x="4267200" y="3263400"/>
              <a:ext cx="4267197" cy="727246"/>
            </a:xfrm>
            <a:prstGeom prst="rect">
              <a:avLst/>
            </a:prstGeom>
            <a:solidFill>
              <a:srgbClr val="E5EED7">
                <a:alpha val="89019"/>
              </a:srgbClr>
            </a:solidFill>
            <a:ln w="25400"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0" name="Shape 280"/>
            <p:cNvSpPr txBox="1"/>
            <p:nvPr/>
          </p:nvSpPr>
          <p:spPr>
            <a:xfrm>
              <a:off x="4267200" y="3263400"/>
              <a:ext cx="4267197" cy="727246"/>
            </a:xfrm>
            <a:prstGeom prst="rect">
              <a:avLst/>
            </a:prstGeom>
            <a:noFill/>
            <a:ln>
              <a:noFill/>
            </a:ln>
          </p:spPr>
          <p:txBody>
            <a:bodyPr wrap="square" lIns="227575" tIns="40625" rIns="227575" bIns="4062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b="0" i="0" u="none" strike="noStrike" cap="none">
                  <a:solidFill>
                    <a:schemeClr val="dk1"/>
                  </a:solidFill>
                  <a:latin typeface="Arial"/>
                  <a:ea typeface="Arial"/>
                  <a:cs typeface="Arial"/>
                  <a:sym typeface="Arial"/>
                </a:rPr>
                <a:t>Script</a:t>
              </a:r>
            </a:p>
          </p:txBody>
        </p:sp>
        <p:sp>
          <p:nvSpPr>
            <p:cNvPr id="281" name="Shape 281"/>
            <p:cNvSpPr/>
            <p:nvPr/>
          </p:nvSpPr>
          <p:spPr>
            <a:xfrm rot="10800000">
              <a:off x="0" y="1131"/>
              <a:ext cx="8534399" cy="2432265"/>
            </a:xfrm>
            <a:prstGeom prst="upArrowCallout">
              <a:avLst>
                <a:gd name="adj1" fmla="val 25000"/>
                <a:gd name="adj2" fmla="val 25000"/>
                <a:gd name="adj3" fmla="val 25000"/>
                <a:gd name="adj4" fmla="val 64977"/>
              </a:avLst>
            </a:prstGeom>
            <a:solidFill>
              <a:srgbClr val="B4D386"/>
            </a:solidFill>
            <a:ln w="25400"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2" name="Shape 282"/>
            <p:cNvSpPr txBox="1"/>
            <p:nvPr/>
          </p:nvSpPr>
          <p:spPr>
            <a:xfrm>
              <a:off x="0" y="1131"/>
              <a:ext cx="8534399" cy="853722"/>
            </a:xfrm>
            <a:prstGeom prst="rect">
              <a:avLst/>
            </a:prstGeom>
            <a:noFill/>
            <a:ln>
              <a:noFill/>
            </a:ln>
          </p:spPr>
          <p:txBody>
            <a:bodyPr wrap="square" lIns="213350" tIns="213350" rIns="213350" bIns="2133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000" b="0" i="0" u="none" strike="noStrike" cap="none">
                  <a:solidFill>
                    <a:schemeClr val="lt1"/>
                  </a:solidFill>
                  <a:latin typeface="Arial"/>
                  <a:ea typeface="Arial"/>
                  <a:cs typeface="Arial"/>
                  <a:sym typeface="Arial"/>
                </a:rPr>
                <a:t>On-site Activities </a:t>
              </a:r>
            </a:p>
          </p:txBody>
        </p:sp>
        <p:sp>
          <p:nvSpPr>
            <p:cNvPr id="283" name="Shape 283"/>
            <p:cNvSpPr/>
            <p:nvPr/>
          </p:nvSpPr>
          <p:spPr>
            <a:xfrm>
              <a:off x="0" y="854854"/>
              <a:ext cx="4267197" cy="727246"/>
            </a:xfrm>
            <a:prstGeom prst="rect">
              <a:avLst/>
            </a:prstGeom>
            <a:solidFill>
              <a:srgbClr val="E5EED7">
                <a:alpha val="89019"/>
              </a:srgbClr>
            </a:solidFill>
            <a:ln w="25400"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4" name="Shape 284"/>
            <p:cNvSpPr txBox="1"/>
            <p:nvPr/>
          </p:nvSpPr>
          <p:spPr>
            <a:xfrm>
              <a:off x="0" y="854854"/>
              <a:ext cx="4267197" cy="727246"/>
            </a:xfrm>
            <a:prstGeom prst="rect">
              <a:avLst/>
            </a:prstGeom>
            <a:noFill/>
            <a:ln>
              <a:noFill/>
            </a:ln>
          </p:spPr>
          <p:txBody>
            <a:bodyPr wrap="square" lIns="227575" tIns="40625" rIns="227575" bIns="4062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b="0" i="0" u="none" strike="noStrike" cap="none">
                  <a:solidFill>
                    <a:schemeClr val="dk1"/>
                  </a:solidFill>
                  <a:latin typeface="Arial"/>
                  <a:ea typeface="Arial"/>
                  <a:cs typeface="Arial"/>
                  <a:sym typeface="Arial"/>
                </a:rPr>
                <a:t>Before the Session</a:t>
              </a:r>
            </a:p>
          </p:txBody>
        </p:sp>
        <p:sp>
          <p:nvSpPr>
            <p:cNvPr id="285" name="Shape 285"/>
            <p:cNvSpPr/>
            <p:nvPr/>
          </p:nvSpPr>
          <p:spPr>
            <a:xfrm>
              <a:off x="4267200" y="854854"/>
              <a:ext cx="4267197" cy="727246"/>
            </a:xfrm>
            <a:prstGeom prst="rect">
              <a:avLst/>
            </a:prstGeom>
            <a:solidFill>
              <a:srgbClr val="E5EED7">
                <a:alpha val="89019"/>
              </a:srgbClr>
            </a:solidFill>
            <a:ln w="25400"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6" name="Shape 286"/>
            <p:cNvSpPr txBox="1"/>
            <p:nvPr/>
          </p:nvSpPr>
          <p:spPr>
            <a:xfrm>
              <a:off x="4267200" y="854854"/>
              <a:ext cx="4267197" cy="727246"/>
            </a:xfrm>
            <a:prstGeom prst="rect">
              <a:avLst/>
            </a:prstGeom>
            <a:noFill/>
            <a:ln>
              <a:noFill/>
            </a:ln>
          </p:spPr>
          <p:txBody>
            <a:bodyPr wrap="square" lIns="227575" tIns="40625" rIns="227575" bIns="4062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b="0" i="0" u="none" strike="noStrike" cap="none">
                  <a:solidFill>
                    <a:schemeClr val="dk1"/>
                  </a:solidFill>
                  <a:latin typeface="Arial"/>
                  <a:ea typeface="Arial"/>
                  <a:cs typeface="Arial"/>
                  <a:sym typeface="Arial"/>
                </a:rPr>
                <a:t>During the Session</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1981200" y="274637"/>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ct val="25000"/>
              <a:buFont typeface="Arial"/>
              <a:buNone/>
            </a:pPr>
            <a:r>
              <a:rPr lang="en-US" sz="4400" b="1" i="0" u="none" strike="noStrike" cap="none">
                <a:solidFill>
                  <a:schemeClr val="accent1"/>
                </a:solidFill>
                <a:latin typeface="Arial"/>
                <a:ea typeface="Arial"/>
                <a:cs typeface="Arial"/>
                <a:sym typeface="Arial"/>
              </a:rPr>
              <a:t>General Flow of an e-Forum:</a:t>
            </a:r>
          </a:p>
        </p:txBody>
      </p:sp>
      <p:grpSp>
        <p:nvGrpSpPr>
          <p:cNvPr id="293" name="Shape 293"/>
          <p:cNvGrpSpPr/>
          <p:nvPr/>
        </p:nvGrpSpPr>
        <p:grpSpPr>
          <a:xfrm>
            <a:off x="1524000" y="2533650"/>
            <a:ext cx="9269504" cy="4060309"/>
            <a:chOff x="0" y="2533650"/>
            <a:chExt cx="9269504" cy="4060309"/>
          </a:xfrm>
        </p:grpSpPr>
        <p:sp>
          <p:nvSpPr>
            <p:cNvPr id="294" name="Shape 294"/>
            <p:cNvSpPr/>
            <p:nvPr/>
          </p:nvSpPr>
          <p:spPr>
            <a:xfrm>
              <a:off x="0" y="2796540"/>
              <a:ext cx="9144000" cy="2103120"/>
            </a:xfrm>
            <a:prstGeom prst="notchedRightArrow">
              <a:avLst>
                <a:gd name="adj1" fmla="val 50000"/>
                <a:gd name="adj2" fmla="val 50000"/>
              </a:avLst>
            </a:prstGeom>
            <a:solidFill>
              <a:srgbClr val="C8E3F9"/>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5" name="Shape 295"/>
            <p:cNvSpPr/>
            <p:nvPr/>
          </p:nvSpPr>
          <p:spPr>
            <a:xfrm>
              <a:off x="1633940" y="2533650"/>
              <a:ext cx="3579808" cy="210312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wrap="square" lIns="170675" tIns="170675" rIns="170675" bIns="170675" anchor="b" anchorCtr="1">
              <a:noAutofit/>
            </a:bodyPr>
            <a:lstStyle/>
            <a:p>
              <a:pPr marL="0" marR="0" lvl="0" indent="0" algn="l" rtl="0">
                <a:lnSpc>
                  <a:spcPct val="90000"/>
                </a:lnSpc>
                <a:spcBef>
                  <a:spcPts val="0"/>
                </a:spcBef>
                <a:spcAft>
                  <a:spcPts val="0"/>
                </a:spcAft>
                <a:buClr>
                  <a:schemeClr val="dk1"/>
                </a:buClr>
                <a:buSzPct val="25000"/>
                <a:buFont typeface="Arial"/>
                <a:buNone/>
              </a:pPr>
              <a:r>
                <a:rPr lang="en-US" sz="3100" b="0" i="0" u="none" strike="noStrike" cap="none">
                  <a:solidFill>
                    <a:schemeClr val="dk1"/>
                  </a:solidFill>
                  <a:latin typeface="Arial"/>
                  <a:ea typeface="Arial"/>
                  <a:cs typeface="Arial"/>
                  <a:sym typeface="Arial"/>
                </a:rPr>
                <a:t>Welcome</a:t>
              </a:r>
            </a:p>
            <a:p>
              <a:pPr marL="228600" marR="0" lvl="1" indent="-228600" algn="l" rtl="0">
                <a:lnSpc>
                  <a:spcPct val="90000"/>
                </a:lnSpc>
                <a:spcBef>
                  <a:spcPts val="9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Pre-session activity</a:t>
              </a:r>
            </a:p>
          </p:txBody>
        </p:sp>
        <p:sp>
          <p:nvSpPr>
            <p:cNvPr id="296" name="Shape 296"/>
            <p:cNvSpPr/>
            <p:nvPr/>
          </p:nvSpPr>
          <p:spPr>
            <a:xfrm>
              <a:off x="1075625" y="3585210"/>
              <a:ext cx="525780" cy="525780"/>
            </a:xfrm>
            <a:prstGeom prst="ellipse">
              <a:avLst/>
            </a:prstGeom>
            <a:solidFill>
              <a:schemeClr val="accent2"/>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7" name="Shape 297"/>
            <p:cNvSpPr/>
            <p:nvPr/>
          </p:nvSpPr>
          <p:spPr>
            <a:xfrm>
              <a:off x="4492510" y="4490839"/>
              <a:ext cx="2644079" cy="2103120"/>
            </a:xfrm>
            <a:custGeom>
              <a:avLst/>
              <a:gdLst/>
              <a:ahLst/>
              <a:cxnLst/>
              <a:rect l="0" t="0" r="0" b="0"/>
              <a:pathLst>
                <a:path w="120000" h="120000" extrusionOk="0">
                  <a:moveTo>
                    <a:pt x="0" y="0"/>
                  </a:moveTo>
                  <a:lnTo>
                    <a:pt x="119999" y="0"/>
                  </a:lnTo>
                  <a:lnTo>
                    <a:pt x="119999" y="120000"/>
                  </a:lnTo>
                  <a:lnTo>
                    <a:pt x="0" y="120000"/>
                  </a:lnTo>
                  <a:lnTo>
                    <a:pt x="0" y="0"/>
                  </a:lnTo>
                  <a:close/>
                </a:path>
              </a:pathLst>
            </a:custGeom>
            <a:noFill/>
            <a:ln>
              <a:noFill/>
            </a:ln>
          </p:spPr>
          <p:txBody>
            <a:bodyPr wrap="square" lIns="227575" tIns="227575" rIns="227575" bIns="227575" anchor="t" anchorCtr="1">
              <a:noAutofit/>
            </a:bodyPr>
            <a:lstStyle/>
            <a:p>
              <a:pPr marL="0" marR="0" lvl="0" indent="0" algn="l" rtl="0">
                <a:lnSpc>
                  <a:spcPct val="90000"/>
                </a:lnSpc>
                <a:spcBef>
                  <a:spcPts val="0"/>
                </a:spcBef>
                <a:spcAft>
                  <a:spcPts val="0"/>
                </a:spcAft>
                <a:buClr>
                  <a:schemeClr val="dk1"/>
                </a:buClr>
                <a:buSzPct val="25000"/>
                <a:buFont typeface="Arial"/>
                <a:buNone/>
              </a:pPr>
              <a:r>
                <a:rPr lang="en-US" sz="3200" b="0" i="0" u="none" strike="noStrike" cap="none">
                  <a:solidFill>
                    <a:schemeClr val="dk1"/>
                  </a:solidFill>
                  <a:latin typeface="Arial"/>
                  <a:ea typeface="Arial"/>
                  <a:cs typeface="Arial"/>
                  <a:sym typeface="Arial"/>
                </a:rPr>
                <a:t>Content</a:t>
              </a:r>
            </a:p>
            <a:p>
              <a:pPr marL="285750" marR="0" lvl="1" indent="-285750" algn="l" rtl="0">
                <a:lnSpc>
                  <a:spcPct val="90000"/>
                </a:lnSpc>
                <a:spcBef>
                  <a:spcPts val="112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PPT Slides</a:t>
              </a:r>
            </a:p>
            <a:p>
              <a:pPr marL="285750" marR="0" lvl="1" indent="-285750" algn="l" rtl="0">
                <a:lnSpc>
                  <a:spcPct val="90000"/>
                </a:lnSpc>
                <a:spcBef>
                  <a:spcPts val="42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Activities</a:t>
              </a:r>
            </a:p>
            <a:p>
              <a:pPr marL="285750" marR="0" lvl="1" indent="-285750" algn="l" rtl="0">
                <a:lnSpc>
                  <a:spcPct val="90000"/>
                </a:lnSpc>
                <a:spcBef>
                  <a:spcPts val="42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Discussion</a:t>
              </a:r>
            </a:p>
          </p:txBody>
        </p:sp>
        <p:sp>
          <p:nvSpPr>
            <p:cNvPr id="298" name="Shape 298"/>
            <p:cNvSpPr/>
            <p:nvPr/>
          </p:nvSpPr>
          <p:spPr>
            <a:xfrm>
              <a:off x="3866796" y="3585210"/>
              <a:ext cx="525780" cy="525780"/>
            </a:xfrm>
            <a:prstGeom prst="ellipse">
              <a:avLst/>
            </a:prstGeom>
            <a:solidFill>
              <a:srgbClr val="43C8F3"/>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9" name="Shape 299"/>
            <p:cNvSpPr/>
            <p:nvPr/>
          </p:nvSpPr>
          <p:spPr>
            <a:xfrm>
              <a:off x="6625425" y="3044943"/>
              <a:ext cx="2644079" cy="2103120"/>
            </a:xfrm>
            <a:custGeom>
              <a:avLst/>
              <a:gdLst/>
              <a:ahLst/>
              <a:cxnLst/>
              <a:rect l="0" t="0" r="0" b="0"/>
              <a:pathLst>
                <a:path w="120000" h="120000" extrusionOk="0">
                  <a:moveTo>
                    <a:pt x="0" y="0"/>
                  </a:moveTo>
                  <a:lnTo>
                    <a:pt x="119999" y="0"/>
                  </a:lnTo>
                  <a:lnTo>
                    <a:pt x="119999" y="120000"/>
                  </a:lnTo>
                  <a:lnTo>
                    <a:pt x="0" y="120000"/>
                  </a:lnTo>
                  <a:lnTo>
                    <a:pt x="0" y="0"/>
                  </a:lnTo>
                  <a:close/>
                </a:path>
              </a:pathLst>
            </a:custGeom>
            <a:noFill/>
            <a:ln>
              <a:noFill/>
            </a:ln>
          </p:spPr>
          <p:txBody>
            <a:bodyPr wrap="square" lIns="227575" tIns="227575" rIns="227575" bIns="227575" anchor="b" anchorCtr="1">
              <a:noAutofit/>
            </a:bodyPr>
            <a:lstStyle/>
            <a:p>
              <a:pPr marL="0" marR="0" lvl="0" indent="0" algn="l" rtl="0">
                <a:lnSpc>
                  <a:spcPct val="90000"/>
                </a:lnSpc>
                <a:spcBef>
                  <a:spcPts val="0"/>
                </a:spcBef>
                <a:spcAft>
                  <a:spcPts val="0"/>
                </a:spcAft>
                <a:buClr>
                  <a:schemeClr val="dk1"/>
                </a:buClr>
                <a:buSzPct val="25000"/>
                <a:buFont typeface="Arial"/>
                <a:buNone/>
              </a:pPr>
              <a:r>
                <a:rPr lang="en-US" sz="3200" b="0" i="0" u="none" strike="noStrike" cap="none">
                  <a:solidFill>
                    <a:schemeClr val="dk1"/>
                  </a:solidFill>
                  <a:latin typeface="Arial"/>
                  <a:ea typeface="Arial"/>
                  <a:cs typeface="Arial"/>
                  <a:sym typeface="Arial"/>
                </a:rPr>
                <a:t>Wrap-Up</a:t>
              </a:r>
            </a:p>
            <a:p>
              <a:pPr marL="285750" marR="0" lvl="1" indent="-285750" algn="l" rtl="0">
                <a:lnSpc>
                  <a:spcPct val="90000"/>
                </a:lnSpc>
                <a:spcBef>
                  <a:spcPts val="112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Q&amp;A</a:t>
              </a:r>
            </a:p>
            <a:p>
              <a:pPr marL="285750" marR="0" lvl="1" indent="-285750" algn="l" rtl="0">
                <a:lnSpc>
                  <a:spcPct val="90000"/>
                </a:lnSpc>
                <a:spcBef>
                  <a:spcPts val="42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Evaluation</a:t>
              </a:r>
            </a:p>
          </p:txBody>
        </p:sp>
        <p:sp>
          <p:nvSpPr>
            <p:cNvPr id="300" name="Shape 300"/>
            <p:cNvSpPr/>
            <p:nvPr/>
          </p:nvSpPr>
          <p:spPr>
            <a:xfrm>
              <a:off x="6643078" y="3585210"/>
              <a:ext cx="525780" cy="525780"/>
            </a:xfrm>
            <a:prstGeom prst="ellipse">
              <a:avLst/>
            </a:prstGeom>
            <a:solidFill>
              <a:srgbClr val="D9EABF"/>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p:nvPr/>
        </p:nvSpPr>
        <p:spPr>
          <a:xfrm>
            <a:off x="1905000" y="228600"/>
            <a:ext cx="8458200" cy="1077215"/>
          </a:xfrm>
          <a:prstGeom prst="rect">
            <a:avLst/>
          </a:prstGeom>
          <a:solidFill>
            <a:schemeClr val="lt1"/>
          </a:solidFill>
          <a:ln w="25400"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0" i="0" u="none" strike="noStrike" cap="none">
                <a:solidFill>
                  <a:schemeClr val="dk1"/>
                </a:solidFill>
                <a:latin typeface="Arial"/>
                <a:ea typeface="Arial"/>
                <a:cs typeface="Arial"/>
                <a:sym typeface="Arial"/>
              </a:rPr>
              <a:t>Timeline for a Successful e-Forum: </a:t>
            </a:r>
            <a:br>
              <a:rPr lang="en-US" sz="3200" b="0" i="0" u="none" strike="noStrike" cap="none">
                <a:solidFill>
                  <a:schemeClr val="dk1"/>
                </a:solidFill>
                <a:latin typeface="Arial"/>
                <a:ea typeface="Arial"/>
                <a:cs typeface="Arial"/>
                <a:sym typeface="Arial"/>
              </a:rPr>
            </a:br>
            <a:r>
              <a:rPr lang="en-US" sz="3200" b="0" i="0" u="none" strike="noStrike" cap="none">
                <a:solidFill>
                  <a:schemeClr val="dk1"/>
                </a:solidFill>
                <a:latin typeface="Arial"/>
                <a:ea typeface="Arial"/>
                <a:cs typeface="Arial"/>
                <a:sym typeface="Arial"/>
              </a:rPr>
              <a:t>At Least Three to Six Weeks Before </a:t>
            </a:r>
          </a:p>
        </p:txBody>
      </p:sp>
      <p:grpSp>
        <p:nvGrpSpPr>
          <p:cNvPr id="307" name="Shape 307"/>
          <p:cNvGrpSpPr/>
          <p:nvPr/>
        </p:nvGrpSpPr>
        <p:grpSpPr>
          <a:xfrm>
            <a:off x="1905000" y="1483178"/>
            <a:ext cx="8229600" cy="4755241"/>
            <a:chOff x="0" y="86178"/>
            <a:chExt cx="8229600" cy="4755241"/>
          </a:xfrm>
        </p:grpSpPr>
        <p:sp>
          <p:nvSpPr>
            <p:cNvPr id="308" name="Shape 308"/>
            <p:cNvSpPr/>
            <p:nvPr/>
          </p:nvSpPr>
          <p:spPr>
            <a:xfrm>
              <a:off x="0" y="396137"/>
              <a:ext cx="8229600" cy="529200"/>
            </a:xfrm>
            <a:prstGeom prst="rect">
              <a:avLst/>
            </a:prstGeom>
            <a:solidFill>
              <a:schemeClr val="lt1">
                <a:alpha val="89019"/>
              </a:schemeClr>
            </a:solidFill>
            <a:ln w="25400"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9" name="Shape 309"/>
            <p:cNvSpPr/>
            <p:nvPr/>
          </p:nvSpPr>
          <p:spPr>
            <a:xfrm>
              <a:off x="411479" y="86178"/>
              <a:ext cx="5760720" cy="619920"/>
            </a:xfrm>
            <a:prstGeom prst="roundRect">
              <a:avLst>
                <a:gd name="adj" fmla="val 16667"/>
              </a:avLst>
            </a:prstGeom>
            <a:solidFill>
              <a:schemeClr val="accent1"/>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0" name="Shape 310"/>
            <p:cNvSpPr txBox="1"/>
            <p:nvPr/>
          </p:nvSpPr>
          <p:spPr>
            <a:xfrm>
              <a:off x="441741" y="116441"/>
              <a:ext cx="5700194" cy="559396"/>
            </a:xfrm>
            <a:prstGeom prst="rect">
              <a:avLst/>
            </a:prstGeom>
            <a:noFill/>
            <a:ln>
              <a:noFill/>
            </a:ln>
          </p:spPr>
          <p:txBody>
            <a:bodyPr wrap="square" lIns="217725" tIns="0" rIns="217725"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2100" b="0" i="0" u="none" strike="noStrike" cap="none">
                  <a:solidFill>
                    <a:schemeClr val="lt1"/>
                  </a:solidFill>
                  <a:latin typeface="Arial"/>
                  <a:ea typeface="Arial"/>
                  <a:cs typeface="Arial"/>
                  <a:sym typeface="Arial"/>
                </a:rPr>
                <a:t>Secure a location</a:t>
              </a:r>
            </a:p>
          </p:txBody>
        </p:sp>
        <p:sp>
          <p:nvSpPr>
            <p:cNvPr id="311" name="Shape 311"/>
            <p:cNvSpPr/>
            <p:nvPr/>
          </p:nvSpPr>
          <p:spPr>
            <a:xfrm>
              <a:off x="0" y="1348699"/>
              <a:ext cx="8229600" cy="529200"/>
            </a:xfrm>
            <a:prstGeom prst="rect">
              <a:avLst/>
            </a:prstGeom>
            <a:solidFill>
              <a:schemeClr val="lt1">
                <a:alpha val="89019"/>
              </a:schemeClr>
            </a:solidFill>
            <a:ln w="25400"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2" name="Shape 312"/>
            <p:cNvSpPr/>
            <p:nvPr/>
          </p:nvSpPr>
          <p:spPr>
            <a:xfrm>
              <a:off x="411479" y="1038737"/>
              <a:ext cx="5760720" cy="619920"/>
            </a:xfrm>
            <a:prstGeom prst="roundRect">
              <a:avLst>
                <a:gd name="adj" fmla="val 16667"/>
              </a:avLst>
            </a:prstGeom>
            <a:solidFill>
              <a:schemeClr val="accent1"/>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3" name="Shape 313"/>
            <p:cNvSpPr txBox="1"/>
            <p:nvPr/>
          </p:nvSpPr>
          <p:spPr>
            <a:xfrm>
              <a:off x="441741" y="1069000"/>
              <a:ext cx="5700194" cy="559396"/>
            </a:xfrm>
            <a:prstGeom prst="rect">
              <a:avLst/>
            </a:prstGeom>
            <a:noFill/>
            <a:ln>
              <a:noFill/>
            </a:ln>
          </p:spPr>
          <p:txBody>
            <a:bodyPr wrap="square" lIns="217725" tIns="0" rIns="217725"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2100" b="0" i="0" u="none" strike="noStrike" cap="none">
                  <a:solidFill>
                    <a:schemeClr val="lt1"/>
                  </a:solidFill>
                  <a:latin typeface="Arial"/>
                  <a:ea typeface="Arial"/>
                  <a:cs typeface="Arial"/>
                  <a:sym typeface="Arial"/>
                </a:rPr>
                <a:t>Secure your technology</a:t>
              </a:r>
            </a:p>
          </p:txBody>
        </p:sp>
        <p:sp>
          <p:nvSpPr>
            <p:cNvPr id="314" name="Shape 314"/>
            <p:cNvSpPr/>
            <p:nvPr/>
          </p:nvSpPr>
          <p:spPr>
            <a:xfrm>
              <a:off x="0" y="2301258"/>
              <a:ext cx="8229600" cy="893025"/>
            </a:xfrm>
            <a:prstGeom prst="rect">
              <a:avLst/>
            </a:prstGeom>
            <a:solidFill>
              <a:schemeClr val="lt1">
                <a:alpha val="89019"/>
              </a:schemeClr>
            </a:solidFill>
            <a:ln w="25400"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5" name="Shape 315"/>
            <p:cNvSpPr txBox="1"/>
            <p:nvPr/>
          </p:nvSpPr>
          <p:spPr>
            <a:xfrm>
              <a:off x="0" y="2301258"/>
              <a:ext cx="8229600" cy="893025"/>
            </a:xfrm>
            <a:prstGeom prst="rect">
              <a:avLst/>
            </a:prstGeom>
            <a:noFill/>
            <a:ln>
              <a:noFill/>
            </a:ln>
          </p:spPr>
          <p:txBody>
            <a:bodyPr wrap="square" lIns="638700" tIns="437375" rIns="638700" bIns="149350" anchor="t" anchorCtr="0">
              <a:noAutofit/>
            </a:bodyPr>
            <a:lstStyle/>
            <a:p>
              <a:pPr marL="228600" marR="0" lvl="1" indent="-228600" algn="l" rtl="0">
                <a:lnSpc>
                  <a:spcPct val="90000"/>
                </a:lnSpc>
                <a:spcBef>
                  <a:spcPts val="0"/>
                </a:spcBef>
                <a:spcAft>
                  <a:spcPts val="0"/>
                </a:spcAft>
                <a:buClr>
                  <a:schemeClr val="dk1"/>
                </a:buClr>
                <a:buSzPct val="100000"/>
                <a:buFont typeface="Arial"/>
                <a:buChar char="•"/>
              </a:pPr>
              <a:r>
                <a:rPr lang="en-US" sz="2100" b="0" i="0" u="none" strike="noStrike" cap="none">
                  <a:solidFill>
                    <a:schemeClr val="dk1"/>
                  </a:solidFill>
                  <a:latin typeface="Arial"/>
                  <a:ea typeface="Arial"/>
                  <a:cs typeface="Arial"/>
                  <a:sym typeface="Arial"/>
                </a:rPr>
                <a:t>Adult &amp; Youth Volunteers</a:t>
              </a:r>
            </a:p>
          </p:txBody>
        </p:sp>
        <p:sp>
          <p:nvSpPr>
            <p:cNvPr id="316" name="Shape 316"/>
            <p:cNvSpPr/>
            <p:nvPr/>
          </p:nvSpPr>
          <p:spPr>
            <a:xfrm>
              <a:off x="411479" y="1991299"/>
              <a:ext cx="5760720" cy="619920"/>
            </a:xfrm>
            <a:prstGeom prst="roundRect">
              <a:avLst>
                <a:gd name="adj" fmla="val 16667"/>
              </a:avLst>
            </a:prstGeom>
            <a:solidFill>
              <a:schemeClr val="accent1"/>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7" name="Shape 317"/>
            <p:cNvSpPr txBox="1"/>
            <p:nvPr/>
          </p:nvSpPr>
          <p:spPr>
            <a:xfrm>
              <a:off x="441741" y="2021558"/>
              <a:ext cx="5700194" cy="559396"/>
            </a:xfrm>
            <a:prstGeom prst="rect">
              <a:avLst/>
            </a:prstGeom>
            <a:noFill/>
            <a:ln>
              <a:noFill/>
            </a:ln>
          </p:spPr>
          <p:txBody>
            <a:bodyPr wrap="square" lIns="217725" tIns="0" rIns="217725"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2100" b="0" i="0" u="none" strike="noStrike" cap="none">
                  <a:solidFill>
                    <a:schemeClr val="lt1"/>
                  </a:solidFill>
                  <a:latin typeface="Arial"/>
                  <a:ea typeface="Arial"/>
                  <a:cs typeface="Arial"/>
                  <a:sym typeface="Arial"/>
                </a:rPr>
                <a:t>Market the e-Forum:</a:t>
              </a:r>
            </a:p>
          </p:txBody>
        </p:sp>
        <p:sp>
          <p:nvSpPr>
            <p:cNvPr id="318" name="Shape 318"/>
            <p:cNvSpPr/>
            <p:nvPr/>
          </p:nvSpPr>
          <p:spPr>
            <a:xfrm>
              <a:off x="0" y="3617644"/>
              <a:ext cx="8229600" cy="1223775"/>
            </a:xfrm>
            <a:prstGeom prst="rect">
              <a:avLst/>
            </a:prstGeom>
            <a:solidFill>
              <a:schemeClr val="lt1">
                <a:alpha val="89019"/>
              </a:schemeClr>
            </a:solidFill>
            <a:ln w="25400"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9" name="Shape 319"/>
            <p:cNvSpPr txBox="1"/>
            <p:nvPr/>
          </p:nvSpPr>
          <p:spPr>
            <a:xfrm>
              <a:off x="0" y="3617644"/>
              <a:ext cx="8229600" cy="1223775"/>
            </a:xfrm>
            <a:prstGeom prst="rect">
              <a:avLst/>
            </a:prstGeom>
            <a:noFill/>
            <a:ln>
              <a:noFill/>
            </a:ln>
          </p:spPr>
          <p:txBody>
            <a:bodyPr wrap="square" lIns="638700" tIns="437375" rIns="638700" bIns="149350" anchor="t" anchorCtr="0">
              <a:noAutofit/>
            </a:bodyPr>
            <a:lstStyle/>
            <a:p>
              <a:pPr marL="228600" marR="0" lvl="1" indent="-228600" algn="l" rtl="0">
                <a:lnSpc>
                  <a:spcPct val="90000"/>
                </a:lnSpc>
                <a:spcBef>
                  <a:spcPts val="0"/>
                </a:spcBef>
                <a:spcAft>
                  <a:spcPts val="0"/>
                </a:spcAft>
                <a:buClr>
                  <a:schemeClr val="dk1"/>
                </a:buClr>
                <a:buSzPct val="100000"/>
                <a:buFont typeface="Arial"/>
                <a:buChar char="•"/>
              </a:pPr>
              <a:r>
                <a:rPr lang="en-US" sz="2100" b="0" i="0" u="none" strike="noStrike" cap="none">
                  <a:solidFill>
                    <a:schemeClr val="dk1"/>
                  </a:solidFill>
                  <a:latin typeface="Arial"/>
                  <a:ea typeface="Arial"/>
                  <a:cs typeface="Arial"/>
                  <a:sym typeface="Arial"/>
                </a:rPr>
                <a:t>Consider food and drink needs</a:t>
              </a:r>
            </a:p>
            <a:p>
              <a:pPr marL="228600" marR="0" lvl="1" indent="-228600" algn="l" rtl="0">
                <a:lnSpc>
                  <a:spcPct val="90000"/>
                </a:lnSpc>
                <a:spcBef>
                  <a:spcPts val="315"/>
                </a:spcBef>
                <a:spcAft>
                  <a:spcPts val="0"/>
                </a:spcAft>
                <a:buClr>
                  <a:schemeClr val="dk1"/>
                </a:buClr>
                <a:buSzPct val="100000"/>
                <a:buFont typeface="Arial"/>
                <a:buChar char="•"/>
              </a:pPr>
              <a:r>
                <a:rPr lang="en-US" sz="2100" b="0" i="0" u="none" strike="noStrike" cap="none">
                  <a:solidFill>
                    <a:schemeClr val="dk1"/>
                  </a:solidFill>
                  <a:latin typeface="Arial"/>
                  <a:ea typeface="Arial"/>
                  <a:cs typeface="Arial"/>
                  <a:sym typeface="Arial"/>
                </a:rPr>
                <a:t>Plan icebreakers </a:t>
              </a:r>
            </a:p>
          </p:txBody>
        </p:sp>
        <p:sp>
          <p:nvSpPr>
            <p:cNvPr id="320" name="Shape 320"/>
            <p:cNvSpPr/>
            <p:nvPr/>
          </p:nvSpPr>
          <p:spPr>
            <a:xfrm>
              <a:off x="411479" y="3307685"/>
              <a:ext cx="5760720" cy="619920"/>
            </a:xfrm>
            <a:prstGeom prst="roundRect">
              <a:avLst>
                <a:gd name="adj" fmla="val 16667"/>
              </a:avLst>
            </a:prstGeom>
            <a:solidFill>
              <a:schemeClr val="accent1"/>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1" name="Shape 321"/>
            <p:cNvSpPr txBox="1"/>
            <p:nvPr/>
          </p:nvSpPr>
          <p:spPr>
            <a:xfrm>
              <a:off x="441741" y="3337946"/>
              <a:ext cx="5700194" cy="559396"/>
            </a:xfrm>
            <a:prstGeom prst="rect">
              <a:avLst/>
            </a:prstGeom>
            <a:noFill/>
            <a:ln>
              <a:noFill/>
            </a:ln>
          </p:spPr>
          <p:txBody>
            <a:bodyPr wrap="square" lIns="217725" tIns="0" rIns="217725"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2100" b="0" i="0" u="none" strike="noStrike" cap="none">
                  <a:solidFill>
                    <a:schemeClr val="lt1"/>
                  </a:solidFill>
                  <a:latin typeface="Arial"/>
                  <a:ea typeface="Arial"/>
                  <a:cs typeface="Arial"/>
                  <a:sym typeface="Arial"/>
                </a:rPr>
                <a:t>Create a welcoming/fun environment</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p:nvPr/>
        </p:nvSpPr>
        <p:spPr>
          <a:xfrm>
            <a:off x="1905000" y="228600"/>
            <a:ext cx="8458200" cy="1077215"/>
          </a:xfrm>
          <a:prstGeom prst="rect">
            <a:avLst/>
          </a:prstGeom>
          <a:solidFill>
            <a:schemeClr val="lt1"/>
          </a:solidFill>
          <a:ln w="25400"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0" i="0" u="none" strike="noStrike" cap="none">
                <a:solidFill>
                  <a:schemeClr val="dk1"/>
                </a:solidFill>
                <a:latin typeface="Arial"/>
                <a:ea typeface="Arial"/>
                <a:cs typeface="Arial"/>
                <a:sym typeface="Arial"/>
              </a:rPr>
              <a:t>Timeline for a Successful e-Forum: </a:t>
            </a:r>
            <a:br>
              <a:rPr lang="en-US" sz="3200" b="0" i="0" u="none" strike="noStrike" cap="none">
                <a:solidFill>
                  <a:schemeClr val="dk1"/>
                </a:solidFill>
                <a:latin typeface="Arial"/>
                <a:ea typeface="Arial"/>
                <a:cs typeface="Arial"/>
                <a:sym typeface="Arial"/>
              </a:rPr>
            </a:br>
            <a:r>
              <a:rPr lang="en-US" sz="3200" b="0" i="0" u="none" strike="noStrike" cap="none">
                <a:solidFill>
                  <a:schemeClr val="dk1"/>
                </a:solidFill>
                <a:latin typeface="Arial"/>
                <a:ea typeface="Arial"/>
                <a:cs typeface="Arial"/>
                <a:sym typeface="Arial"/>
              </a:rPr>
              <a:t>Two to Three Weeks Before </a:t>
            </a:r>
          </a:p>
        </p:txBody>
      </p:sp>
      <p:grpSp>
        <p:nvGrpSpPr>
          <p:cNvPr id="328" name="Shape 328"/>
          <p:cNvGrpSpPr/>
          <p:nvPr/>
        </p:nvGrpSpPr>
        <p:grpSpPr>
          <a:xfrm>
            <a:off x="1905000" y="1438898"/>
            <a:ext cx="8458200" cy="4843799"/>
            <a:chOff x="0" y="41898"/>
            <a:chExt cx="8458200" cy="4843799"/>
          </a:xfrm>
        </p:grpSpPr>
        <p:sp>
          <p:nvSpPr>
            <p:cNvPr id="329" name="Shape 329"/>
            <p:cNvSpPr/>
            <p:nvPr/>
          </p:nvSpPr>
          <p:spPr>
            <a:xfrm>
              <a:off x="0" y="337096"/>
              <a:ext cx="8458200" cy="1480498"/>
            </a:xfrm>
            <a:prstGeom prst="rect">
              <a:avLst/>
            </a:prstGeom>
            <a:solidFill>
              <a:srgbClr val="E5EED7">
                <a:alpha val="89019"/>
              </a:srgbClr>
            </a:solidFill>
            <a:ln w="25400" cap="flat" cmpd="sng">
              <a:solidFill>
                <a:srgbClr val="B4D386"/>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0" name="Shape 330"/>
            <p:cNvSpPr txBox="1"/>
            <p:nvPr/>
          </p:nvSpPr>
          <p:spPr>
            <a:xfrm>
              <a:off x="0" y="337096"/>
              <a:ext cx="8458200" cy="1480498"/>
            </a:xfrm>
            <a:prstGeom prst="rect">
              <a:avLst/>
            </a:prstGeom>
            <a:noFill/>
            <a:ln>
              <a:noFill/>
            </a:ln>
          </p:spPr>
          <p:txBody>
            <a:bodyPr wrap="square" lIns="656450" tIns="416550" rIns="656450" bIns="142225" anchor="t" anchorCtr="0">
              <a:noAutofit/>
            </a:bodyPr>
            <a:lstStyle/>
            <a:p>
              <a:pPr marL="228600" marR="0" lvl="1" indent="-228600" algn="l" rtl="0">
                <a:lnSpc>
                  <a:spcPct val="90000"/>
                </a:lnSpc>
                <a:spcBef>
                  <a:spcPts val="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Print and review materials–logistics guide &amp; lesson plan</a:t>
              </a:r>
            </a:p>
            <a:p>
              <a:pPr marL="228600" marR="0" lvl="1" indent="-228600" algn="l" rtl="0">
                <a:lnSpc>
                  <a:spcPct val="90000"/>
                </a:lnSpc>
                <a:spcBef>
                  <a:spcPts val="3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Purchase needed supplies</a:t>
              </a:r>
            </a:p>
            <a:p>
              <a:pPr marL="228600" marR="0" lvl="1" indent="-228600" algn="l" rtl="0">
                <a:lnSpc>
                  <a:spcPct val="90000"/>
                </a:lnSpc>
                <a:spcBef>
                  <a:spcPts val="3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Print copies of handouts</a:t>
              </a:r>
            </a:p>
          </p:txBody>
        </p:sp>
        <p:sp>
          <p:nvSpPr>
            <p:cNvPr id="331" name="Shape 331"/>
            <p:cNvSpPr/>
            <p:nvPr/>
          </p:nvSpPr>
          <p:spPr>
            <a:xfrm>
              <a:off x="422910" y="41898"/>
              <a:ext cx="5920740" cy="590398"/>
            </a:xfrm>
            <a:prstGeom prst="roundRect">
              <a:avLst>
                <a:gd name="adj" fmla="val 16667"/>
              </a:avLst>
            </a:prstGeom>
            <a:solidFill>
              <a:schemeClr val="lt1"/>
            </a:solidFill>
            <a:ln w="25400" cap="flat" cmpd="sng">
              <a:solidFill>
                <a:srgbClr val="A2BF79"/>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2" name="Shape 332"/>
            <p:cNvSpPr txBox="1"/>
            <p:nvPr/>
          </p:nvSpPr>
          <p:spPr>
            <a:xfrm>
              <a:off x="451731" y="70720"/>
              <a:ext cx="5863096" cy="532758"/>
            </a:xfrm>
            <a:prstGeom prst="rect">
              <a:avLst/>
            </a:prstGeom>
            <a:noFill/>
            <a:ln>
              <a:noFill/>
            </a:ln>
          </p:spPr>
          <p:txBody>
            <a:bodyPr wrap="square" lIns="223775" tIns="0" rIns="223775" bIns="0" anchor="ctr" anchorCtr="0">
              <a:noAutofit/>
            </a:bodyPr>
            <a:lstStyle/>
            <a:p>
              <a:pPr marL="0" marR="0" lvl="0" indent="0" algn="l" rtl="0">
                <a:lnSpc>
                  <a:spcPct val="90000"/>
                </a:lnSpc>
                <a:spcBef>
                  <a:spcPts val="0"/>
                </a:spcBef>
                <a:spcAft>
                  <a:spcPts val="0"/>
                </a:spcAft>
                <a:buClr>
                  <a:srgbClr val="000000"/>
                </a:buClr>
                <a:buSzPct val="25000"/>
                <a:buFont typeface="Arial"/>
                <a:buNone/>
              </a:pPr>
              <a:r>
                <a:rPr lang="en-US" sz="2000" b="0" i="0" u="none" strike="noStrike" cap="none">
                  <a:solidFill>
                    <a:srgbClr val="000000"/>
                  </a:solidFill>
                  <a:latin typeface="Arial"/>
                  <a:ea typeface="Arial"/>
                  <a:cs typeface="Arial"/>
                  <a:sym typeface="Arial"/>
                </a:rPr>
                <a:t>Prepare yourself to host</a:t>
              </a:r>
            </a:p>
          </p:txBody>
        </p:sp>
        <p:sp>
          <p:nvSpPr>
            <p:cNvPr id="333" name="Shape 333"/>
            <p:cNvSpPr/>
            <p:nvPr/>
          </p:nvSpPr>
          <p:spPr>
            <a:xfrm>
              <a:off x="0" y="2220799"/>
              <a:ext cx="8458200" cy="503999"/>
            </a:xfrm>
            <a:prstGeom prst="rect">
              <a:avLst/>
            </a:prstGeom>
            <a:solidFill>
              <a:srgbClr val="E5EED7">
                <a:alpha val="89019"/>
              </a:srgbClr>
            </a:solidFill>
            <a:ln w="25400" cap="flat" cmpd="sng">
              <a:solidFill>
                <a:srgbClr val="B4D386"/>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4" name="Shape 334"/>
            <p:cNvSpPr/>
            <p:nvPr/>
          </p:nvSpPr>
          <p:spPr>
            <a:xfrm>
              <a:off x="422910" y="1925600"/>
              <a:ext cx="5920740" cy="590398"/>
            </a:xfrm>
            <a:prstGeom prst="roundRect">
              <a:avLst>
                <a:gd name="adj" fmla="val 16667"/>
              </a:avLst>
            </a:prstGeom>
            <a:solidFill>
              <a:schemeClr val="lt1"/>
            </a:solidFill>
            <a:ln w="25400" cap="flat" cmpd="sng">
              <a:solidFill>
                <a:srgbClr val="A2BF79"/>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5" name="Shape 335"/>
            <p:cNvSpPr txBox="1"/>
            <p:nvPr/>
          </p:nvSpPr>
          <p:spPr>
            <a:xfrm>
              <a:off x="451731" y="1954421"/>
              <a:ext cx="5863096" cy="532758"/>
            </a:xfrm>
            <a:prstGeom prst="rect">
              <a:avLst/>
            </a:prstGeom>
            <a:noFill/>
            <a:ln>
              <a:noFill/>
            </a:ln>
          </p:spPr>
          <p:txBody>
            <a:bodyPr wrap="square" lIns="223775" tIns="0" rIns="223775" bIns="0" anchor="ctr" anchorCtr="0">
              <a:noAutofit/>
            </a:bodyPr>
            <a:lstStyle/>
            <a:p>
              <a:pPr marL="0" marR="0" lvl="0" indent="0" algn="l" rtl="0">
                <a:lnSpc>
                  <a:spcPct val="90000"/>
                </a:lnSpc>
                <a:spcBef>
                  <a:spcPts val="0"/>
                </a:spcBef>
                <a:spcAft>
                  <a:spcPts val="0"/>
                </a:spcAft>
                <a:buClr>
                  <a:srgbClr val="000000"/>
                </a:buClr>
                <a:buSzPct val="25000"/>
                <a:buFont typeface="Arial"/>
                <a:buNone/>
              </a:pPr>
              <a:r>
                <a:rPr lang="en-US" sz="2000" b="0" i="0" u="none" strike="noStrike" cap="none">
                  <a:solidFill>
                    <a:srgbClr val="000000"/>
                  </a:solidFill>
                  <a:latin typeface="Arial"/>
                  <a:ea typeface="Arial"/>
                  <a:cs typeface="Arial"/>
                  <a:sym typeface="Arial"/>
                </a:rPr>
                <a:t>Ask volunteers to RSVP for final counts </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needed for food and materials</a:t>
              </a:r>
            </a:p>
          </p:txBody>
        </p:sp>
        <p:sp>
          <p:nvSpPr>
            <p:cNvPr id="336" name="Shape 336"/>
            <p:cNvSpPr/>
            <p:nvPr/>
          </p:nvSpPr>
          <p:spPr>
            <a:xfrm>
              <a:off x="0" y="3128000"/>
              <a:ext cx="8458200" cy="850497"/>
            </a:xfrm>
            <a:prstGeom prst="rect">
              <a:avLst/>
            </a:prstGeom>
            <a:solidFill>
              <a:srgbClr val="E5EED7">
                <a:alpha val="89019"/>
              </a:srgbClr>
            </a:solidFill>
            <a:ln w="25400" cap="flat" cmpd="sng">
              <a:solidFill>
                <a:srgbClr val="B4D386"/>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7" name="Shape 337"/>
            <p:cNvSpPr txBox="1"/>
            <p:nvPr/>
          </p:nvSpPr>
          <p:spPr>
            <a:xfrm>
              <a:off x="0" y="3128000"/>
              <a:ext cx="8458200" cy="850497"/>
            </a:xfrm>
            <a:prstGeom prst="rect">
              <a:avLst/>
            </a:prstGeom>
            <a:noFill/>
            <a:ln>
              <a:noFill/>
            </a:ln>
          </p:spPr>
          <p:txBody>
            <a:bodyPr wrap="square" lIns="656450" tIns="416550" rIns="656450" bIns="142225" anchor="t" anchorCtr="0">
              <a:noAutofit/>
            </a:bodyPr>
            <a:lstStyle/>
            <a:p>
              <a:pPr marL="228600" marR="0" lvl="1" indent="-228600" algn="l" rtl="0">
                <a:lnSpc>
                  <a:spcPct val="90000"/>
                </a:lnSpc>
                <a:spcBef>
                  <a:spcPts val="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Youth or adult volunteer</a:t>
              </a:r>
            </a:p>
          </p:txBody>
        </p:sp>
        <p:sp>
          <p:nvSpPr>
            <p:cNvPr id="338" name="Shape 338"/>
            <p:cNvSpPr/>
            <p:nvPr/>
          </p:nvSpPr>
          <p:spPr>
            <a:xfrm>
              <a:off x="422910" y="2832799"/>
              <a:ext cx="5920740" cy="590398"/>
            </a:xfrm>
            <a:prstGeom prst="roundRect">
              <a:avLst>
                <a:gd name="adj" fmla="val 16667"/>
              </a:avLst>
            </a:prstGeom>
            <a:solidFill>
              <a:schemeClr val="lt1"/>
            </a:solidFill>
            <a:ln w="25400" cap="flat" cmpd="sng">
              <a:solidFill>
                <a:srgbClr val="A2BF79"/>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9" name="Shape 339"/>
            <p:cNvSpPr txBox="1"/>
            <p:nvPr/>
          </p:nvSpPr>
          <p:spPr>
            <a:xfrm>
              <a:off x="451731" y="2861617"/>
              <a:ext cx="5863096" cy="532758"/>
            </a:xfrm>
            <a:prstGeom prst="rect">
              <a:avLst/>
            </a:prstGeom>
            <a:noFill/>
            <a:ln>
              <a:noFill/>
            </a:ln>
          </p:spPr>
          <p:txBody>
            <a:bodyPr wrap="square" lIns="223775" tIns="0" rIns="223775" bIns="0" anchor="ctr" anchorCtr="0">
              <a:noAutofit/>
            </a:bodyPr>
            <a:lstStyle/>
            <a:p>
              <a:pPr marL="0" marR="0" lvl="0" indent="0" algn="l" rtl="0">
                <a:lnSpc>
                  <a:spcPct val="90000"/>
                </a:lnSpc>
                <a:spcBef>
                  <a:spcPts val="0"/>
                </a:spcBef>
                <a:spcAft>
                  <a:spcPts val="0"/>
                </a:spcAft>
                <a:buClr>
                  <a:srgbClr val="000000"/>
                </a:buClr>
                <a:buSzPct val="25000"/>
                <a:buFont typeface="Arial"/>
                <a:buNone/>
              </a:pPr>
              <a:r>
                <a:rPr lang="en-US" sz="2000" b="0" i="0" u="none" strike="noStrike" cap="none">
                  <a:solidFill>
                    <a:srgbClr val="000000"/>
                  </a:solidFill>
                  <a:latin typeface="Arial"/>
                  <a:ea typeface="Arial"/>
                  <a:cs typeface="Arial"/>
                  <a:sym typeface="Arial"/>
                </a:rPr>
                <a:t>Identify a co-host site facilitator</a:t>
              </a:r>
            </a:p>
          </p:txBody>
        </p:sp>
        <p:sp>
          <p:nvSpPr>
            <p:cNvPr id="340" name="Shape 340"/>
            <p:cNvSpPr/>
            <p:nvPr/>
          </p:nvSpPr>
          <p:spPr>
            <a:xfrm>
              <a:off x="0" y="4381698"/>
              <a:ext cx="8458200" cy="503999"/>
            </a:xfrm>
            <a:prstGeom prst="rect">
              <a:avLst/>
            </a:prstGeom>
            <a:solidFill>
              <a:srgbClr val="E5EED7">
                <a:alpha val="89019"/>
              </a:srgbClr>
            </a:solidFill>
            <a:ln w="25400" cap="flat" cmpd="sng">
              <a:solidFill>
                <a:srgbClr val="B4D386"/>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1" name="Shape 341"/>
            <p:cNvSpPr/>
            <p:nvPr/>
          </p:nvSpPr>
          <p:spPr>
            <a:xfrm>
              <a:off x="422910" y="4086500"/>
              <a:ext cx="5920740" cy="590398"/>
            </a:xfrm>
            <a:prstGeom prst="roundRect">
              <a:avLst>
                <a:gd name="adj" fmla="val 16667"/>
              </a:avLst>
            </a:prstGeom>
            <a:solidFill>
              <a:schemeClr val="lt1"/>
            </a:solidFill>
            <a:ln w="25400" cap="flat" cmpd="sng">
              <a:solidFill>
                <a:srgbClr val="A2BF79"/>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2" name="Shape 342"/>
            <p:cNvSpPr txBox="1"/>
            <p:nvPr/>
          </p:nvSpPr>
          <p:spPr>
            <a:xfrm>
              <a:off x="451731" y="4115321"/>
              <a:ext cx="5863096" cy="532758"/>
            </a:xfrm>
            <a:prstGeom prst="rect">
              <a:avLst/>
            </a:prstGeom>
            <a:noFill/>
            <a:ln>
              <a:noFill/>
            </a:ln>
          </p:spPr>
          <p:txBody>
            <a:bodyPr wrap="square" lIns="223775" tIns="0" rIns="223775" bIns="0" anchor="ctr" anchorCtr="0">
              <a:noAutofit/>
            </a:bodyPr>
            <a:lstStyle/>
            <a:p>
              <a:pPr marL="0" marR="0" lvl="0" indent="0" algn="l" rtl="0">
                <a:lnSpc>
                  <a:spcPct val="90000"/>
                </a:lnSpc>
                <a:spcBef>
                  <a:spcPts val="0"/>
                </a:spcBef>
                <a:spcAft>
                  <a:spcPts val="0"/>
                </a:spcAft>
                <a:buClr>
                  <a:srgbClr val="000000"/>
                </a:buClr>
                <a:buSzPct val="25000"/>
                <a:buFont typeface="Arial"/>
                <a:buNone/>
              </a:pPr>
              <a:r>
                <a:rPr lang="en-US" sz="2000" b="0" i="0" u="none" strike="noStrike" cap="none">
                  <a:solidFill>
                    <a:srgbClr val="000000"/>
                  </a:solidFill>
                  <a:latin typeface="Arial"/>
                  <a:ea typeface="Arial"/>
                  <a:cs typeface="Arial"/>
                  <a:sym typeface="Arial"/>
                </a:rPr>
                <a:t>Find ways to engage youth and adults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981200" y="274637"/>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endParaRPr sz="4400" b="0" i="0" u="none" strike="noStrike" cap="none">
              <a:solidFill>
                <a:schemeClr val="dk1"/>
              </a:solidFill>
              <a:latin typeface="Arial"/>
              <a:ea typeface="Arial"/>
              <a:cs typeface="Arial"/>
              <a:sym typeface="Arial"/>
            </a:endParaRPr>
          </a:p>
        </p:txBody>
      </p:sp>
      <p:sp>
        <p:nvSpPr>
          <p:cNvPr id="76" name="Shape 76"/>
          <p:cNvSpPr txBox="1">
            <a:spLocks noGrp="1"/>
          </p:cNvSpPr>
          <p:nvPr>
            <p:ph type="body" idx="1"/>
          </p:nvPr>
        </p:nvSpPr>
        <p:spPr>
          <a:xfrm>
            <a:off x="1981200" y="1600200"/>
            <a:ext cx="8229600" cy="4525963"/>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pic>
        <p:nvPicPr>
          <p:cNvPr id="77" name="Shape 77"/>
          <p:cNvPicPr preferRelativeResize="0"/>
          <p:nvPr/>
        </p:nvPicPr>
        <p:blipFill rotWithShape="1">
          <a:blip r:embed="rId3">
            <a:alphaModFix/>
          </a:blip>
          <a:srcRect/>
          <a:stretch/>
        </p:blipFill>
        <p:spPr>
          <a:xfrm>
            <a:off x="1524000" y="152400"/>
            <a:ext cx="9144000" cy="1162049"/>
          </a:xfrm>
          <a:prstGeom prst="rect">
            <a:avLst/>
          </a:prstGeom>
          <a:noFill/>
          <a:ln>
            <a:noFill/>
          </a:ln>
        </p:spPr>
      </p:pic>
      <p:pic>
        <p:nvPicPr>
          <p:cNvPr id="78" name="Shape 78"/>
          <p:cNvPicPr preferRelativeResize="0"/>
          <p:nvPr/>
        </p:nvPicPr>
        <p:blipFill rotWithShape="1">
          <a:blip r:embed="rId4">
            <a:alphaModFix/>
          </a:blip>
          <a:srcRect/>
          <a:stretch/>
        </p:blipFill>
        <p:spPr>
          <a:xfrm>
            <a:off x="1885799" y="1481750"/>
            <a:ext cx="8465699" cy="48648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p:nvPr/>
        </p:nvSpPr>
        <p:spPr>
          <a:xfrm>
            <a:off x="1905000" y="228600"/>
            <a:ext cx="8458200" cy="1077215"/>
          </a:xfrm>
          <a:prstGeom prst="rect">
            <a:avLst/>
          </a:prstGeom>
          <a:solidFill>
            <a:schemeClr val="lt1"/>
          </a:solidFill>
          <a:ln w="25400"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0" i="0" u="none" strike="noStrike" cap="none">
                <a:solidFill>
                  <a:schemeClr val="dk1"/>
                </a:solidFill>
                <a:latin typeface="Arial"/>
                <a:ea typeface="Arial"/>
                <a:cs typeface="Arial"/>
                <a:sym typeface="Arial"/>
              </a:rPr>
              <a:t>Timeline for a Successful e-Forum: </a:t>
            </a:r>
            <a:br>
              <a:rPr lang="en-US" sz="3200" b="0" i="0" u="none" strike="noStrike" cap="none">
                <a:solidFill>
                  <a:schemeClr val="dk1"/>
                </a:solidFill>
                <a:latin typeface="Arial"/>
                <a:ea typeface="Arial"/>
                <a:cs typeface="Arial"/>
                <a:sym typeface="Arial"/>
              </a:rPr>
            </a:br>
            <a:r>
              <a:rPr lang="en-US" sz="3200" b="0" i="0" u="none" strike="noStrike" cap="none">
                <a:solidFill>
                  <a:schemeClr val="dk1"/>
                </a:solidFill>
                <a:latin typeface="Arial"/>
                <a:ea typeface="Arial"/>
                <a:cs typeface="Arial"/>
                <a:sym typeface="Arial"/>
              </a:rPr>
              <a:t>One Week Before </a:t>
            </a:r>
          </a:p>
        </p:txBody>
      </p:sp>
      <p:grpSp>
        <p:nvGrpSpPr>
          <p:cNvPr id="349" name="Shape 349"/>
          <p:cNvGrpSpPr/>
          <p:nvPr/>
        </p:nvGrpSpPr>
        <p:grpSpPr>
          <a:xfrm>
            <a:off x="1905000" y="1349877"/>
            <a:ext cx="8458200" cy="4900141"/>
            <a:chOff x="0" y="13727"/>
            <a:chExt cx="8458200" cy="4900141"/>
          </a:xfrm>
        </p:grpSpPr>
        <p:sp>
          <p:nvSpPr>
            <p:cNvPr id="350" name="Shape 350"/>
            <p:cNvSpPr/>
            <p:nvPr/>
          </p:nvSpPr>
          <p:spPr>
            <a:xfrm>
              <a:off x="0" y="990595"/>
              <a:ext cx="8458200" cy="554399"/>
            </a:xfrm>
            <a:prstGeom prst="rect">
              <a:avLst/>
            </a:prstGeom>
            <a:solidFill>
              <a:srgbClr val="CDEBFB">
                <a:alpha val="89019"/>
              </a:srgbClr>
            </a:solidFill>
            <a:ln w="25400" cap="flat" cmpd="sng">
              <a:solidFill>
                <a:srgbClr val="43C8F3"/>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1" name="Shape 351"/>
            <p:cNvSpPr/>
            <p:nvPr/>
          </p:nvSpPr>
          <p:spPr>
            <a:xfrm>
              <a:off x="422910" y="13727"/>
              <a:ext cx="5920740" cy="1301586"/>
            </a:xfrm>
            <a:prstGeom prst="roundRect">
              <a:avLst>
                <a:gd name="adj" fmla="val 16667"/>
              </a:avLst>
            </a:prstGeom>
            <a:solidFill>
              <a:schemeClr val="lt1"/>
            </a:solidFill>
            <a:ln w="25400" cap="flat" cmpd="sng">
              <a:solidFill>
                <a:srgbClr val="3BB4DC"/>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2" name="Shape 352"/>
            <p:cNvSpPr txBox="1"/>
            <p:nvPr/>
          </p:nvSpPr>
          <p:spPr>
            <a:xfrm>
              <a:off x="486447" y="77265"/>
              <a:ext cx="5793664" cy="1174510"/>
            </a:xfrm>
            <a:prstGeom prst="rect">
              <a:avLst/>
            </a:prstGeom>
            <a:noFill/>
            <a:ln>
              <a:noFill/>
            </a:ln>
          </p:spPr>
          <p:txBody>
            <a:bodyPr wrap="square" lIns="223775" tIns="0" rIns="223775" bIns="0" anchor="ctr" anchorCtr="0">
              <a:noAutofit/>
            </a:bodyPr>
            <a:lstStyle/>
            <a:p>
              <a:pPr marL="0" marR="0" lvl="0" indent="0" algn="l" rtl="0">
                <a:lnSpc>
                  <a:spcPct val="90000"/>
                </a:lnSpc>
                <a:spcBef>
                  <a:spcPts val="0"/>
                </a:spcBef>
                <a:spcAft>
                  <a:spcPts val="0"/>
                </a:spcAft>
                <a:buClr>
                  <a:srgbClr val="434343"/>
                </a:buClr>
                <a:buSzPct val="25000"/>
                <a:buFont typeface="Arial"/>
                <a:buNone/>
              </a:pPr>
              <a:r>
                <a:rPr lang="en-US" sz="2400" b="0" i="0" u="none" strike="noStrike" cap="none">
                  <a:solidFill>
                    <a:srgbClr val="434343"/>
                  </a:solidFill>
                  <a:latin typeface="Arial"/>
                  <a:ea typeface="Arial"/>
                  <a:cs typeface="Arial"/>
                  <a:sym typeface="Arial"/>
                </a:rPr>
                <a:t>Send a reminder email or text to participants</a:t>
              </a:r>
            </a:p>
          </p:txBody>
        </p:sp>
        <p:sp>
          <p:nvSpPr>
            <p:cNvPr id="353" name="Shape 353"/>
            <p:cNvSpPr/>
            <p:nvPr/>
          </p:nvSpPr>
          <p:spPr>
            <a:xfrm>
              <a:off x="0" y="2663725"/>
              <a:ext cx="8458200" cy="554399"/>
            </a:xfrm>
            <a:prstGeom prst="rect">
              <a:avLst/>
            </a:prstGeom>
            <a:solidFill>
              <a:srgbClr val="CDEBFB">
                <a:alpha val="89019"/>
              </a:srgbClr>
            </a:solidFill>
            <a:ln w="25400" cap="flat" cmpd="sng">
              <a:solidFill>
                <a:srgbClr val="43C8F3"/>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4" name="Shape 354"/>
            <p:cNvSpPr/>
            <p:nvPr/>
          </p:nvSpPr>
          <p:spPr>
            <a:xfrm>
              <a:off x="422910" y="1663797"/>
              <a:ext cx="5920740" cy="1324647"/>
            </a:xfrm>
            <a:prstGeom prst="roundRect">
              <a:avLst>
                <a:gd name="adj" fmla="val 16667"/>
              </a:avLst>
            </a:prstGeom>
            <a:solidFill>
              <a:schemeClr val="lt1"/>
            </a:solidFill>
            <a:ln w="25400" cap="flat" cmpd="sng">
              <a:solidFill>
                <a:srgbClr val="3BB4DC"/>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5" name="Shape 355"/>
            <p:cNvSpPr txBox="1"/>
            <p:nvPr/>
          </p:nvSpPr>
          <p:spPr>
            <a:xfrm>
              <a:off x="487574" y="1728458"/>
              <a:ext cx="5791412" cy="1195320"/>
            </a:xfrm>
            <a:prstGeom prst="rect">
              <a:avLst/>
            </a:prstGeom>
            <a:noFill/>
            <a:ln>
              <a:noFill/>
            </a:ln>
          </p:spPr>
          <p:txBody>
            <a:bodyPr wrap="square" lIns="223775" tIns="0" rIns="223775" bIns="0" anchor="ctr" anchorCtr="0">
              <a:noAutofit/>
            </a:bodyPr>
            <a:lstStyle/>
            <a:p>
              <a:pPr marL="0" marR="0" lvl="0" indent="0" algn="l" rtl="0">
                <a:lnSpc>
                  <a:spcPct val="90000"/>
                </a:lnSpc>
                <a:spcBef>
                  <a:spcPts val="0"/>
                </a:spcBef>
                <a:spcAft>
                  <a:spcPts val="0"/>
                </a:spcAft>
                <a:buClr>
                  <a:srgbClr val="434343"/>
                </a:buClr>
                <a:buSzPct val="25000"/>
                <a:buFont typeface="Arial"/>
                <a:buNone/>
              </a:pPr>
              <a:r>
                <a:rPr lang="en-US" sz="2400" b="0" i="0" u="none" strike="noStrike" cap="none">
                  <a:solidFill>
                    <a:srgbClr val="434343"/>
                  </a:solidFill>
                  <a:latin typeface="Arial"/>
                  <a:ea typeface="Arial"/>
                  <a:cs typeface="Arial"/>
                  <a:sym typeface="Arial"/>
                </a:rPr>
                <a:t>Review all materials one last time</a:t>
              </a:r>
            </a:p>
          </p:txBody>
        </p:sp>
        <p:sp>
          <p:nvSpPr>
            <p:cNvPr id="356" name="Shape 356"/>
            <p:cNvSpPr/>
            <p:nvPr/>
          </p:nvSpPr>
          <p:spPr>
            <a:xfrm>
              <a:off x="0" y="4359469"/>
              <a:ext cx="8458200" cy="554399"/>
            </a:xfrm>
            <a:prstGeom prst="rect">
              <a:avLst/>
            </a:prstGeom>
            <a:solidFill>
              <a:srgbClr val="CDEBFB">
                <a:alpha val="89019"/>
              </a:srgbClr>
            </a:solidFill>
            <a:ln w="25400" cap="flat" cmpd="sng">
              <a:solidFill>
                <a:srgbClr val="43C8F3"/>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7" name="Shape 357"/>
            <p:cNvSpPr/>
            <p:nvPr/>
          </p:nvSpPr>
          <p:spPr>
            <a:xfrm>
              <a:off x="422910" y="3336926"/>
              <a:ext cx="5920740" cy="1347263"/>
            </a:xfrm>
            <a:prstGeom prst="roundRect">
              <a:avLst>
                <a:gd name="adj" fmla="val 16667"/>
              </a:avLst>
            </a:prstGeom>
            <a:solidFill>
              <a:schemeClr val="lt1"/>
            </a:solidFill>
            <a:ln w="25400" cap="flat" cmpd="sng">
              <a:solidFill>
                <a:srgbClr val="3BB4DC"/>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8" name="Shape 358"/>
            <p:cNvSpPr txBox="1"/>
            <p:nvPr/>
          </p:nvSpPr>
          <p:spPr>
            <a:xfrm>
              <a:off x="488677" y="3402694"/>
              <a:ext cx="5789204" cy="1215725"/>
            </a:xfrm>
            <a:prstGeom prst="rect">
              <a:avLst/>
            </a:prstGeom>
            <a:noFill/>
            <a:ln>
              <a:noFill/>
            </a:ln>
          </p:spPr>
          <p:txBody>
            <a:bodyPr wrap="square" lIns="223775" tIns="0" rIns="223775" bIns="0" anchor="ctr" anchorCtr="0">
              <a:noAutofit/>
            </a:bodyPr>
            <a:lstStyle/>
            <a:p>
              <a:pPr marL="0" marR="0" lvl="0" indent="0" algn="l" rtl="0">
                <a:lnSpc>
                  <a:spcPct val="90000"/>
                </a:lnSpc>
                <a:spcBef>
                  <a:spcPts val="0"/>
                </a:spcBef>
                <a:spcAft>
                  <a:spcPts val="0"/>
                </a:spcAft>
                <a:buClr>
                  <a:srgbClr val="434343"/>
                </a:buClr>
                <a:buSzPct val="25000"/>
                <a:buFont typeface="Arial"/>
                <a:buNone/>
              </a:pPr>
              <a:r>
                <a:rPr lang="en-US" sz="2400" b="0" i="0" u="none" strike="noStrike" cap="none">
                  <a:solidFill>
                    <a:srgbClr val="434343"/>
                  </a:solidFill>
                  <a:latin typeface="Arial"/>
                  <a:ea typeface="Arial"/>
                  <a:cs typeface="Arial"/>
                  <a:sym typeface="Arial"/>
                </a:rPr>
                <a:t>Meet with your co-facilitator to review e-Forum plans</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p:nvPr/>
        </p:nvSpPr>
        <p:spPr>
          <a:xfrm>
            <a:off x="1905000" y="228600"/>
            <a:ext cx="8458200" cy="1077215"/>
          </a:xfrm>
          <a:prstGeom prst="rect">
            <a:avLst/>
          </a:prstGeom>
          <a:solidFill>
            <a:schemeClr val="lt1"/>
          </a:solidFill>
          <a:ln w="25400"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0" i="0" u="none" strike="noStrike" cap="none">
                <a:solidFill>
                  <a:schemeClr val="dk1"/>
                </a:solidFill>
                <a:latin typeface="Arial"/>
                <a:ea typeface="Arial"/>
                <a:cs typeface="Arial"/>
                <a:sym typeface="Arial"/>
              </a:rPr>
              <a:t>Timeline for a Successful e-Forum: </a:t>
            </a:r>
            <a:br>
              <a:rPr lang="en-US" sz="3200" b="0" i="0" u="none" strike="noStrike" cap="none">
                <a:solidFill>
                  <a:schemeClr val="dk1"/>
                </a:solidFill>
                <a:latin typeface="Arial"/>
                <a:ea typeface="Arial"/>
                <a:cs typeface="Arial"/>
                <a:sym typeface="Arial"/>
              </a:rPr>
            </a:br>
            <a:r>
              <a:rPr lang="en-US" sz="3200" b="0" i="0" u="none" strike="noStrike" cap="none">
                <a:solidFill>
                  <a:schemeClr val="dk1"/>
                </a:solidFill>
                <a:latin typeface="Arial"/>
                <a:ea typeface="Arial"/>
                <a:cs typeface="Arial"/>
                <a:sym typeface="Arial"/>
              </a:rPr>
              <a:t>Day of Session</a:t>
            </a:r>
          </a:p>
        </p:txBody>
      </p:sp>
      <p:grpSp>
        <p:nvGrpSpPr>
          <p:cNvPr id="365" name="Shape 365"/>
          <p:cNvGrpSpPr/>
          <p:nvPr/>
        </p:nvGrpSpPr>
        <p:grpSpPr>
          <a:xfrm>
            <a:off x="1881050" y="1358693"/>
            <a:ext cx="8482149" cy="5446426"/>
            <a:chOff x="0" y="52877"/>
            <a:chExt cx="8482149" cy="5446426"/>
          </a:xfrm>
        </p:grpSpPr>
        <p:sp>
          <p:nvSpPr>
            <p:cNvPr id="366" name="Shape 366"/>
            <p:cNvSpPr/>
            <p:nvPr/>
          </p:nvSpPr>
          <p:spPr>
            <a:xfrm>
              <a:off x="0" y="495677"/>
              <a:ext cx="8482149" cy="756000"/>
            </a:xfrm>
            <a:prstGeom prst="rect">
              <a:avLst/>
            </a:prstGeom>
            <a:solidFill>
              <a:srgbClr val="C8E3F9">
                <a:alpha val="89019"/>
              </a:srgbClr>
            </a:solidFill>
            <a:ln w="25400"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7" name="Shape 367"/>
            <p:cNvSpPr/>
            <p:nvPr/>
          </p:nvSpPr>
          <p:spPr>
            <a:xfrm>
              <a:off x="424106" y="52877"/>
              <a:ext cx="5937504" cy="885598"/>
            </a:xfrm>
            <a:prstGeom prst="roundRect">
              <a:avLst>
                <a:gd name="adj" fmla="val 16667"/>
              </a:avLst>
            </a:prstGeom>
            <a:solidFill>
              <a:schemeClr val="lt1"/>
            </a:solidFill>
            <a:ln w="25400" cap="flat" cmpd="sng">
              <a:solidFill>
                <a:srgbClr val="009DD7"/>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8" name="Shape 368"/>
            <p:cNvSpPr txBox="1"/>
            <p:nvPr/>
          </p:nvSpPr>
          <p:spPr>
            <a:xfrm>
              <a:off x="467337" y="96108"/>
              <a:ext cx="5851040" cy="799136"/>
            </a:xfrm>
            <a:prstGeom prst="rect">
              <a:avLst/>
            </a:prstGeom>
            <a:noFill/>
            <a:ln>
              <a:noFill/>
            </a:ln>
          </p:spPr>
          <p:txBody>
            <a:bodyPr wrap="square" lIns="224400" tIns="0" rIns="224400" bIns="0" anchor="ctr" anchorCtr="0">
              <a:noAutofit/>
            </a:bodyPr>
            <a:lstStyle/>
            <a:p>
              <a:pPr marL="0" marR="0" lvl="0" indent="0" algn="l" rtl="0">
                <a:lnSpc>
                  <a:spcPct val="90000"/>
                </a:lnSpc>
                <a:spcBef>
                  <a:spcPts val="0"/>
                </a:spcBef>
                <a:spcAft>
                  <a:spcPts val="0"/>
                </a:spcAft>
                <a:buClr>
                  <a:srgbClr val="434343"/>
                </a:buClr>
                <a:buSzPct val="25000"/>
                <a:buFont typeface="Arial"/>
                <a:buNone/>
              </a:pPr>
              <a:r>
                <a:rPr lang="en-US" sz="2400" b="0" i="0" u="none" strike="noStrike" cap="none">
                  <a:solidFill>
                    <a:srgbClr val="434343"/>
                  </a:solidFill>
                  <a:latin typeface="Arial"/>
                  <a:ea typeface="Arial"/>
                  <a:cs typeface="Arial"/>
                  <a:sym typeface="Arial"/>
                </a:rPr>
                <a:t>Hold a brief technical rehearsal</a:t>
              </a:r>
            </a:p>
          </p:txBody>
        </p:sp>
        <p:sp>
          <p:nvSpPr>
            <p:cNvPr id="369" name="Shape 369"/>
            <p:cNvSpPr/>
            <p:nvPr/>
          </p:nvSpPr>
          <p:spPr>
            <a:xfrm>
              <a:off x="0" y="1856475"/>
              <a:ext cx="8482149" cy="756000"/>
            </a:xfrm>
            <a:prstGeom prst="rect">
              <a:avLst/>
            </a:prstGeom>
            <a:solidFill>
              <a:srgbClr val="C8E3F9">
                <a:alpha val="89019"/>
              </a:srgbClr>
            </a:solidFill>
            <a:ln w="25400"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0" name="Shape 370"/>
            <p:cNvSpPr/>
            <p:nvPr/>
          </p:nvSpPr>
          <p:spPr>
            <a:xfrm>
              <a:off x="424106" y="1413675"/>
              <a:ext cx="5937504" cy="885598"/>
            </a:xfrm>
            <a:prstGeom prst="roundRect">
              <a:avLst>
                <a:gd name="adj" fmla="val 16667"/>
              </a:avLst>
            </a:prstGeom>
            <a:solidFill>
              <a:schemeClr val="lt1"/>
            </a:solidFill>
            <a:ln w="25400" cap="flat" cmpd="sng">
              <a:solidFill>
                <a:srgbClr val="009DD7"/>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1" name="Shape 371"/>
            <p:cNvSpPr txBox="1"/>
            <p:nvPr/>
          </p:nvSpPr>
          <p:spPr>
            <a:xfrm>
              <a:off x="467337" y="1456908"/>
              <a:ext cx="5851040" cy="799136"/>
            </a:xfrm>
            <a:prstGeom prst="rect">
              <a:avLst/>
            </a:prstGeom>
            <a:noFill/>
            <a:ln>
              <a:noFill/>
            </a:ln>
          </p:spPr>
          <p:txBody>
            <a:bodyPr wrap="square" lIns="224400" tIns="0" rIns="224400" bIns="0" anchor="ctr" anchorCtr="0">
              <a:noAutofit/>
            </a:bodyPr>
            <a:lstStyle/>
            <a:p>
              <a:pPr marL="0" marR="0" lvl="0" indent="0" algn="l" rtl="0">
                <a:lnSpc>
                  <a:spcPct val="90000"/>
                </a:lnSpc>
                <a:spcBef>
                  <a:spcPts val="0"/>
                </a:spcBef>
                <a:spcAft>
                  <a:spcPts val="0"/>
                </a:spcAft>
                <a:buClr>
                  <a:srgbClr val="434343"/>
                </a:buClr>
                <a:buSzPct val="25000"/>
                <a:buFont typeface="Arial"/>
                <a:buNone/>
              </a:pPr>
              <a:r>
                <a:rPr lang="en-US" sz="2400" b="0" i="0" u="none" strike="noStrike" cap="none">
                  <a:solidFill>
                    <a:srgbClr val="434343"/>
                  </a:solidFill>
                  <a:latin typeface="Arial"/>
                  <a:ea typeface="Arial"/>
                  <a:cs typeface="Arial"/>
                  <a:sym typeface="Arial"/>
                </a:rPr>
                <a:t>Set up snacks and supplies</a:t>
              </a:r>
            </a:p>
          </p:txBody>
        </p:sp>
        <p:sp>
          <p:nvSpPr>
            <p:cNvPr id="372" name="Shape 372"/>
            <p:cNvSpPr/>
            <p:nvPr/>
          </p:nvSpPr>
          <p:spPr>
            <a:xfrm>
              <a:off x="0" y="3217275"/>
              <a:ext cx="8482149" cy="756000"/>
            </a:xfrm>
            <a:prstGeom prst="rect">
              <a:avLst/>
            </a:prstGeom>
            <a:solidFill>
              <a:srgbClr val="C8E3F9">
                <a:alpha val="89019"/>
              </a:srgbClr>
            </a:solidFill>
            <a:ln w="25400"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3" name="Shape 373"/>
            <p:cNvSpPr/>
            <p:nvPr/>
          </p:nvSpPr>
          <p:spPr>
            <a:xfrm>
              <a:off x="424106" y="2774475"/>
              <a:ext cx="5937504" cy="885598"/>
            </a:xfrm>
            <a:prstGeom prst="roundRect">
              <a:avLst>
                <a:gd name="adj" fmla="val 16667"/>
              </a:avLst>
            </a:prstGeom>
            <a:solidFill>
              <a:schemeClr val="lt1"/>
            </a:solidFill>
            <a:ln w="25400" cap="flat" cmpd="sng">
              <a:solidFill>
                <a:srgbClr val="009DD7"/>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4" name="Shape 374"/>
            <p:cNvSpPr txBox="1"/>
            <p:nvPr/>
          </p:nvSpPr>
          <p:spPr>
            <a:xfrm>
              <a:off x="467337" y="2817708"/>
              <a:ext cx="5851040" cy="799136"/>
            </a:xfrm>
            <a:prstGeom prst="rect">
              <a:avLst/>
            </a:prstGeom>
            <a:noFill/>
            <a:ln>
              <a:noFill/>
            </a:ln>
          </p:spPr>
          <p:txBody>
            <a:bodyPr wrap="square" lIns="224400" tIns="0" rIns="224400" bIns="0" anchor="ctr" anchorCtr="0">
              <a:noAutofit/>
            </a:bodyPr>
            <a:lstStyle/>
            <a:p>
              <a:pPr marL="0" marR="0" lvl="0" indent="0" algn="l" rtl="0">
                <a:lnSpc>
                  <a:spcPct val="90000"/>
                </a:lnSpc>
                <a:spcBef>
                  <a:spcPts val="0"/>
                </a:spcBef>
                <a:spcAft>
                  <a:spcPts val="0"/>
                </a:spcAft>
                <a:buClr>
                  <a:srgbClr val="434343"/>
                </a:buClr>
                <a:buSzPct val="25000"/>
                <a:buFont typeface="Arial"/>
                <a:buNone/>
              </a:pPr>
              <a:r>
                <a:rPr lang="en-US" sz="2400" b="0" i="0" u="none" strike="noStrike" cap="none">
                  <a:solidFill>
                    <a:srgbClr val="434343"/>
                  </a:solidFill>
                  <a:latin typeface="Arial"/>
                  <a:ea typeface="Arial"/>
                  <a:cs typeface="Arial"/>
                  <a:sym typeface="Arial"/>
                </a:rPr>
                <a:t>Welcome participants</a:t>
              </a:r>
            </a:p>
          </p:txBody>
        </p:sp>
        <p:sp>
          <p:nvSpPr>
            <p:cNvPr id="375" name="Shape 375"/>
            <p:cNvSpPr/>
            <p:nvPr/>
          </p:nvSpPr>
          <p:spPr>
            <a:xfrm>
              <a:off x="0" y="4743303"/>
              <a:ext cx="8482149" cy="756000"/>
            </a:xfrm>
            <a:prstGeom prst="rect">
              <a:avLst/>
            </a:prstGeom>
            <a:solidFill>
              <a:srgbClr val="C8E3F9">
                <a:alpha val="89019"/>
              </a:srgbClr>
            </a:solidFill>
            <a:ln w="25400"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6" name="Shape 376"/>
            <p:cNvSpPr/>
            <p:nvPr/>
          </p:nvSpPr>
          <p:spPr>
            <a:xfrm>
              <a:off x="424106" y="4135276"/>
              <a:ext cx="5937504" cy="1050826"/>
            </a:xfrm>
            <a:prstGeom prst="roundRect">
              <a:avLst>
                <a:gd name="adj" fmla="val 16667"/>
              </a:avLst>
            </a:prstGeom>
            <a:solidFill>
              <a:schemeClr val="lt1"/>
            </a:solidFill>
            <a:ln w="25400" cap="flat" cmpd="sng">
              <a:solidFill>
                <a:srgbClr val="009DD7"/>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7" name="Shape 377"/>
            <p:cNvSpPr txBox="1"/>
            <p:nvPr/>
          </p:nvSpPr>
          <p:spPr>
            <a:xfrm>
              <a:off x="475404" y="4186573"/>
              <a:ext cx="5834910" cy="948229"/>
            </a:xfrm>
            <a:prstGeom prst="rect">
              <a:avLst/>
            </a:prstGeom>
            <a:noFill/>
            <a:ln>
              <a:noFill/>
            </a:ln>
          </p:spPr>
          <p:txBody>
            <a:bodyPr wrap="square" lIns="224400" tIns="0" rIns="224400" bIns="0" anchor="ctr" anchorCtr="0">
              <a:noAutofit/>
            </a:bodyPr>
            <a:lstStyle/>
            <a:p>
              <a:pPr marL="0" marR="0" lvl="0" indent="0" algn="l" rtl="0">
                <a:lnSpc>
                  <a:spcPct val="90000"/>
                </a:lnSpc>
                <a:spcBef>
                  <a:spcPts val="0"/>
                </a:spcBef>
                <a:spcAft>
                  <a:spcPts val="0"/>
                </a:spcAft>
                <a:buClr>
                  <a:srgbClr val="434343"/>
                </a:buClr>
                <a:buSzPct val="25000"/>
                <a:buFont typeface="Arial"/>
                <a:buNone/>
              </a:pPr>
              <a:r>
                <a:rPr lang="en-US" sz="2400" b="0" i="0" u="none" strike="noStrike" cap="none">
                  <a:solidFill>
                    <a:srgbClr val="434343"/>
                  </a:solidFill>
                  <a:latin typeface="Arial"/>
                  <a:ea typeface="Arial"/>
                  <a:cs typeface="Arial"/>
                  <a:sym typeface="Arial"/>
                </a:rPr>
                <a:t>Consider participating via social media:  </a:t>
              </a:r>
              <a:br>
                <a:rPr lang="en-US" sz="2400" b="0" i="0" u="none" strike="noStrike" cap="none">
                  <a:solidFill>
                    <a:srgbClr val="434343"/>
                  </a:solidFill>
                  <a:latin typeface="Arial"/>
                  <a:ea typeface="Arial"/>
                  <a:cs typeface="Arial"/>
                  <a:sym typeface="Arial"/>
                </a:rPr>
              </a:br>
              <a:r>
                <a:rPr lang="en-US" sz="2400" b="0" i="0" u="none" strike="noStrike" cap="none">
                  <a:solidFill>
                    <a:srgbClr val="434343"/>
                  </a:solidFill>
                  <a:latin typeface="Arial"/>
                  <a:ea typeface="Arial"/>
                  <a:cs typeface="Arial"/>
                  <a:sym typeface="Arial"/>
                </a:rPr>
                <a:t>#4HeForum, #4HGrows</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Shape 383"/>
          <p:cNvPicPr preferRelativeResize="0"/>
          <p:nvPr/>
        </p:nvPicPr>
        <p:blipFill rotWithShape="1">
          <a:blip r:embed="rId3">
            <a:alphaModFix/>
          </a:blip>
          <a:srcRect/>
          <a:stretch/>
        </p:blipFill>
        <p:spPr>
          <a:xfrm>
            <a:off x="1295400" y="762000"/>
            <a:ext cx="5638800" cy="5638800"/>
          </a:xfrm>
          <a:prstGeom prst="rect">
            <a:avLst/>
          </a:prstGeom>
          <a:noFill/>
          <a:ln>
            <a:noFill/>
          </a:ln>
        </p:spPr>
      </p:pic>
      <p:pic>
        <p:nvPicPr>
          <p:cNvPr id="384" name="Shape 384"/>
          <p:cNvPicPr preferRelativeResize="0"/>
          <p:nvPr/>
        </p:nvPicPr>
        <p:blipFill rotWithShape="1">
          <a:blip r:embed="rId4">
            <a:alphaModFix/>
          </a:blip>
          <a:srcRect/>
          <a:stretch/>
        </p:blipFill>
        <p:spPr>
          <a:xfrm>
            <a:off x="6400800" y="840195"/>
            <a:ext cx="4114800" cy="5017235"/>
          </a:xfrm>
          <a:prstGeom prst="rect">
            <a:avLst/>
          </a:prstGeom>
          <a:noFill/>
          <a:ln>
            <a:noFill/>
          </a:ln>
        </p:spPr>
      </p:pic>
      <p:cxnSp>
        <p:nvCxnSpPr>
          <p:cNvPr id="385" name="Shape 385"/>
          <p:cNvCxnSpPr/>
          <p:nvPr/>
        </p:nvCxnSpPr>
        <p:spPr>
          <a:xfrm>
            <a:off x="5676900" y="3581400"/>
            <a:ext cx="1447800" cy="0"/>
          </a:xfrm>
          <a:prstGeom prst="straightConnector1">
            <a:avLst/>
          </a:prstGeom>
          <a:noFill/>
          <a:ln w="76200" cap="flat" cmpd="sng">
            <a:solidFill>
              <a:srgbClr val="000000"/>
            </a:solidFill>
            <a:prstDash val="solid"/>
            <a:round/>
            <a:headEnd type="none" w="med" len="med"/>
            <a:tailEnd type="triangle" w="lg" len="lg"/>
          </a:ln>
        </p:spPr>
      </p:cxnSp>
      <p:sp>
        <p:nvSpPr>
          <p:cNvPr id="386" name="Shape 386"/>
          <p:cNvSpPr/>
          <p:nvPr/>
        </p:nvSpPr>
        <p:spPr>
          <a:xfrm>
            <a:off x="7391400" y="6031467"/>
            <a:ext cx="3270143" cy="58477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1981200" y="274637"/>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a:solidFill>
                  <a:schemeClr val="dk1"/>
                </a:solidFill>
                <a:latin typeface="Arial"/>
                <a:ea typeface="Arial"/>
                <a:cs typeface="Arial"/>
                <a:sym typeface="Arial"/>
              </a:rPr>
              <a:t>Recorded e-Forum Sessions:</a:t>
            </a:r>
          </a:p>
        </p:txBody>
      </p:sp>
      <p:pic>
        <p:nvPicPr>
          <p:cNvPr id="393" name="Shape 393"/>
          <p:cNvPicPr preferRelativeResize="0"/>
          <p:nvPr/>
        </p:nvPicPr>
        <p:blipFill rotWithShape="1">
          <a:blip r:embed="rId3">
            <a:alphaModFix/>
          </a:blip>
          <a:srcRect/>
          <a:stretch/>
        </p:blipFill>
        <p:spPr>
          <a:xfrm>
            <a:off x="2049700" y="1161499"/>
            <a:ext cx="8229600" cy="5563559"/>
          </a:xfrm>
          <a:prstGeom prst="rect">
            <a:avLst/>
          </a:prstGeom>
          <a:noFill/>
          <a:ln>
            <a:noFill/>
          </a:ln>
        </p:spPr>
      </p:pic>
      <p:sp>
        <p:nvSpPr>
          <p:cNvPr id="394" name="Shape 394"/>
          <p:cNvSpPr/>
          <p:nvPr/>
        </p:nvSpPr>
        <p:spPr>
          <a:xfrm rot="848477">
            <a:off x="6578447" y="5117199"/>
            <a:ext cx="1349494" cy="829472"/>
          </a:xfrm>
          <a:prstGeom prst="rightArrow">
            <a:avLst>
              <a:gd name="adj1" fmla="val 50000"/>
              <a:gd name="adj2" fmla="val 50000"/>
            </a:avLst>
          </a:prstGeom>
          <a:solidFill>
            <a:schemeClr val="lt2"/>
          </a:solid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1" i="0" u="none" strike="noStrike" cap="none">
              <a:solidFill>
                <a:srgbClr val="000000"/>
              </a:solidFill>
              <a:highlight>
                <a:srgbClr val="FF0000"/>
              </a:highlight>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p:nvPr/>
        </p:nvSpPr>
        <p:spPr>
          <a:xfrm>
            <a:off x="3810000" y="990600"/>
            <a:ext cx="4495800" cy="4724400"/>
          </a:xfrm>
          <a:custGeom>
            <a:avLst/>
            <a:gdLst/>
            <a:ahLst/>
            <a:cxnLst/>
            <a:rect l="0" t="0" r="0" b="0"/>
            <a:pathLst>
              <a:path w="120000" h="120000" extrusionOk="0">
                <a:moveTo>
                  <a:pt x="0" y="0"/>
                </a:moveTo>
                <a:lnTo>
                  <a:pt x="120000" y="0"/>
                </a:lnTo>
                <a:lnTo>
                  <a:pt x="120000" y="120000"/>
                </a:lnTo>
                <a:lnTo>
                  <a:pt x="0" y="120000"/>
                </a:lnTo>
                <a:close/>
                <a:moveTo>
                  <a:pt x="34285" y="41647"/>
                </a:moveTo>
                <a:cubicBezTo>
                  <a:pt x="34285" y="28133"/>
                  <a:pt x="45798" y="17177"/>
                  <a:pt x="59999" y="17177"/>
                </a:cubicBezTo>
                <a:cubicBezTo>
                  <a:pt x="74201" y="17177"/>
                  <a:pt x="85714" y="28133"/>
                  <a:pt x="85714" y="41647"/>
                </a:cubicBezTo>
                <a:lnTo>
                  <a:pt x="85714" y="41647"/>
                </a:lnTo>
                <a:cubicBezTo>
                  <a:pt x="85714" y="51783"/>
                  <a:pt x="79957" y="59999"/>
                  <a:pt x="72857" y="59999"/>
                </a:cubicBezTo>
                <a:cubicBezTo>
                  <a:pt x="69306" y="59999"/>
                  <a:pt x="66428" y="64108"/>
                  <a:pt x="66428" y="69176"/>
                </a:cubicBezTo>
                <a:lnTo>
                  <a:pt x="66428" y="81411"/>
                </a:lnTo>
                <a:lnTo>
                  <a:pt x="53571" y="81411"/>
                </a:lnTo>
                <a:lnTo>
                  <a:pt x="53571" y="69176"/>
                </a:lnTo>
                <a:lnTo>
                  <a:pt x="53571" y="69176"/>
                </a:lnTo>
                <a:cubicBezTo>
                  <a:pt x="53571" y="59040"/>
                  <a:pt x="59327" y="50823"/>
                  <a:pt x="66428" y="50823"/>
                </a:cubicBezTo>
                <a:cubicBezTo>
                  <a:pt x="69978" y="50823"/>
                  <a:pt x="72857" y="46715"/>
                  <a:pt x="72857" y="41647"/>
                </a:cubicBezTo>
                <a:cubicBezTo>
                  <a:pt x="72857" y="34890"/>
                  <a:pt x="67100" y="29412"/>
                  <a:pt x="60000" y="29412"/>
                </a:cubicBezTo>
                <a:cubicBezTo>
                  <a:pt x="52899" y="29412"/>
                  <a:pt x="47142" y="34890"/>
                  <a:pt x="47142" y="41647"/>
                </a:cubicBezTo>
                <a:close/>
                <a:moveTo>
                  <a:pt x="60000" y="84470"/>
                </a:moveTo>
                <a:lnTo>
                  <a:pt x="59999" y="84470"/>
                </a:lnTo>
                <a:cubicBezTo>
                  <a:pt x="65325" y="84470"/>
                  <a:pt x="69642" y="88578"/>
                  <a:pt x="69642" y="93646"/>
                </a:cubicBezTo>
                <a:cubicBezTo>
                  <a:pt x="69642" y="98714"/>
                  <a:pt x="65325" y="102822"/>
                  <a:pt x="60000" y="102822"/>
                </a:cubicBezTo>
                <a:cubicBezTo>
                  <a:pt x="54674" y="102822"/>
                  <a:pt x="50357" y="98714"/>
                  <a:pt x="50357" y="93646"/>
                </a:cubicBezTo>
                <a:cubicBezTo>
                  <a:pt x="50357" y="88578"/>
                  <a:pt x="54674" y="84470"/>
                  <a:pt x="60000" y="84470"/>
                </a:cubicBezTo>
                <a:close/>
              </a:path>
              <a:path w="120000" h="120000" fill="darken" extrusionOk="0">
                <a:moveTo>
                  <a:pt x="34285" y="41647"/>
                </a:moveTo>
                <a:cubicBezTo>
                  <a:pt x="34285" y="28133"/>
                  <a:pt x="45798" y="17177"/>
                  <a:pt x="59999" y="17177"/>
                </a:cubicBezTo>
                <a:cubicBezTo>
                  <a:pt x="74201" y="17177"/>
                  <a:pt x="85714" y="28133"/>
                  <a:pt x="85714" y="41647"/>
                </a:cubicBezTo>
                <a:lnTo>
                  <a:pt x="85714" y="41647"/>
                </a:lnTo>
                <a:cubicBezTo>
                  <a:pt x="85714" y="51783"/>
                  <a:pt x="79957" y="59999"/>
                  <a:pt x="72857" y="59999"/>
                </a:cubicBezTo>
                <a:cubicBezTo>
                  <a:pt x="69306" y="59999"/>
                  <a:pt x="66428" y="64108"/>
                  <a:pt x="66428" y="69176"/>
                </a:cubicBezTo>
                <a:lnTo>
                  <a:pt x="66428" y="81411"/>
                </a:lnTo>
                <a:lnTo>
                  <a:pt x="53571" y="81411"/>
                </a:lnTo>
                <a:lnTo>
                  <a:pt x="53571" y="69176"/>
                </a:lnTo>
                <a:lnTo>
                  <a:pt x="53571" y="69176"/>
                </a:lnTo>
                <a:cubicBezTo>
                  <a:pt x="53571" y="59040"/>
                  <a:pt x="59327" y="50823"/>
                  <a:pt x="66428" y="50823"/>
                </a:cubicBezTo>
                <a:cubicBezTo>
                  <a:pt x="69978" y="50823"/>
                  <a:pt x="72857" y="46715"/>
                  <a:pt x="72857" y="41647"/>
                </a:cubicBezTo>
                <a:cubicBezTo>
                  <a:pt x="72857" y="34890"/>
                  <a:pt x="67100" y="29412"/>
                  <a:pt x="60000" y="29412"/>
                </a:cubicBezTo>
                <a:cubicBezTo>
                  <a:pt x="52899" y="29412"/>
                  <a:pt x="47142" y="34890"/>
                  <a:pt x="47142" y="41647"/>
                </a:cubicBezTo>
                <a:close/>
                <a:moveTo>
                  <a:pt x="60000" y="84470"/>
                </a:moveTo>
                <a:lnTo>
                  <a:pt x="59999" y="84470"/>
                </a:lnTo>
                <a:cubicBezTo>
                  <a:pt x="65325" y="84470"/>
                  <a:pt x="69642" y="88578"/>
                  <a:pt x="69642" y="93646"/>
                </a:cubicBezTo>
                <a:cubicBezTo>
                  <a:pt x="69642" y="98714"/>
                  <a:pt x="65325" y="102822"/>
                  <a:pt x="60000" y="102822"/>
                </a:cubicBezTo>
                <a:cubicBezTo>
                  <a:pt x="54674" y="102822"/>
                  <a:pt x="50357" y="98714"/>
                  <a:pt x="50357" y="93646"/>
                </a:cubicBezTo>
                <a:cubicBezTo>
                  <a:pt x="50357" y="88578"/>
                  <a:pt x="54674" y="84470"/>
                  <a:pt x="60000" y="84470"/>
                </a:cubicBezTo>
                <a:close/>
              </a:path>
              <a:path w="120000" h="120000" fill="none" extrusionOk="0">
                <a:moveTo>
                  <a:pt x="34285" y="41647"/>
                </a:moveTo>
                <a:cubicBezTo>
                  <a:pt x="34285" y="28133"/>
                  <a:pt x="45798" y="17177"/>
                  <a:pt x="59999" y="17177"/>
                </a:cubicBezTo>
                <a:cubicBezTo>
                  <a:pt x="74201" y="17177"/>
                  <a:pt x="85714" y="28133"/>
                  <a:pt x="85714" y="41647"/>
                </a:cubicBezTo>
                <a:lnTo>
                  <a:pt x="85714" y="41647"/>
                </a:lnTo>
                <a:cubicBezTo>
                  <a:pt x="85714" y="51783"/>
                  <a:pt x="79957" y="59999"/>
                  <a:pt x="72857" y="59999"/>
                </a:cubicBezTo>
                <a:cubicBezTo>
                  <a:pt x="69306" y="59999"/>
                  <a:pt x="66428" y="64108"/>
                  <a:pt x="66428" y="69176"/>
                </a:cubicBezTo>
                <a:lnTo>
                  <a:pt x="66428" y="81411"/>
                </a:lnTo>
                <a:lnTo>
                  <a:pt x="53571" y="81411"/>
                </a:lnTo>
                <a:lnTo>
                  <a:pt x="53571" y="69176"/>
                </a:lnTo>
                <a:lnTo>
                  <a:pt x="53571" y="69176"/>
                </a:lnTo>
                <a:cubicBezTo>
                  <a:pt x="53571" y="59040"/>
                  <a:pt x="59327" y="50823"/>
                  <a:pt x="66428" y="50823"/>
                </a:cubicBezTo>
                <a:cubicBezTo>
                  <a:pt x="69978" y="50823"/>
                  <a:pt x="72857" y="46715"/>
                  <a:pt x="72857" y="41647"/>
                </a:cubicBezTo>
                <a:cubicBezTo>
                  <a:pt x="72857" y="34890"/>
                  <a:pt x="67100" y="29412"/>
                  <a:pt x="60000" y="29412"/>
                </a:cubicBezTo>
                <a:cubicBezTo>
                  <a:pt x="52899" y="29412"/>
                  <a:pt x="47142" y="34890"/>
                  <a:pt x="47142" y="41647"/>
                </a:cubicBezTo>
                <a:close/>
                <a:moveTo>
                  <a:pt x="60000" y="84470"/>
                </a:moveTo>
                <a:lnTo>
                  <a:pt x="59999" y="84470"/>
                </a:lnTo>
                <a:cubicBezTo>
                  <a:pt x="65325" y="84470"/>
                  <a:pt x="69642" y="88578"/>
                  <a:pt x="69642" y="93646"/>
                </a:cubicBezTo>
                <a:cubicBezTo>
                  <a:pt x="69642" y="98714"/>
                  <a:pt x="65325" y="102822"/>
                  <a:pt x="60000" y="102822"/>
                </a:cubicBezTo>
                <a:cubicBezTo>
                  <a:pt x="54674" y="102822"/>
                  <a:pt x="50357" y="98714"/>
                  <a:pt x="50357" y="93646"/>
                </a:cubicBezTo>
                <a:cubicBezTo>
                  <a:pt x="50357" y="88578"/>
                  <a:pt x="54674" y="84470"/>
                  <a:pt x="60000" y="84470"/>
                </a:cubicBezTo>
                <a:close/>
              </a:path>
              <a:path w="120000" h="120000" fill="none" extrusionOk="0">
                <a:moveTo>
                  <a:pt x="0" y="0"/>
                </a:moveTo>
                <a:lnTo>
                  <a:pt x="120000" y="0"/>
                </a:lnTo>
                <a:lnTo>
                  <a:pt x="120000" y="120000"/>
                </a:lnTo>
                <a:lnTo>
                  <a:pt x="0" y="120000"/>
                </a:lnTo>
                <a:close/>
              </a:path>
            </a:pathLst>
          </a:custGeom>
          <a:solidFill>
            <a:schemeClr val="accent5"/>
          </a:solidFill>
          <a:ln w="76200" cap="flat" cmpd="sng">
            <a:solidFill>
              <a:srgbClr val="005389"/>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ctrTitle"/>
          </p:nvPr>
        </p:nvSpPr>
        <p:spPr>
          <a:xfrm>
            <a:off x="1981200" y="1894916"/>
            <a:ext cx="8153398" cy="1915084"/>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a:solidFill>
                  <a:schemeClr val="dk1"/>
                </a:solidFill>
                <a:latin typeface="Arial"/>
                <a:ea typeface="Arial"/>
                <a:cs typeface="Arial"/>
                <a:sym typeface="Arial"/>
              </a:rPr>
              <a:t>Thank you for joining </a:t>
            </a:r>
            <a:br>
              <a:rPr lang="en-US" sz="4400" b="0" i="0" u="none" strike="noStrike" cap="none">
                <a:solidFill>
                  <a:schemeClr val="dk1"/>
                </a:solidFill>
                <a:latin typeface="Arial"/>
                <a:ea typeface="Arial"/>
                <a:cs typeface="Arial"/>
                <a:sym typeface="Arial"/>
              </a:rPr>
            </a:br>
            <a:r>
              <a:rPr lang="en-US" sz="4400" b="0" i="0" u="none" strike="noStrike" cap="none">
                <a:solidFill>
                  <a:schemeClr val="dk1"/>
                </a:solidFill>
                <a:latin typeface="Arial"/>
                <a:ea typeface="Arial"/>
                <a:cs typeface="Arial"/>
                <a:sym typeface="Arial"/>
              </a:rPr>
              <a:t>us this afternoon!</a:t>
            </a:r>
          </a:p>
        </p:txBody>
      </p:sp>
      <p:pic>
        <p:nvPicPr>
          <p:cNvPr id="407" name="Shape 407"/>
          <p:cNvPicPr preferRelativeResize="0"/>
          <p:nvPr/>
        </p:nvPicPr>
        <p:blipFill rotWithShape="1">
          <a:blip r:embed="rId3">
            <a:alphaModFix/>
          </a:blip>
          <a:srcRect/>
          <a:stretch/>
        </p:blipFill>
        <p:spPr>
          <a:xfrm>
            <a:off x="5062351" y="3927175"/>
            <a:ext cx="1991099" cy="1962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a:stretch/>
        </p:blipFill>
        <p:spPr>
          <a:xfrm>
            <a:off x="1545120" y="2168764"/>
            <a:ext cx="8564974" cy="4410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p:nvPr/>
        </p:nvSpPr>
        <p:spPr>
          <a:xfrm>
            <a:off x="2133600" y="914400"/>
            <a:ext cx="8077199" cy="1676399"/>
          </a:xfrm>
          <a:prstGeom prst="roundRect">
            <a:avLst>
              <a:gd name="adj" fmla="val 16667"/>
            </a:avLst>
          </a:prstGeom>
          <a:solidFill>
            <a:schemeClr val="accent2"/>
          </a:solidFill>
          <a:ln w="38100" cap="flat" cmpd="sng">
            <a:solidFill>
              <a:schemeClr val="lt1"/>
            </a:solidFill>
            <a:prstDash val="solid"/>
            <a:round/>
            <a:headEnd type="none" w="med" len="med"/>
            <a:tailEnd type="none" w="med" len="med"/>
          </a:ln>
          <a:effectLst>
            <a:outerShdw blurRad="39999" dist="20000" dir="5400000" rotWithShape="0">
              <a:srgbClr val="000000">
                <a:alpha val="36862"/>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8800" b="1" i="0" u="none" strike="noStrike" cap="none">
                <a:solidFill>
                  <a:schemeClr val="dk1"/>
                </a:solidFill>
                <a:latin typeface="Arial"/>
                <a:ea typeface="Arial"/>
                <a:cs typeface="Arial"/>
                <a:sym typeface="Arial"/>
              </a:rPr>
              <a:t>Thank you!</a:t>
            </a:r>
          </a:p>
        </p:txBody>
      </p:sp>
      <p:grpSp>
        <p:nvGrpSpPr>
          <p:cNvPr id="91" name="Shape 91"/>
          <p:cNvGrpSpPr/>
          <p:nvPr/>
        </p:nvGrpSpPr>
        <p:grpSpPr>
          <a:xfrm>
            <a:off x="2137149" y="4294124"/>
            <a:ext cx="8070099" cy="1241551"/>
            <a:chOff x="3549" y="1855723"/>
            <a:chExt cx="8070099" cy="1241551"/>
          </a:xfrm>
        </p:grpSpPr>
        <p:sp>
          <p:nvSpPr>
            <p:cNvPr id="92" name="Shape 92"/>
            <p:cNvSpPr/>
            <p:nvPr/>
          </p:nvSpPr>
          <p:spPr>
            <a:xfrm>
              <a:off x="3549" y="1855723"/>
              <a:ext cx="3103884" cy="1241551"/>
            </a:xfrm>
            <a:prstGeom prst="homePlate">
              <a:avLst>
                <a:gd name="adj" fmla="val 50000"/>
              </a:avLst>
            </a:prstGeom>
            <a:solidFill>
              <a:schemeClr val="dk1"/>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3" name="Shape 93"/>
            <p:cNvSpPr txBox="1"/>
            <p:nvPr/>
          </p:nvSpPr>
          <p:spPr>
            <a:xfrm>
              <a:off x="3549" y="1855723"/>
              <a:ext cx="2793496" cy="1241551"/>
            </a:xfrm>
            <a:prstGeom prst="rect">
              <a:avLst/>
            </a:prstGeom>
            <a:noFill/>
            <a:ln>
              <a:noFill/>
            </a:ln>
          </p:spPr>
          <p:txBody>
            <a:bodyPr wrap="square" lIns="138675" tIns="69325" rIns="34650" bIns="6932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600" b="0" i="0" u="none" strike="noStrike" cap="none">
                  <a:solidFill>
                    <a:schemeClr val="lt1"/>
                  </a:solidFill>
                  <a:latin typeface="Arial"/>
                  <a:ea typeface="Arial"/>
                  <a:cs typeface="Arial"/>
                  <a:sym typeface="Arial"/>
                </a:rPr>
                <a:t>National &amp; State Program Leaders</a:t>
              </a:r>
            </a:p>
          </p:txBody>
        </p:sp>
        <p:sp>
          <p:nvSpPr>
            <p:cNvPr id="94" name="Shape 94"/>
            <p:cNvSpPr/>
            <p:nvPr/>
          </p:nvSpPr>
          <p:spPr>
            <a:xfrm>
              <a:off x="2486657" y="1855723"/>
              <a:ext cx="3103884" cy="1241551"/>
            </a:xfrm>
            <a:prstGeom prst="chevron">
              <a:avLst>
                <a:gd name="adj" fmla="val 50000"/>
              </a:avLst>
            </a:prstGeom>
            <a:solidFill>
              <a:schemeClr val="dk1"/>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5" name="Shape 95"/>
            <p:cNvSpPr txBox="1"/>
            <p:nvPr/>
          </p:nvSpPr>
          <p:spPr>
            <a:xfrm>
              <a:off x="3107433" y="1855723"/>
              <a:ext cx="1862331" cy="1241551"/>
            </a:xfrm>
            <a:prstGeom prst="rect">
              <a:avLst/>
            </a:prstGeom>
            <a:noFill/>
            <a:ln>
              <a:noFill/>
            </a:ln>
          </p:spPr>
          <p:txBody>
            <a:bodyPr wrap="square" lIns="104000" tIns="69325" rIns="34650" bIns="6932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600" b="0" i="0" u="none" strike="noStrike" cap="none">
                  <a:solidFill>
                    <a:schemeClr val="lt1"/>
                  </a:solidFill>
                  <a:latin typeface="Arial"/>
                  <a:ea typeface="Arial"/>
                  <a:cs typeface="Arial"/>
                  <a:sym typeface="Arial"/>
                </a:rPr>
                <a:t>Volunteer Specialists</a:t>
              </a:r>
            </a:p>
          </p:txBody>
        </p:sp>
        <p:sp>
          <p:nvSpPr>
            <p:cNvPr id="96" name="Shape 96"/>
            <p:cNvSpPr/>
            <p:nvPr/>
          </p:nvSpPr>
          <p:spPr>
            <a:xfrm>
              <a:off x="4969764" y="1855723"/>
              <a:ext cx="3103884" cy="1241551"/>
            </a:xfrm>
            <a:prstGeom prst="chevron">
              <a:avLst>
                <a:gd name="adj" fmla="val 50000"/>
              </a:avLst>
            </a:prstGeom>
            <a:solidFill>
              <a:schemeClr val="dk1"/>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7" name="Shape 97"/>
            <p:cNvSpPr txBox="1"/>
            <p:nvPr/>
          </p:nvSpPr>
          <p:spPr>
            <a:xfrm>
              <a:off x="5590542" y="1855723"/>
              <a:ext cx="1862331" cy="1241551"/>
            </a:xfrm>
            <a:prstGeom prst="rect">
              <a:avLst/>
            </a:prstGeom>
            <a:noFill/>
            <a:ln>
              <a:noFill/>
            </a:ln>
          </p:spPr>
          <p:txBody>
            <a:bodyPr wrap="square" lIns="104000" tIns="69325" rIns="34650" bIns="6932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600" b="0" i="0" u="none" strike="noStrike" cap="none">
                  <a:solidFill>
                    <a:schemeClr val="lt1"/>
                  </a:solidFill>
                  <a:latin typeface="Arial"/>
                  <a:ea typeface="Arial"/>
                  <a:cs typeface="Arial"/>
                  <a:sym typeface="Arial"/>
                </a:rPr>
                <a:t>4-H County Staff</a:t>
              </a:r>
            </a:p>
          </p:txBody>
        </p:sp>
      </p:grpSp>
      <p:sp>
        <p:nvSpPr>
          <p:cNvPr id="98" name="Shape 98"/>
          <p:cNvSpPr/>
          <p:nvPr/>
        </p:nvSpPr>
        <p:spPr>
          <a:xfrm rot="5400000">
            <a:off x="5562600" y="-685799"/>
            <a:ext cx="1219199" cy="8077199"/>
          </a:xfrm>
          <a:prstGeom prst="leftBrace">
            <a:avLst>
              <a:gd name="adj1" fmla="val 8333"/>
              <a:gd name="adj2" fmla="val 50000"/>
            </a:avLst>
          </a:prstGeom>
          <a:noFill/>
          <a:ln w="38100" cap="flat" cmpd="sng">
            <a:solidFill>
              <a:schemeClr val="accent4"/>
            </a:solidFill>
            <a:prstDash val="dot"/>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1981200" y="304801"/>
            <a:ext cx="7772400" cy="646331"/>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Arial"/>
                <a:ea typeface="Arial"/>
                <a:cs typeface="Arial"/>
                <a:sym typeface="Arial"/>
              </a:rPr>
              <a:t>What is an e-Forum?</a:t>
            </a:r>
          </a:p>
        </p:txBody>
      </p:sp>
      <p:grpSp>
        <p:nvGrpSpPr>
          <p:cNvPr id="105" name="Shape 105"/>
          <p:cNvGrpSpPr/>
          <p:nvPr/>
        </p:nvGrpSpPr>
        <p:grpSpPr>
          <a:xfrm>
            <a:off x="1754060" y="2841854"/>
            <a:ext cx="8683876" cy="1936290"/>
            <a:chOff x="1460" y="1546454"/>
            <a:chExt cx="8683876" cy="1936290"/>
          </a:xfrm>
        </p:grpSpPr>
        <p:sp>
          <p:nvSpPr>
            <p:cNvPr id="106" name="Shape 106"/>
            <p:cNvSpPr/>
            <p:nvPr/>
          </p:nvSpPr>
          <p:spPr>
            <a:xfrm>
              <a:off x="1460" y="1546454"/>
              <a:ext cx="1936290" cy="1936290"/>
            </a:xfrm>
            <a:prstGeom prst="ellipse">
              <a:avLst/>
            </a:prstGeom>
            <a:solidFill>
              <a:schemeClr val="accent2"/>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7" name="Shape 107"/>
            <p:cNvSpPr txBox="1"/>
            <p:nvPr/>
          </p:nvSpPr>
          <p:spPr>
            <a:xfrm>
              <a:off x="285020" y="1830016"/>
              <a:ext cx="1369163" cy="1369163"/>
            </a:xfrm>
            <a:prstGeom prst="rect">
              <a:avLst/>
            </a:prstGeom>
            <a:noFill/>
            <a:ln>
              <a:noFill/>
            </a:ln>
          </p:spPr>
          <p:txBody>
            <a:bodyPr wrap="square" lIns="39350" tIns="39350" rIns="39350" bIns="393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100" b="0" i="0" u="none" strike="noStrike" cap="none">
                  <a:solidFill>
                    <a:schemeClr val="lt1"/>
                  </a:solidFill>
                  <a:latin typeface="Arial"/>
                  <a:ea typeface="Arial"/>
                  <a:cs typeface="Arial"/>
                  <a:sym typeface="Arial"/>
                </a:rPr>
                <a:t>Online</a:t>
              </a:r>
            </a:p>
          </p:txBody>
        </p:sp>
        <p:sp>
          <p:nvSpPr>
            <p:cNvPr id="108" name="Shape 108"/>
            <p:cNvSpPr/>
            <p:nvPr/>
          </p:nvSpPr>
          <p:spPr>
            <a:xfrm>
              <a:off x="2094975" y="1953075"/>
              <a:ext cx="1123046" cy="1123046"/>
            </a:xfrm>
            <a:prstGeom prst="mathPlus">
              <a:avLst>
                <a:gd name="adj1" fmla="val 23520"/>
              </a:avLst>
            </a:prstGeom>
            <a:solidFill>
              <a:schemeClr val="accent2"/>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9" name="Shape 109"/>
            <p:cNvSpPr txBox="1"/>
            <p:nvPr/>
          </p:nvSpPr>
          <p:spPr>
            <a:xfrm>
              <a:off x="2243838" y="2382526"/>
              <a:ext cx="825325" cy="264140"/>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10" name="Shape 110"/>
            <p:cNvSpPr/>
            <p:nvPr/>
          </p:nvSpPr>
          <p:spPr>
            <a:xfrm>
              <a:off x="3375253" y="1546454"/>
              <a:ext cx="1936199" cy="1936199"/>
            </a:xfrm>
            <a:prstGeom prst="ellipse">
              <a:avLst/>
            </a:prstGeom>
            <a:solidFill>
              <a:srgbClr val="43C8F3"/>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1" name="Shape 111"/>
            <p:cNvSpPr txBox="1"/>
            <p:nvPr/>
          </p:nvSpPr>
          <p:spPr>
            <a:xfrm>
              <a:off x="3596550" y="1830025"/>
              <a:ext cx="1493700" cy="1369200"/>
            </a:xfrm>
            <a:prstGeom prst="rect">
              <a:avLst/>
            </a:prstGeom>
            <a:noFill/>
            <a:ln>
              <a:noFill/>
            </a:ln>
          </p:spPr>
          <p:txBody>
            <a:bodyPr wrap="square" lIns="39350" tIns="39350" rIns="39350" bIns="393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100" b="0" i="0" u="none" strike="noStrike" cap="none">
                  <a:solidFill>
                    <a:schemeClr val="lt1"/>
                  </a:solidFill>
                  <a:latin typeface="Arial"/>
                  <a:ea typeface="Arial"/>
                  <a:cs typeface="Arial"/>
                  <a:sym typeface="Arial"/>
                </a:rPr>
                <a:t>Face-to-Face</a:t>
              </a:r>
            </a:p>
          </p:txBody>
        </p:sp>
        <p:sp>
          <p:nvSpPr>
            <p:cNvPr id="112" name="Shape 112"/>
            <p:cNvSpPr/>
            <p:nvPr/>
          </p:nvSpPr>
          <p:spPr>
            <a:xfrm>
              <a:off x="5468771" y="1953075"/>
              <a:ext cx="1123046" cy="1123046"/>
            </a:xfrm>
            <a:prstGeom prst="mathEqual">
              <a:avLst>
                <a:gd name="adj1" fmla="val 23520"/>
                <a:gd name="adj2" fmla="val 11760"/>
              </a:avLst>
            </a:prstGeom>
            <a:solidFill>
              <a:srgbClr val="43C8F3"/>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3" name="Shape 113"/>
            <p:cNvSpPr txBox="1"/>
            <p:nvPr/>
          </p:nvSpPr>
          <p:spPr>
            <a:xfrm>
              <a:off x="5617632" y="2184423"/>
              <a:ext cx="825325" cy="660351"/>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2500" b="0" i="0" u="none" strike="noStrike" cap="none">
                <a:solidFill>
                  <a:schemeClr val="lt1"/>
                </a:solidFill>
                <a:latin typeface="Arial"/>
                <a:ea typeface="Arial"/>
                <a:cs typeface="Arial"/>
                <a:sym typeface="Arial"/>
              </a:endParaRPr>
            </a:p>
          </p:txBody>
        </p:sp>
        <p:sp>
          <p:nvSpPr>
            <p:cNvPr id="114" name="Shape 114"/>
            <p:cNvSpPr/>
            <p:nvPr/>
          </p:nvSpPr>
          <p:spPr>
            <a:xfrm>
              <a:off x="6749046" y="1546454"/>
              <a:ext cx="1936290" cy="1936290"/>
            </a:xfrm>
            <a:prstGeom prst="ellipse">
              <a:avLst/>
            </a:prstGeom>
            <a:solidFill>
              <a:schemeClr val="accent1"/>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5" name="Shape 115"/>
            <p:cNvSpPr txBox="1"/>
            <p:nvPr/>
          </p:nvSpPr>
          <p:spPr>
            <a:xfrm>
              <a:off x="6832300" y="1830025"/>
              <a:ext cx="1724699" cy="1369200"/>
            </a:xfrm>
            <a:prstGeom prst="rect">
              <a:avLst/>
            </a:prstGeom>
            <a:noFill/>
            <a:ln>
              <a:noFill/>
            </a:ln>
          </p:spPr>
          <p:txBody>
            <a:bodyPr wrap="square" lIns="39350" tIns="39350" rIns="39350" bIns="393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100" b="0" i="0" u="none" strike="noStrike" cap="none">
                  <a:solidFill>
                    <a:schemeClr val="lt1"/>
                  </a:solidFill>
                  <a:latin typeface="Arial"/>
                  <a:ea typeface="Arial"/>
                  <a:cs typeface="Arial"/>
                  <a:sym typeface="Arial"/>
                </a:rPr>
                <a:t>e-Forum</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981200" y="274637"/>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a:solidFill>
                  <a:schemeClr val="dk1"/>
                </a:solidFill>
                <a:latin typeface="Arial"/>
                <a:ea typeface="Arial"/>
                <a:cs typeface="Arial"/>
                <a:sym typeface="Arial"/>
              </a:rPr>
              <a:t>Benefits of e-Forum</a:t>
            </a:r>
          </a:p>
        </p:txBody>
      </p:sp>
      <p:grpSp>
        <p:nvGrpSpPr>
          <p:cNvPr id="122" name="Shape 122"/>
          <p:cNvGrpSpPr/>
          <p:nvPr/>
        </p:nvGrpSpPr>
        <p:grpSpPr>
          <a:xfrm>
            <a:off x="1981200" y="1468889"/>
            <a:ext cx="8229600" cy="4834619"/>
            <a:chOff x="0" y="97289"/>
            <a:chExt cx="8229600" cy="4834619"/>
          </a:xfrm>
        </p:grpSpPr>
        <p:sp>
          <p:nvSpPr>
            <p:cNvPr id="123" name="Shape 123"/>
            <p:cNvSpPr/>
            <p:nvPr/>
          </p:nvSpPr>
          <p:spPr>
            <a:xfrm>
              <a:off x="0" y="407246"/>
              <a:ext cx="8229600" cy="2182949"/>
            </a:xfrm>
            <a:prstGeom prst="rect">
              <a:avLst/>
            </a:prstGeom>
            <a:solidFill>
              <a:schemeClr val="lt1">
                <a:alpha val="89019"/>
              </a:schemeClr>
            </a:solidFill>
            <a:ln w="25400"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4" name="Shape 124"/>
            <p:cNvSpPr txBox="1"/>
            <p:nvPr/>
          </p:nvSpPr>
          <p:spPr>
            <a:xfrm>
              <a:off x="0" y="407246"/>
              <a:ext cx="8229600" cy="2182949"/>
            </a:xfrm>
            <a:prstGeom prst="rect">
              <a:avLst/>
            </a:prstGeom>
            <a:noFill/>
            <a:ln>
              <a:noFill/>
            </a:ln>
          </p:spPr>
          <p:txBody>
            <a:bodyPr wrap="square" lIns="638700" tIns="437375" rIns="638700" bIns="149350" anchor="t" anchorCtr="0">
              <a:noAutofit/>
            </a:bodyPr>
            <a:lstStyle/>
            <a:p>
              <a:pPr marL="228600" marR="0" lvl="1" indent="-228600" algn="l" rtl="0">
                <a:lnSpc>
                  <a:spcPct val="90000"/>
                </a:lnSpc>
                <a:spcBef>
                  <a:spcPts val="0"/>
                </a:spcBef>
                <a:spcAft>
                  <a:spcPts val="0"/>
                </a:spcAft>
                <a:buClr>
                  <a:schemeClr val="dk1"/>
                </a:buClr>
                <a:buSzPct val="100000"/>
                <a:buFont typeface="Arial"/>
                <a:buChar char="•"/>
              </a:pPr>
              <a:r>
                <a:rPr lang="en-US" sz="2100" b="0" i="0" u="none" strike="noStrike" cap="none">
                  <a:solidFill>
                    <a:schemeClr val="dk1"/>
                  </a:solidFill>
                  <a:latin typeface="Arial"/>
                  <a:ea typeface="Arial"/>
                  <a:cs typeface="Arial"/>
                  <a:sym typeface="Arial"/>
                </a:rPr>
                <a:t>Learn the scope of the National 4-H Program</a:t>
              </a:r>
            </a:p>
            <a:p>
              <a:pPr marL="228600" marR="0" lvl="1" indent="-228600" algn="l" rtl="0">
                <a:lnSpc>
                  <a:spcPct val="90000"/>
                </a:lnSpc>
                <a:spcBef>
                  <a:spcPts val="315"/>
                </a:spcBef>
                <a:spcAft>
                  <a:spcPts val="0"/>
                </a:spcAft>
                <a:buClr>
                  <a:schemeClr val="dk1"/>
                </a:buClr>
                <a:buSzPct val="100000"/>
                <a:buFont typeface="Arial"/>
                <a:buChar char="•"/>
              </a:pPr>
              <a:r>
                <a:rPr lang="en-US" sz="2100" b="0" i="0" u="none" strike="noStrike" cap="none">
                  <a:solidFill>
                    <a:schemeClr val="dk1"/>
                  </a:solidFill>
                  <a:latin typeface="Arial"/>
                  <a:ea typeface="Arial"/>
                  <a:cs typeface="Arial"/>
                  <a:sym typeface="Arial"/>
                </a:rPr>
                <a:t>Network with and learn recommended practices from peers and experts</a:t>
              </a:r>
            </a:p>
            <a:p>
              <a:pPr marL="228600" marR="0" lvl="1" indent="-228600" algn="l" rtl="0">
                <a:lnSpc>
                  <a:spcPct val="90000"/>
                </a:lnSpc>
                <a:spcBef>
                  <a:spcPts val="315"/>
                </a:spcBef>
                <a:spcAft>
                  <a:spcPts val="0"/>
                </a:spcAft>
                <a:buClr>
                  <a:schemeClr val="dk1"/>
                </a:buClr>
                <a:buSzPct val="100000"/>
                <a:buFont typeface="Arial"/>
                <a:buChar char="•"/>
              </a:pPr>
              <a:r>
                <a:rPr lang="en-US" sz="2100" b="0" i="0" u="none" strike="noStrike" cap="none">
                  <a:solidFill>
                    <a:schemeClr val="dk1"/>
                  </a:solidFill>
                  <a:latin typeface="Arial"/>
                  <a:ea typeface="Arial"/>
                  <a:cs typeface="Arial"/>
                  <a:sym typeface="Arial"/>
                </a:rPr>
                <a:t>Receive training with minimal cost and time commitment</a:t>
              </a:r>
            </a:p>
          </p:txBody>
        </p:sp>
        <p:sp>
          <p:nvSpPr>
            <p:cNvPr id="125" name="Shape 125"/>
            <p:cNvSpPr/>
            <p:nvPr/>
          </p:nvSpPr>
          <p:spPr>
            <a:xfrm>
              <a:off x="411479" y="97289"/>
              <a:ext cx="5760720" cy="619920"/>
            </a:xfrm>
            <a:prstGeom prst="roundRect">
              <a:avLst>
                <a:gd name="adj" fmla="val 16667"/>
              </a:avLst>
            </a:prstGeom>
            <a:solidFill>
              <a:schemeClr val="accent1"/>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6" name="Shape 126"/>
            <p:cNvSpPr txBox="1"/>
            <p:nvPr/>
          </p:nvSpPr>
          <p:spPr>
            <a:xfrm>
              <a:off x="441741" y="127551"/>
              <a:ext cx="5700194" cy="559396"/>
            </a:xfrm>
            <a:prstGeom prst="rect">
              <a:avLst/>
            </a:prstGeom>
            <a:noFill/>
            <a:ln>
              <a:noFill/>
            </a:ln>
          </p:spPr>
          <p:txBody>
            <a:bodyPr wrap="square" lIns="217725" tIns="0" rIns="217725"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2100" b="0" i="0" u="none" strike="noStrike" cap="none">
                  <a:solidFill>
                    <a:schemeClr val="lt1"/>
                  </a:solidFill>
                  <a:latin typeface="Arial"/>
                  <a:ea typeface="Arial"/>
                  <a:cs typeface="Arial"/>
                  <a:sym typeface="Arial"/>
                </a:rPr>
                <a:t>Volunteers</a:t>
              </a:r>
            </a:p>
          </p:txBody>
        </p:sp>
        <p:sp>
          <p:nvSpPr>
            <p:cNvPr id="127" name="Shape 127"/>
            <p:cNvSpPr/>
            <p:nvPr/>
          </p:nvSpPr>
          <p:spPr>
            <a:xfrm>
              <a:off x="0" y="3013558"/>
              <a:ext cx="8229600" cy="1918350"/>
            </a:xfrm>
            <a:prstGeom prst="rect">
              <a:avLst/>
            </a:prstGeom>
            <a:solidFill>
              <a:schemeClr val="lt1">
                <a:alpha val="89019"/>
              </a:schemeClr>
            </a:solidFill>
            <a:ln w="25400"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8" name="Shape 128"/>
            <p:cNvSpPr txBox="1"/>
            <p:nvPr/>
          </p:nvSpPr>
          <p:spPr>
            <a:xfrm>
              <a:off x="0" y="3013558"/>
              <a:ext cx="8229600" cy="1918350"/>
            </a:xfrm>
            <a:prstGeom prst="rect">
              <a:avLst/>
            </a:prstGeom>
            <a:noFill/>
            <a:ln>
              <a:noFill/>
            </a:ln>
          </p:spPr>
          <p:txBody>
            <a:bodyPr wrap="square" lIns="638700" tIns="437375" rIns="638700" bIns="149350" anchor="t" anchorCtr="0">
              <a:noAutofit/>
            </a:bodyPr>
            <a:lstStyle/>
            <a:p>
              <a:pPr marL="228600" marR="0" lvl="1" indent="-228600" algn="l" rtl="0">
                <a:lnSpc>
                  <a:spcPct val="90000"/>
                </a:lnSpc>
                <a:spcBef>
                  <a:spcPts val="0"/>
                </a:spcBef>
                <a:spcAft>
                  <a:spcPts val="0"/>
                </a:spcAft>
                <a:buClr>
                  <a:schemeClr val="dk1"/>
                </a:buClr>
                <a:buSzPct val="100000"/>
                <a:buFont typeface="Arial"/>
                <a:buChar char="•"/>
              </a:pPr>
              <a:r>
                <a:rPr lang="en-US" sz="2100" b="0" i="0" u="none" strike="noStrike" cap="none">
                  <a:solidFill>
                    <a:schemeClr val="dk1"/>
                  </a:solidFill>
                  <a:latin typeface="Arial"/>
                  <a:ea typeface="Arial"/>
                  <a:cs typeface="Arial"/>
                  <a:sym typeface="Arial"/>
                </a:rPr>
                <a:t>Technology used to engage more volunteers</a:t>
              </a:r>
            </a:p>
            <a:p>
              <a:pPr marL="228600" marR="0" lvl="1" indent="-228600" algn="l" rtl="0">
                <a:lnSpc>
                  <a:spcPct val="90000"/>
                </a:lnSpc>
                <a:spcBef>
                  <a:spcPts val="315"/>
                </a:spcBef>
                <a:spcAft>
                  <a:spcPts val="0"/>
                </a:spcAft>
                <a:buClr>
                  <a:schemeClr val="dk1"/>
                </a:buClr>
                <a:buSzPct val="100000"/>
                <a:buFont typeface="Arial"/>
                <a:buChar char="•"/>
              </a:pPr>
              <a:r>
                <a:rPr lang="en-US" sz="2100" b="0" i="0" u="none" strike="noStrike" cap="none">
                  <a:solidFill>
                    <a:schemeClr val="dk1"/>
                  </a:solidFill>
                  <a:latin typeface="Arial"/>
                  <a:ea typeface="Arial"/>
                  <a:cs typeface="Arial"/>
                  <a:sym typeface="Arial"/>
                </a:rPr>
                <a:t>Collaboration allows for sharing of resources</a:t>
              </a:r>
            </a:p>
            <a:p>
              <a:pPr marL="228600" marR="0" lvl="1" indent="-228600" algn="l" rtl="0">
                <a:lnSpc>
                  <a:spcPct val="90000"/>
                </a:lnSpc>
                <a:spcBef>
                  <a:spcPts val="315"/>
                </a:spcBef>
                <a:spcAft>
                  <a:spcPts val="0"/>
                </a:spcAft>
                <a:buClr>
                  <a:schemeClr val="dk1"/>
                </a:buClr>
                <a:buSzPct val="100000"/>
                <a:buFont typeface="Arial"/>
                <a:buChar char="•"/>
              </a:pPr>
              <a:r>
                <a:rPr lang="en-US" sz="2100" b="0" i="0" u="none" strike="noStrike" cap="none">
                  <a:solidFill>
                    <a:schemeClr val="dk1"/>
                  </a:solidFill>
                  <a:latin typeface="Arial"/>
                  <a:ea typeface="Arial"/>
                  <a:cs typeface="Arial"/>
                  <a:sym typeface="Arial"/>
                </a:rPr>
                <a:t>Enhanced, uniform volunteer training experiences</a:t>
              </a:r>
            </a:p>
            <a:p>
              <a:pPr marL="228600" marR="0" lvl="1" indent="-228600" algn="l" rtl="0">
                <a:lnSpc>
                  <a:spcPct val="90000"/>
                </a:lnSpc>
                <a:spcBef>
                  <a:spcPts val="315"/>
                </a:spcBef>
                <a:spcAft>
                  <a:spcPts val="0"/>
                </a:spcAft>
                <a:buClr>
                  <a:schemeClr val="dk1"/>
                </a:buClr>
                <a:buSzPct val="100000"/>
                <a:buFont typeface="Arial"/>
                <a:buChar char="•"/>
              </a:pPr>
              <a:r>
                <a:rPr lang="en-US" sz="2100" b="0" i="0" u="none" strike="noStrike" cap="none">
                  <a:solidFill>
                    <a:schemeClr val="dk1"/>
                  </a:solidFill>
                  <a:latin typeface="Arial"/>
                  <a:ea typeface="Arial"/>
                  <a:cs typeface="Arial"/>
                  <a:sym typeface="Arial"/>
                </a:rPr>
                <a:t>Durable resources developed for volunteers</a:t>
              </a:r>
            </a:p>
          </p:txBody>
        </p:sp>
        <p:sp>
          <p:nvSpPr>
            <p:cNvPr id="129" name="Shape 129"/>
            <p:cNvSpPr/>
            <p:nvPr/>
          </p:nvSpPr>
          <p:spPr>
            <a:xfrm>
              <a:off x="411479" y="2703600"/>
              <a:ext cx="5760720" cy="619920"/>
            </a:xfrm>
            <a:prstGeom prst="roundRect">
              <a:avLst>
                <a:gd name="adj" fmla="val 16667"/>
              </a:avLst>
            </a:prstGeom>
            <a:solidFill>
              <a:schemeClr val="accent1"/>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0" name="Shape 130"/>
            <p:cNvSpPr txBox="1"/>
            <p:nvPr/>
          </p:nvSpPr>
          <p:spPr>
            <a:xfrm>
              <a:off x="441741" y="2733859"/>
              <a:ext cx="5700194" cy="559396"/>
            </a:xfrm>
            <a:prstGeom prst="rect">
              <a:avLst/>
            </a:prstGeom>
            <a:noFill/>
            <a:ln>
              <a:noFill/>
            </a:ln>
          </p:spPr>
          <p:txBody>
            <a:bodyPr wrap="square" lIns="217725" tIns="0" rIns="217725"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2100" b="0" i="0" u="none" strike="noStrike" cap="none">
                  <a:solidFill>
                    <a:schemeClr val="lt1"/>
                  </a:solidFill>
                  <a:latin typeface="Arial"/>
                  <a:ea typeface="Arial"/>
                  <a:cs typeface="Arial"/>
                  <a:sym typeface="Arial"/>
                </a:rPr>
                <a:t>4-H System</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p:nvPr/>
        </p:nvSpPr>
        <p:spPr>
          <a:xfrm>
            <a:off x="3097561" y="685800"/>
            <a:ext cx="6351239" cy="5257799"/>
          </a:xfrm>
          <a:prstGeom prst="rect">
            <a:avLst/>
          </a:prstGeom>
          <a:noFill/>
          <a:ln w="19050" cap="flat" cmpd="sng">
            <a:solidFill>
              <a:schemeClr val="accent1"/>
            </a:solidFill>
            <a:prstDash val="dot"/>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37" name="Shape 137"/>
          <p:cNvSpPr/>
          <p:nvPr/>
        </p:nvSpPr>
        <p:spPr>
          <a:xfrm>
            <a:off x="2385125" y="414716"/>
            <a:ext cx="1424873" cy="1447800"/>
          </a:xfrm>
          <a:prstGeom prst="ellipse">
            <a:avLst/>
          </a:prstGeom>
          <a:solidFill>
            <a:schemeClr val="accent1"/>
          </a:solidFill>
          <a:ln w="25400" cap="flat" cmpd="sng">
            <a:solidFill>
              <a:srgbClr val="005389"/>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800" b="0" i="0" u="none" strike="noStrike" cap="none">
                <a:solidFill>
                  <a:schemeClr val="lt1"/>
                </a:solidFill>
                <a:latin typeface="Arial"/>
                <a:ea typeface="Arial"/>
                <a:cs typeface="Arial"/>
                <a:sym typeface="Arial"/>
              </a:rPr>
              <a:t>Site 1</a:t>
            </a:r>
          </a:p>
        </p:txBody>
      </p:sp>
      <p:sp>
        <p:nvSpPr>
          <p:cNvPr id="138" name="Shape 138"/>
          <p:cNvSpPr/>
          <p:nvPr/>
        </p:nvSpPr>
        <p:spPr>
          <a:xfrm>
            <a:off x="5562601" y="5153951"/>
            <a:ext cx="1424873" cy="1447800"/>
          </a:xfrm>
          <a:prstGeom prst="ellipse">
            <a:avLst/>
          </a:prstGeom>
          <a:solidFill>
            <a:schemeClr val="accent1"/>
          </a:solidFill>
          <a:ln w="25400" cap="flat" cmpd="sng">
            <a:solidFill>
              <a:srgbClr val="005389"/>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800" b="0" i="0" u="none" strike="noStrike" cap="none">
                <a:solidFill>
                  <a:schemeClr val="lt1"/>
                </a:solidFill>
                <a:latin typeface="Arial"/>
                <a:ea typeface="Arial"/>
                <a:cs typeface="Arial"/>
                <a:sym typeface="Arial"/>
              </a:rPr>
              <a:t>Site 7</a:t>
            </a:r>
          </a:p>
        </p:txBody>
      </p:sp>
      <p:sp>
        <p:nvSpPr>
          <p:cNvPr id="139" name="Shape 139"/>
          <p:cNvSpPr/>
          <p:nvPr/>
        </p:nvSpPr>
        <p:spPr>
          <a:xfrm>
            <a:off x="2385125" y="2818050"/>
            <a:ext cx="1424873" cy="1447800"/>
          </a:xfrm>
          <a:prstGeom prst="ellipse">
            <a:avLst/>
          </a:prstGeom>
          <a:solidFill>
            <a:schemeClr val="dk1"/>
          </a:solidFill>
          <a:ln w="25400" cap="flat" cmpd="sng">
            <a:solidFill>
              <a:srgbClr val="005F2B"/>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800" b="0" i="0" u="none" strike="noStrike" cap="none">
                <a:solidFill>
                  <a:schemeClr val="lt1"/>
                </a:solidFill>
                <a:latin typeface="Arial"/>
                <a:ea typeface="Arial"/>
                <a:cs typeface="Arial"/>
                <a:sym typeface="Arial"/>
              </a:rPr>
              <a:t>Site 4</a:t>
            </a:r>
          </a:p>
        </p:txBody>
      </p:sp>
      <p:sp>
        <p:nvSpPr>
          <p:cNvPr id="140" name="Shape 140"/>
          <p:cNvSpPr/>
          <p:nvPr/>
        </p:nvSpPr>
        <p:spPr>
          <a:xfrm>
            <a:off x="8543839" y="2836932"/>
            <a:ext cx="1424873" cy="1447800"/>
          </a:xfrm>
          <a:prstGeom prst="ellipse">
            <a:avLst/>
          </a:prstGeom>
          <a:solidFill>
            <a:schemeClr val="accent1"/>
          </a:solidFill>
          <a:ln w="25400" cap="flat" cmpd="sng">
            <a:solidFill>
              <a:srgbClr val="005389"/>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800" b="0" i="0" u="none" strike="noStrike" cap="none">
                <a:solidFill>
                  <a:schemeClr val="lt1"/>
                </a:solidFill>
                <a:latin typeface="Arial"/>
                <a:ea typeface="Arial"/>
                <a:cs typeface="Arial"/>
                <a:sym typeface="Arial"/>
              </a:rPr>
              <a:t>Site 5</a:t>
            </a:r>
          </a:p>
        </p:txBody>
      </p:sp>
      <p:sp>
        <p:nvSpPr>
          <p:cNvPr id="141" name="Shape 141"/>
          <p:cNvSpPr/>
          <p:nvPr/>
        </p:nvSpPr>
        <p:spPr>
          <a:xfrm>
            <a:off x="5562601" y="414716"/>
            <a:ext cx="1424873" cy="1447800"/>
          </a:xfrm>
          <a:prstGeom prst="ellipse">
            <a:avLst/>
          </a:prstGeom>
          <a:solidFill>
            <a:schemeClr val="dk1"/>
          </a:solidFill>
          <a:ln w="25400" cap="flat" cmpd="sng">
            <a:solidFill>
              <a:srgbClr val="005F2B"/>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800" b="0" i="0" u="none" strike="noStrike" cap="none">
                <a:solidFill>
                  <a:schemeClr val="lt1"/>
                </a:solidFill>
                <a:latin typeface="Arial"/>
                <a:ea typeface="Arial"/>
                <a:cs typeface="Arial"/>
                <a:sym typeface="Arial"/>
              </a:rPr>
              <a:t>Site 2</a:t>
            </a:r>
          </a:p>
        </p:txBody>
      </p:sp>
      <p:sp>
        <p:nvSpPr>
          <p:cNvPr id="142" name="Shape 142"/>
          <p:cNvSpPr/>
          <p:nvPr/>
        </p:nvSpPr>
        <p:spPr>
          <a:xfrm>
            <a:off x="8543839" y="5153951"/>
            <a:ext cx="1424873" cy="1447800"/>
          </a:xfrm>
          <a:prstGeom prst="ellipse">
            <a:avLst/>
          </a:prstGeom>
          <a:solidFill>
            <a:schemeClr val="dk1"/>
          </a:solidFill>
          <a:ln w="25400" cap="flat" cmpd="sng">
            <a:solidFill>
              <a:srgbClr val="005F2B"/>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800" b="0" i="0" u="none" strike="noStrike" cap="none">
                <a:solidFill>
                  <a:schemeClr val="lt1"/>
                </a:solidFill>
                <a:latin typeface="Arial"/>
                <a:ea typeface="Arial"/>
                <a:cs typeface="Arial"/>
                <a:sym typeface="Arial"/>
              </a:rPr>
              <a:t>Site 8</a:t>
            </a:r>
          </a:p>
        </p:txBody>
      </p:sp>
      <p:sp>
        <p:nvSpPr>
          <p:cNvPr id="143" name="Shape 143"/>
          <p:cNvSpPr/>
          <p:nvPr/>
        </p:nvSpPr>
        <p:spPr>
          <a:xfrm>
            <a:off x="2385125" y="5153951"/>
            <a:ext cx="1424873" cy="1447800"/>
          </a:xfrm>
          <a:prstGeom prst="ellipse">
            <a:avLst/>
          </a:prstGeom>
          <a:solidFill>
            <a:schemeClr val="accent3"/>
          </a:solidFill>
          <a:ln w="25400" cap="flat" cmpd="sng">
            <a:solidFill>
              <a:srgbClr val="3191B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800" b="0" i="0" u="none" strike="noStrike" cap="none">
                <a:solidFill>
                  <a:schemeClr val="lt1"/>
                </a:solidFill>
                <a:latin typeface="Arial"/>
                <a:ea typeface="Arial"/>
                <a:cs typeface="Arial"/>
                <a:sym typeface="Arial"/>
              </a:rPr>
              <a:t>Site 6</a:t>
            </a:r>
          </a:p>
        </p:txBody>
      </p:sp>
      <p:sp>
        <p:nvSpPr>
          <p:cNvPr id="144" name="Shape 144"/>
          <p:cNvSpPr/>
          <p:nvPr/>
        </p:nvSpPr>
        <p:spPr>
          <a:xfrm>
            <a:off x="8543839" y="414716"/>
            <a:ext cx="1424873" cy="1447800"/>
          </a:xfrm>
          <a:prstGeom prst="ellipse">
            <a:avLst/>
          </a:prstGeom>
          <a:solidFill>
            <a:schemeClr val="accent2"/>
          </a:solidFill>
          <a:ln w="25400" cap="flat" cmpd="sng">
            <a:solidFill>
              <a:srgbClr val="007EAE"/>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800" b="0" i="0" u="none" strike="noStrike" cap="none">
                <a:solidFill>
                  <a:schemeClr val="lt1"/>
                </a:solidFill>
                <a:latin typeface="Arial"/>
                <a:ea typeface="Arial"/>
                <a:cs typeface="Arial"/>
                <a:sym typeface="Arial"/>
              </a:rPr>
              <a:t>Site 3</a:t>
            </a:r>
          </a:p>
        </p:txBody>
      </p:sp>
      <p:sp>
        <p:nvSpPr>
          <p:cNvPr id="145" name="Shape 145"/>
          <p:cNvSpPr/>
          <p:nvPr/>
        </p:nvSpPr>
        <p:spPr>
          <a:xfrm>
            <a:off x="5029200" y="2818050"/>
            <a:ext cx="2411764" cy="1371598"/>
          </a:xfrm>
          <a:prstGeom prst="trapezoid">
            <a:avLst>
              <a:gd name="adj" fmla="val 25000"/>
            </a:avLst>
          </a:prstGeom>
          <a:solidFill>
            <a:schemeClr val="lt1"/>
          </a:solidFill>
          <a:ln w="76200" cap="flat" cmpd="sng">
            <a:solidFill>
              <a:schemeClr val="accent2"/>
            </a:solidFill>
            <a:prstDash val="dot"/>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1" i="0" u="none" strike="noStrike" cap="none">
                <a:solidFill>
                  <a:schemeClr val="dk1"/>
                </a:solidFill>
                <a:latin typeface="Arial"/>
                <a:ea typeface="Arial"/>
                <a:cs typeface="Arial"/>
                <a:sym typeface="Arial"/>
              </a:rPr>
              <a:t>ON24</a:t>
            </a:r>
          </a:p>
        </p:txBody>
      </p:sp>
      <p:cxnSp>
        <p:nvCxnSpPr>
          <p:cNvPr id="146" name="Shape 146"/>
          <p:cNvCxnSpPr/>
          <p:nvPr/>
        </p:nvCxnSpPr>
        <p:spPr>
          <a:xfrm>
            <a:off x="3809998" y="1752600"/>
            <a:ext cx="1447800" cy="1084331"/>
          </a:xfrm>
          <a:prstGeom prst="straightConnector1">
            <a:avLst/>
          </a:prstGeom>
          <a:noFill/>
          <a:ln w="9525" cap="flat" cmpd="sng">
            <a:solidFill>
              <a:srgbClr val="006FBB"/>
            </a:solidFill>
            <a:prstDash val="solid"/>
            <a:round/>
            <a:headEnd type="stealth" w="lg" len="lg"/>
            <a:tailEnd type="stealth" w="lg" len="lg"/>
          </a:ln>
        </p:spPr>
      </p:cxnSp>
      <p:cxnSp>
        <p:nvCxnSpPr>
          <p:cNvPr id="147" name="Shape 147"/>
          <p:cNvCxnSpPr/>
          <p:nvPr/>
        </p:nvCxnSpPr>
        <p:spPr>
          <a:xfrm rot="10800000">
            <a:off x="4114798" y="3560832"/>
            <a:ext cx="838198" cy="0"/>
          </a:xfrm>
          <a:prstGeom prst="straightConnector1">
            <a:avLst/>
          </a:prstGeom>
          <a:noFill/>
          <a:ln w="9525" cap="flat" cmpd="sng">
            <a:solidFill>
              <a:srgbClr val="006FBB"/>
            </a:solidFill>
            <a:prstDash val="solid"/>
            <a:round/>
            <a:headEnd type="stealth" w="lg" len="lg"/>
            <a:tailEnd type="stealth" w="lg" len="lg"/>
          </a:ln>
        </p:spPr>
      </p:cxnSp>
      <p:cxnSp>
        <p:nvCxnSpPr>
          <p:cNvPr id="148" name="Shape 148"/>
          <p:cNvCxnSpPr/>
          <p:nvPr/>
        </p:nvCxnSpPr>
        <p:spPr>
          <a:xfrm rot="10800000" flipH="1">
            <a:off x="3886201" y="4265849"/>
            <a:ext cx="1066799" cy="991949"/>
          </a:xfrm>
          <a:prstGeom prst="straightConnector1">
            <a:avLst/>
          </a:prstGeom>
          <a:noFill/>
          <a:ln w="9525" cap="flat" cmpd="sng">
            <a:solidFill>
              <a:srgbClr val="006FBB"/>
            </a:solidFill>
            <a:prstDash val="solid"/>
            <a:round/>
            <a:headEnd type="stealth" w="lg" len="lg"/>
            <a:tailEnd type="stealth" w="lg" len="lg"/>
          </a:ln>
        </p:spPr>
      </p:cxnSp>
      <p:cxnSp>
        <p:nvCxnSpPr>
          <p:cNvPr id="149" name="Shape 149"/>
          <p:cNvCxnSpPr/>
          <p:nvPr/>
        </p:nvCxnSpPr>
        <p:spPr>
          <a:xfrm>
            <a:off x="6275035" y="1981200"/>
            <a:ext cx="0" cy="685799"/>
          </a:xfrm>
          <a:prstGeom prst="straightConnector1">
            <a:avLst/>
          </a:prstGeom>
          <a:noFill/>
          <a:ln w="9525" cap="flat" cmpd="sng">
            <a:solidFill>
              <a:srgbClr val="006FBB"/>
            </a:solidFill>
            <a:prstDash val="solid"/>
            <a:round/>
            <a:headEnd type="stealth" w="lg" len="lg"/>
            <a:tailEnd type="stealth" w="lg" len="lg"/>
          </a:ln>
        </p:spPr>
      </p:cxnSp>
      <p:cxnSp>
        <p:nvCxnSpPr>
          <p:cNvPr id="150" name="Shape 150"/>
          <p:cNvCxnSpPr/>
          <p:nvPr/>
        </p:nvCxnSpPr>
        <p:spPr>
          <a:xfrm rot="10800000">
            <a:off x="6400800" y="4403415"/>
            <a:ext cx="0" cy="609599"/>
          </a:xfrm>
          <a:prstGeom prst="straightConnector1">
            <a:avLst/>
          </a:prstGeom>
          <a:noFill/>
          <a:ln w="9525" cap="flat" cmpd="sng">
            <a:solidFill>
              <a:srgbClr val="006FBB"/>
            </a:solidFill>
            <a:prstDash val="solid"/>
            <a:round/>
            <a:headEnd type="stealth" w="lg" len="lg"/>
            <a:tailEnd type="stealth" w="lg" len="lg"/>
          </a:ln>
        </p:spPr>
      </p:cxnSp>
      <p:cxnSp>
        <p:nvCxnSpPr>
          <p:cNvPr id="151" name="Shape 151"/>
          <p:cNvCxnSpPr/>
          <p:nvPr/>
        </p:nvCxnSpPr>
        <p:spPr>
          <a:xfrm flipH="1">
            <a:off x="7315199" y="1862516"/>
            <a:ext cx="1447800" cy="955534"/>
          </a:xfrm>
          <a:prstGeom prst="straightConnector1">
            <a:avLst/>
          </a:prstGeom>
          <a:noFill/>
          <a:ln w="9525" cap="flat" cmpd="sng">
            <a:solidFill>
              <a:srgbClr val="006FBB"/>
            </a:solidFill>
            <a:prstDash val="solid"/>
            <a:round/>
            <a:headEnd type="stealth" w="lg" len="lg"/>
            <a:tailEnd type="stealth" w="lg" len="lg"/>
          </a:ln>
        </p:spPr>
      </p:cxnSp>
      <p:pic>
        <p:nvPicPr>
          <p:cNvPr id="152" name="Shape 152"/>
          <p:cNvPicPr preferRelativeResize="0"/>
          <p:nvPr/>
        </p:nvPicPr>
        <p:blipFill rotWithShape="1">
          <a:blip r:embed="rId3">
            <a:alphaModFix/>
          </a:blip>
          <a:srcRect/>
          <a:stretch/>
        </p:blipFill>
        <p:spPr>
          <a:xfrm>
            <a:off x="7440964" y="3481457"/>
            <a:ext cx="1000125" cy="158750"/>
          </a:xfrm>
          <a:prstGeom prst="rect">
            <a:avLst/>
          </a:prstGeom>
          <a:noFill/>
          <a:ln>
            <a:noFill/>
          </a:ln>
        </p:spPr>
      </p:pic>
      <p:pic>
        <p:nvPicPr>
          <p:cNvPr id="153" name="Shape 153"/>
          <p:cNvPicPr preferRelativeResize="0"/>
          <p:nvPr/>
        </p:nvPicPr>
        <p:blipFill rotWithShape="1">
          <a:blip r:embed="rId4">
            <a:alphaModFix/>
          </a:blip>
          <a:srcRect/>
          <a:stretch/>
        </p:blipFill>
        <p:spPr>
          <a:xfrm rot="4276363">
            <a:off x="7570682" y="4131952"/>
            <a:ext cx="1225548" cy="11525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981200" y="152400"/>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a:solidFill>
                  <a:schemeClr val="dk1"/>
                </a:solidFill>
                <a:latin typeface="Arial"/>
                <a:ea typeface="Arial"/>
                <a:cs typeface="Arial"/>
                <a:sym typeface="Arial"/>
              </a:rPr>
              <a:t>2017 e-Forum Topics</a:t>
            </a:r>
          </a:p>
        </p:txBody>
      </p:sp>
      <p:grpSp>
        <p:nvGrpSpPr>
          <p:cNvPr id="160" name="Shape 160"/>
          <p:cNvGrpSpPr/>
          <p:nvPr/>
        </p:nvGrpSpPr>
        <p:grpSpPr>
          <a:xfrm>
            <a:off x="1982201" y="1417633"/>
            <a:ext cx="8227589" cy="4152157"/>
            <a:chOff x="1002" y="0"/>
            <a:chExt cx="8227589" cy="4830899"/>
          </a:xfrm>
        </p:grpSpPr>
        <p:sp>
          <p:nvSpPr>
            <p:cNvPr id="161" name="Shape 161"/>
            <p:cNvSpPr/>
            <p:nvPr/>
          </p:nvSpPr>
          <p:spPr>
            <a:xfrm>
              <a:off x="1027" y="0"/>
              <a:ext cx="2611799" cy="4830899"/>
            </a:xfrm>
            <a:prstGeom prst="roundRect">
              <a:avLst>
                <a:gd name="adj" fmla="val 10000"/>
              </a:avLst>
            </a:prstGeom>
            <a:solidFill>
              <a:srgbClr val="CAD4E7"/>
            </a:solidFill>
            <a:ln w="76200" cap="flat" cmpd="sng">
              <a:solidFill>
                <a:schemeClr val="accent1"/>
              </a:solidFill>
              <a:prstDash val="lgDash"/>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2" name="Shape 162"/>
            <p:cNvSpPr txBox="1"/>
            <p:nvPr/>
          </p:nvSpPr>
          <p:spPr>
            <a:xfrm>
              <a:off x="1002" y="0"/>
              <a:ext cx="2611931" cy="1449228"/>
            </a:xfrm>
            <a:prstGeom prst="rect">
              <a:avLst/>
            </a:prstGeom>
            <a:noFill/>
            <a:ln>
              <a:noFill/>
            </a:ln>
          </p:spPr>
          <p:txBody>
            <a:bodyPr wrap="square" lIns="91425" tIns="91425" rIns="91425" bIns="91425" anchor="ctr" anchorCtr="0">
              <a:noAutofit/>
            </a:bodyPr>
            <a:lstStyle/>
            <a:p>
              <a:pPr marL="0" marR="0" lvl="0" indent="0" algn="ctr" rtl="0">
                <a:lnSpc>
                  <a:spcPct val="9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90000"/>
                </a:lnSpc>
                <a:spcBef>
                  <a:spcPts val="84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Cultivating an Environment for Growing True Leaders</a:t>
              </a:r>
            </a:p>
          </p:txBody>
        </p:sp>
        <p:sp>
          <p:nvSpPr>
            <p:cNvPr id="163" name="Shape 163"/>
            <p:cNvSpPr/>
            <p:nvPr/>
          </p:nvSpPr>
          <p:spPr>
            <a:xfrm>
              <a:off x="272700" y="2295691"/>
              <a:ext cx="2089500" cy="1785900"/>
            </a:xfrm>
            <a:prstGeom prst="roundRect">
              <a:avLst>
                <a:gd name="adj" fmla="val 10000"/>
              </a:avLst>
            </a:prstGeom>
            <a:solidFill>
              <a:schemeClr val="lt1"/>
            </a:solidFill>
            <a:ln w="76200" cap="flat" cmpd="sng">
              <a:solidFill>
                <a:schemeClr val="accent1"/>
              </a:solidFill>
              <a:prstDash val="lgDash"/>
              <a:round/>
              <a:headEnd type="none" w="med" len="med"/>
              <a:tailEnd type="none" w="med" len="med"/>
            </a:ln>
            <a:effectLst>
              <a:outerShdw blurRad="39999" dist="20000" dir="5400000" rotWithShape="0">
                <a:srgbClr val="000000">
                  <a:alpha val="36862"/>
                </a:srgbClr>
              </a:outerShdw>
            </a:effectLst>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4" name="Shape 164"/>
            <p:cNvSpPr txBox="1"/>
            <p:nvPr/>
          </p:nvSpPr>
          <p:spPr>
            <a:xfrm>
              <a:off x="323412" y="2295707"/>
              <a:ext cx="1967100" cy="1648499"/>
            </a:xfrm>
            <a:prstGeom prst="rect">
              <a:avLst/>
            </a:prstGeom>
            <a:noFill/>
            <a:ln>
              <a:noFill/>
            </a:ln>
          </p:spPr>
          <p:txBody>
            <a:bodyPr wrap="square" lIns="83800" tIns="62850" rIns="83800" bIns="62850" anchor="ctr" anchorCtr="0">
              <a:noAutofit/>
            </a:bodyPr>
            <a:lstStyle/>
            <a:p>
              <a:pPr marL="0" marR="0" lvl="0" indent="0" algn="ctr" rtl="0">
                <a:lnSpc>
                  <a:spcPct val="90000"/>
                </a:lnSpc>
                <a:spcBef>
                  <a:spcPts val="0"/>
                </a:spcBef>
                <a:spcAft>
                  <a:spcPts val="0"/>
                </a:spcAft>
                <a:buClr>
                  <a:srgbClr val="000000"/>
                </a:buClr>
                <a:buFont typeface="Arial"/>
                <a:buNone/>
              </a:pPr>
              <a:endParaRPr sz="3300" b="1"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ct val="25000"/>
                <a:buFont typeface="Arial"/>
                <a:buNone/>
              </a:pPr>
              <a:r>
                <a:rPr lang="en-US" sz="3300" b="1" i="0" u="none" strike="noStrike" cap="none">
                  <a:solidFill>
                    <a:srgbClr val="000000"/>
                  </a:solidFill>
                  <a:latin typeface="Arial"/>
                  <a:ea typeface="Arial"/>
                  <a:cs typeface="Arial"/>
                  <a:sym typeface="Arial"/>
                </a:rPr>
                <a:t>Oct 5</a:t>
              </a:r>
              <a:r>
                <a:rPr lang="en-US" sz="3300" b="1" i="0" u="none" strike="noStrike" cap="none" baseline="30000">
                  <a:solidFill>
                    <a:srgbClr val="000000"/>
                  </a:solidFill>
                  <a:latin typeface="Arial"/>
                  <a:ea typeface="Arial"/>
                  <a:cs typeface="Arial"/>
                  <a:sym typeface="Arial"/>
                </a:rPr>
                <a:t>th</a:t>
              </a:r>
              <a:r>
                <a:rPr lang="en-US" sz="3300" b="1" i="0" u="none" strike="noStrike" cap="none">
                  <a:solidFill>
                    <a:srgbClr val="000000"/>
                  </a:solidFill>
                  <a:latin typeface="Arial"/>
                  <a:ea typeface="Arial"/>
                  <a:cs typeface="Arial"/>
                  <a:sym typeface="Arial"/>
                </a:rPr>
                <a:t> </a:t>
              </a:r>
              <a:br>
                <a:rPr lang="en-US" sz="3300" b="0" i="0" u="none" strike="noStrike" cap="none">
                  <a:solidFill>
                    <a:srgbClr val="000000"/>
                  </a:solidFill>
                  <a:latin typeface="Arial"/>
                  <a:ea typeface="Arial"/>
                  <a:cs typeface="Arial"/>
                  <a:sym typeface="Arial"/>
                </a:rPr>
              </a:br>
              <a:endParaRPr lang="en-US" sz="3300" b="0" i="0" u="none" strike="noStrike" cap="none">
                <a:solidFill>
                  <a:srgbClr val="000000"/>
                </a:solidFill>
                <a:latin typeface="Arial"/>
                <a:ea typeface="Arial"/>
                <a:cs typeface="Arial"/>
                <a:sym typeface="Arial"/>
              </a:endParaRPr>
            </a:p>
          </p:txBody>
        </p:sp>
        <p:sp>
          <p:nvSpPr>
            <p:cNvPr id="165" name="Shape 165"/>
            <p:cNvSpPr/>
            <p:nvPr/>
          </p:nvSpPr>
          <p:spPr>
            <a:xfrm>
              <a:off x="2808833" y="0"/>
              <a:ext cx="2611931" cy="4830762"/>
            </a:xfrm>
            <a:prstGeom prst="roundRect">
              <a:avLst>
                <a:gd name="adj" fmla="val 10000"/>
              </a:avLst>
            </a:prstGeom>
            <a:solidFill>
              <a:srgbClr val="CAD4E7"/>
            </a:solidFill>
            <a:ln w="76200" cap="flat" cmpd="sng">
              <a:solidFill>
                <a:schemeClr val="accent1"/>
              </a:solidFill>
              <a:prstDash val="lgDash"/>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6" name="Shape 166"/>
            <p:cNvSpPr txBox="1"/>
            <p:nvPr/>
          </p:nvSpPr>
          <p:spPr>
            <a:xfrm>
              <a:off x="2808833" y="0"/>
              <a:ext cx="2611931" cy="1449228"/>
            </a:xfrm>
            <a:prstGeom prst="rect">
              <a:avLst/>
            </a:prstGeom>
            <a:noFill/>
            <a:ln>
              <a:noFill/>
            </a:ln>
          </p:spPr>
          <p:txBody>
            <a:bodyPr wrap="square" lIns="91425" tIns="91425" rIns="91425" bIns="91425" anchor="ctr" anchorCtr="0">
              <a:noAutofit/>
            </a:bodyPr>
            <a:lstStyle/>
            <a:p>
              <a:pPr marL="0" marR="0" lvl="0" indent="0" algn="ctr" rtl="0">
                <a:lnSpc>
                  <a:spcPct val="9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90000"/>
                </a:lnSpc>
                <a:spcBef>
                  <a:spcPts val="84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“STEM”ming into Animal Science, Growing True Leaders</a:t>
              </a:r>
            </a:p>
          </p:txBody>
        </p:sp>
        <p:sp>
          <p:nvSpPr>
            <p:cNvPr id="167" name="Shape 167"/>
            <p:cNvSpPr/>
            <p:nvPr/>
          </p:nvSpPr>
          <p:spPr>
            <a:xfrm>
              <a:off x="3084610" y="2295702"/>
              <a:ext cx="2089500" cy="1785897"/>
            </a:xfrm>
            <a:prstGeom prst="roundRect">
              <a:avLst>
                <a:gd name="adj" fmla="val 10000"/>
              </a:avLst>
            </a:prstGeom>
            <a:solidFill>
              <a:schemeClr val="lt1"/>
            </a:solidFill>
            <a:ln w="76200" cap="flat" cmpd="sng">
              <a:solidFill>
                <a:schemeClr val="accent1"/>
              </a:solidFill>
              <a:prstDash val="lgDash"/>
              <a:round/>
              <a:headEnd type="none" w="med" len="med"/>
              <a:tailEnd type="none" w="med" len="med"/>
            </a:ln>
            <a:effectLst>
              <a:outerShdw blurRad="39999" dist="20000" dir="5400000" rotWithShape="0">
                <a:srgbClr val="000000">
                  <a:alpha val="36862"/>
                </a:srgbClr>
              </a:outerShdw>
            </a:effectLst>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8" name="Shape 168"/>
            <p:cNvSpPr txBox="1"/>
            <p:nvPr/>
          </p:nvSpPr>
          <p:spPr>
            <a:xfrm>
              <a:off x="3131185" y="2257600"/>
              <a:ext cx="1967100" cy="1724699"/>
            </a:xfrm>
            <a:prstGeom prst="rect">
              <a:avLst/>
            </a:prstGeom>
            <a:noFill/>
            <a:ln>
              <a:noFill/>
            </a:ln>
          </p:spPr>
          <p:txBody>
            <a:bodyPr wrap="square" lIns="83800" tIns="62850" rIns="83800" bIns="62850" anchor="ctr" anchorCtr="0">
              <a:noAutofit/>
            </a:bodyPr>
            <a:lstStyle/>
            <a:p>
              <a:pPr marL="0" marR="0" lvl="0" indent="0" algn="ctr" rtl="0">
                <a:lnSpc>
                  <a:spcPct val="90000"/>
                </a:lnSpc>
                <a:spcBef>
                  <a:spcPts val="0"/>
                </a:spcBef>
                <a:spcAft>
                  <a:spcPts val="0"/>
                </a:spcAft>
                <a:buClr>
                  <a:srgbClr val="000000"/>
                </a:buClr>
                <a:buSzPct val="25000"/>
                <a:buFont typeface="Arial"/>
                <a:buNone/>
              </a:pPr>
              <a:r>
                <a:rPr lang="en-US" sz="3300" b="1" i="0" u="none" strike="noStrike" cap="none">
                  <a:solidFill>
                    <a:srgbClr val="000000"/>
                  </a:solidFill>
                  <a:latin typeface="Arial"/>
                  <a:ea typeface="Arial"/>
                  <a:cs typeface="Arial"/>
                  <a:sym typeface="Arial"/>
                </a:rPr>
                <a:t>Nov 2</a:t>
              </a:r>
              <a:r>
                <a:rPr lang="en-US" sz="3300" b="1" i="0" u="none" strike="noStrike" cap="none" baseline="30000">
                  <a:solidFill>
                    <a:srgbClr val="000000"/>
                  </a:solidFill>
                  <a:latin typeface="Arial"/>
                  <a:ea typeface="Arial"/>
                  <a:cs typeface="Arial"/>
                  <a:sym typeface="Arial"/>
                </a:rPr>
                <a:t>nd</a:t>
              </a:r>
            </a:p>
          </p:txBody>
        </p:sp>
        <p:sp>
          <p:nvSpPr>
            <p:cNvPr id="169" name="Shape 169"/>
            <p:cNvSpPr/>
            <p:nvPr/>
          </p:nvSpPr>
          <p:spPr>
            <a:xfrm>
              <a:off x="5616660" y="0"/>
              <a:ext cx="2611931" cy="4830762"/>
            </a:xfrm>
            <a:prstGeom prst="roundRect">
              <a:avLst>
                <a:gd name="adj" fmla="val 10000"/>
              </a:avLst>
            </a:prstGeom>
            <a:solidFill>
              <a:srgbClr val="CAD4E7"/>
            </a:solidFill>
            <a:ln w="76200" cap="flat" cmpd="sng">
              <a:solidFill>
                <a:schemeClr val="accent1"/>
              </a:solidFill>
              <a:prstDash val="lgDash"/>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0" name="Shape 170"/>
            <p:cNvSpPr txBox="1"/>
            <p:nvPr/>
          </p:nvSpPr>
          <p:spPr>
            <a:xfrm>
              <a:off x="5616660" y="0"/>
              <a:ext cx="2611931" cy="1449228"/>
            </a:xfrm>
            <a:prstGeom prst="rect">
              <a:avLst/>
            </a:prstGeom>
            <a:noFill/>
            <a:ln>
              <a:noFill/>
            </a:ln>
          </p:spPr>
          <p:txBody>
            <a:bodyPr wrap="square" lIns="91425" tIns="91425" rIns="91425" bIns="9142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Helping 4-H’ers Grow in Life &amp; Work</a:t>
              </a:r>
            </a:p>
          </p:txBody>
        </p:sp>
        <p:sp>
          <p:nvSpPr>
            <p:cNvPr id="171" name="Shape 171"/>
            <p:cNvSpPr/>
            <p:nvPr/>
          </p:nvSpPr>
          <p:spPr>
            <a:xfrm>
              <a:off x="5823300" y="2236735"/>
              <a:ext cx="2089500" cy="1903799"/>
            </a:xfrm>
            <a:prstGeom prst="roundRect">
              <a:avLst>
                <a:gd name="adj" fmla="val 10000"/>
              </a:avLst>
            </a:prstGeom>
            <a:solidFill>
              <a:schemeClr val="lt1"/>
            </a:solidFill>
            <a:ln w="76200" cap="flat" cmpd="sng">
              <a:solidFill>
                <a:schemeClr val="accent1"/>
              </a:solidFill>
              <a:prstDash val="lgDash"/>
              <a:round/>
              <a:headEnd type="none" w="med" len="med"/>
              <a:tailEnd type="none" w="med" len="med"/>
            </a:ln>
            <a:effectLst>
              <a:outerShdw blurRad="39999" dist="20000" dir="5400000" rotWithShape="0">
                <a:srgbClr val="000000">
                  <a:alpha val="36862"/>
                </a:srgbClr>
              </a:outerShdw>
            </a:effectLst>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2" name="Shape 172"/>
            <p:cNvSpPr txBox="1"/>
            <p:nvPr/>
          </p:nvSpPr>
          <p:spPr>
            <a:xfrm>
              <a:off x="5867400" y="2198664"/>
              <a:ext cx="1967100" cy="1842598"/>
            </a:xfrm>
            <a:prstGeom prst="rect">
              <a:avLst/>
            </a:prstGeom>
            <a:noFill/>
            <a:ln>
              <a:noFill/>
            </a:ln>
          </p:spPr>
          <p:txBody>
            <a:bodyPr wrap="square" lIns="83800" tIns="62850" rIns="83800" bIns="62850" anchor="ctr" anchorCtr="0">
              <a:noAutofit/>
            </a:bodyPr>
            <a:lstStyle/>
            <a:p>
              <a:pPr marL="0" marR="0" lvl="0" indent="0" algn="ctr" rtl="0">
                <a:lnSpc>
                  <a:spcPct val="90000"/>
                </a:lnSpc>
                <a:spcBef>
                  <a:spcPts val="0"/>
                </a:spcBef>
                <a:spcAft>
                  <a:spcPts val="0"/>
                </a:spcAft>
                <a:buClr>
                  <a:srgbClr val="000000"/>
                </a:buClr>
                <a:buSzPct val="25000"/>
                <a:buFont typeface="Arial"/>
                <a:buNone/>
              </a:pPr>
              <a:r>
                <a:rPr lang="en-US" sz="3300" b="1" i="0" u="none" strike="noStrike" cap="none">
                  <a:solidFill>
                    <a:srgbClr val="000000"/>
                  </a:solidFill>
                  <a:latin typeface="Arial"/>
                  <a:ea typeface="Arial"/>
                  <a:cs typeface="Arial"/>
                  <a:sym typeface="Arial"/>
                </a:rPr>
                <a:t>Dec 7</a:t>
              </a:r>
              <a:r>
                <a:rPr lang="en-US" sz="3300" b="1" i="0" u="none" strike="noStrike" cap="none" baseline="30000">
                  <a:solidFill>
                    <a:srgbClr val="000000"/>
                  </a:solidFill>
                  <a:latin typeface="Arial"/>
                  <a:ea typeface="Arial"/>
                  <a:cs typeface="Arial"/>
                  <a:sym typeface="Arial"/>
                </a:rPr>
                <a:t>th</a:t>
              </a:r>
              <a:r>
                <a:rPr lang="en-US" sz="3300" b="1" i="0" u="none" strike="noStrike" cap="none">
                  <a:solidFill>
                    <a:srgbClr val="000000"/>
                  </a:solidFill>
                  <a:latin typeface="Arial"/>
                  <a:ea typeface="Arial"/>
                  <a:cs typeface="Arial"/>
                  <a:sym typeface="Arial"/>
                </a:rPr>
                <a:t>  </a:t>
              </a:r>
            </a:p>
          </p:txBody>
        </p:sp>
      </p:grpSp>
      <p:sp>
        <p:nvSpPr>
          <p:cNvPr id="173" name="Shape 173"/>
          <p:cNvSpPr txBox="1"/>
          <p:nvPr/>
        </p:nvSpPr>
        <p:spPr>
          <a:xfrm>
            <a:off x="2169900" y="5853651"/>
            <a:ext cx="7852199" cy="304499"/>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Each e-Forum begins at 7 p.m. (ET) and lasts for 90 minutes.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p:nvPr/>
        </p:nvSpPr>
        <p:spPr>
          <a:xfrm>
            <a:off x="1752600" y="304800"/>
            <a:ext cx="1676399" cy="6324600"/>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0" name="Shape 180"/>
          <p:cNvSpPr txBox="1"/>
          <p:nvPr/>
        </p:nvSpPr>
        <p:spPr>
          <a:xfrm rot="-5400000">
            <a:off x="-489663" y="2710735"/>
            <a:ext cx="6160928" cy="1512729"/>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5400" b="1" i="0" u="none" strike="noStrike" cap="none">
                <a:solidFill>
                  <a:schemeClr val="dk1"/>
                </a:solidFill>
                <a:latin typeface="Arial"/>
                <a:ea typeface="Arial"/>
                <a:cs typeface="Arial"/>
                <a:sym typeface="Arial"/>
              </a:rPr>
              <a:t>LOGISTICS GUIDE</a:t>
            </a:r>
          </a:p>
        </p:txBody>
      </p:sp>
      <p:grpSp>
        <p:nvGrpSpPr>
          <p:cNvPr id="181" name="Shape 181"/>
          <p:cNvGrpSpPr/>
          <p:nvPr/>
        </p:nvGrpSpPr>
        <p:grpSpPr>
          <a:xfrm>
            <a:off x="3620020" y="2095508"/>
            <a:ext cx="6857479" cy="2711710"/>
            <a:chOff x="519" y="1219208"/>
            <a:chExt cx="6857479" cy="2711710"/>
          </a:xfrm>
        </p:grpSpPr>
        <p:sp>
          <p:nvSpPr>
            <p:cNvPr id="182" name="Shape 182"/>
            <p:cNvSpPr/>
            <p:nvPr/>
          </p:nvSpPr>
          <p:spPr>
            <a:xfrm>
              <a:off x="519" y="1250675"/>
              <a:ext cx="2233538" cy="2680244"/>
            </a:xfrm>
            <a:prstGeom prst="roundRect">
              <a:avLst>
                <a:gd name="adj" fmla="val 5000"/>
              </a:avLst>
            </a:prstGeom>
            <a:solidFill>
              <a:srgbClr val="B4D386"/>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3" name="Shape 183"/>
            <p:cNvSpPr txBox="1"/>
            <p:nvPr/>
          </p:nvSpPr>
          <p:spPr>
            <a:xfrm rot="-5400000">
              <a:off x="-875026" y="2126222"/>
              <a:ext cx="2197799" cy="446705"/>
            </a:xfrm>
            <a:prstGeom prst="rect">
              <a:avLst/>
            </a:prstGeom>
            <a:noFill/>
            <a:ln>
              <a:noFill/>
            </a:ln>
          </p:spPr>
          <p:txBody>
            <a:bodyPr wrap="square" lIns="0" tIns="85725" rIns="111125" bIns="0" anchor="t" anchorCtr="0">
              <a:noAutofit/>
            </a:bodyPr>
            <a:lstStyle/>
            <a:p>
              <a:pPr marL="0" marR="0" lvl="0" indent="0" algn="r" rtl="0">
                <a:lnSpc>
                  <a:spcPct val="90000"/>
                </a:lnSpc>
                <a:spcBef>
                  <a:spcPts val="0"/>
                </a:spcBef>
                <a:spcAft>
                  <a:spcPts val="0"/>
                </a:spcAft>
                <a:buClr>
                  <a:schemeClr val="dk1"/>
                </a:buClr>
                <a:buSzPct val="25000"/>
                <a:buFont typeface="Arial"/>
                <a:buNone/>
              </a:pPr>
              <a:r>
                <a:rPr lang="en-US" sz="2500" b="0" i="0" u="none" strike="noStrike" cap="none">
                  <a:solidFill>
                    <a:schemeClr val="dk1"/>
                  </a:solidFill>
                  <a:latin typeface="Arial"/>
                  <a:ea typeface="Arial"/>
                  <a:cs typeface="Arial"/>
                  <a:sym typeface="Arial"/>
                </a:rPr>
                <a:t>Step One:</a:t>
              </a:r>
            </a:p>
          </p:txBody>
        </p:sp>
        <p:sp>
          <p:nvSpPr>
            <p:cNvPr id="184" name="Shape 184"/>
            <p:cNvSpPr/>
            <p:nvPr/>
          </p:nvSpPr>
          <p:spPr>
            <a:xfrm>
              <a:off x="447225" y="1250675"/>
              <a:ext cx="1663985" cy="2680244"/>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5" name="Shape 185"/>
            <p:cNvSpPr txBox="1"/>
            <p:nvPr/>
          </p:nvSpPr>
          <p:spPr>
            <a:xfrm>
              <a:off x="447225" y="1250675"/>
              <a:ext cx="1663985" cy="2680244"/>
            </a:xfrm>
            <a:prstGeom prst="rect">
              <a:avLst/>
            </a:prstGeom>
            <a:noFill/>
            <a:ln>
              <a:noFill/>
            </a:ln>
          </p:spPr>
          <p:txBody>
            <a:bodyPr wrap="square" lIns="0" tIns="89150" rIns="0" bIns="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2600" b="0" i="0" u="none" strike="noStrike" cap="none">
                  <a:solidFill>
                    <a:schemeClr val="lt1"/>
                  </a:solidFill>
                  <a:latin typeface="Arial"/>
                  <a:ea typeface="Arial"/>
                  <a:cs typeface="Arial"/>
                  <a:sym typeface="Arial"/>
                </a:rPr>
                <a:t>Register your site.</a:t>
              </a:r>
            </a:p>
          </p:txBody>
        </p:sp>
        <p:sp>
          <p:nvSpPr>
            <p:cNvPr id="186" name="Shape 186"/>
            <p:cNvSpPr/>
            <p:nvPr/>
          </p:nvSpPr>
          <p:spPr>
            <a:xfrm>
              <a:off x="2312230" y="1250675"/>
              <a:ext cx="2233538" cy="2680244"/>
            </a:xfrm>
            <a:prstGeom prst="roundRect">
              <a:avLst>
                <a:gd name="adj" fmla="val 5000"/>
              </a:avLst>
            </a:prstGeom>
            <a:solidFill>
              <a:srgbClr val="B4D386"/>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7" name="Shape 187"/>
            <p:cNvSpPr txBox="1"/>
            <p:nvPr/>
          </p:nvSpPr>
          <p:spPr>
            <a:xfrm rot="-5400000">
              <a:off x="1436684" y="2126222"/>
              <a:ext cx="2197799" cy="446705"/>
            </a:xfrm>
            <a:prstGeom prst="rect">
              <a:avLst/>
            </a:prstGeom>
            <a:noFill/>
            <a:ln>
              <a:noFill/>
            </a:ln>
          </p:spPr>
          <p:txBody>
            <a:bodyPr wrap="square" lIns="0" tIns="85725" rIns="111125" bIns="0" anchor="t" anchorCtr="0">
              <a:noAutofit/>
            </a:bodyPr>
            <a:lstStyle/>
            <a:p>
              <a:pPr marL="0" marR="0" lvl="0" indent="0" algn="r" rtl="0">
                <a:lnSpc>
                  <a:spcPct val="90000"/>
                </a:lnSpc>
                <a:spcBef>
                  <a:spcPts val="0"/>
                </a:spcBef>
                <a:spcAft>
                  <a:spcPts val="0"/>
                </a:spcAft>
                <a:buClr>
                  <a:schemeClr val="dk1"/>
                </a:buClr>
                <a:buSzPct val="25000"/>
                <a:buFont typeface="Arial"/>
                <a:buNone/>
              </a:pPr>
              <a:r>
                <a:rPr lang="en-US" sz="2500" b="0" i="0" u="none" strike="noStrike" cap="none">
                  <a:solidFill>
                    <a:schemeClr val="dk1"/>
                  </a:solidFill>
                  <a:latin typeface="Arial"/>
                  <a:ea typeface="Arial"/>
                  <a:cs typeface="Arial"/>
                  <a:sym typeface="Arial"/>
                </a:rPr>
                <a:t>Step Two:</a:t>
              </a:r>
            </a:p>
          </p:txBody>
        </p:sp>
        <p:sp>
          <p:nvSpPr>
            <p:cNvPr id="188" name="Shape 188"/>
            <p:cNvSpPr/>
            <p:nvPr/>
          </p:nvSpPr>
          <p:spPr>
            <a:xfrm rot="5400000">
              <a:off x="2126334" y="3382222"/>
              <a:ext cx="394121" cy="335030"/>
            </a:xfrm>
            <a:prstGeom prst="flowChartExtract">
              <a:avLst/>
            </a:prstGeom>
            <a:solidFill>
              <a:schemeClr val="dk1"/>
            </a:solidFill>
            <a:ln w="25400" cap="flat" cmpd="sng">
              <a:solidFill>
                <a:srgbClr val="B4D386"/>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9" name="Shape 189"/>
            <p:cNvSpPr/>
            <p:nvPr/>
          </p:nvSpPr>
          <p:spPr>
            <a:xfrm>
              <a:off x="2758938" y="1250675"/>
              <a:ext cx="1663985" cy="2680244"/>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0" name="Shape 190"/>
            <p:cNvSpPr txBox="1"/>
            <p:nvPr/>
          </p:nvSpPr>
          <p:spPr>
            <a:xfrm>
              <a:off x="2758938" y="1250675"/>
              <a:ext cx="1663985" cy="2680244"/>
            </a:xfrm>
            <a:prstGeom prst="rect">
              <a:avLst/>
            </a:prstGeom>
            <a:noFill/>
            <a:ln>
              <a:noFill/>
            </a:ln>
          </p:spPr>
          <p:txBody>
            <a:bodyPr wrap="square" lIns="0" tIns="89150" rIns="0" bIns="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2600" b="0" i="0" u="none" strike="noStrike" cap="none">
                  <a:solidFill>
                    <a:schemeClr val="lt1"/>
                  </a:solidFill>
                  <a:latin typeface="Arial"/>
                  <a:ea typeface="Arial"/>
                  <a:cs typeface="Arial"/>
                  <a:sym typeface="Arial"/>
                </a:rPr>
                <a:t>Prepare your site to host.</a:t>
              </a:r>
            </a:p>
          </p:txBody>
        </p:sp>
        <p:sp>
          <p:nvSpPr>
            <p:cNvPr id="191" name="Shape 191"/>
            <p:cNvSpPr/>
            <p:nvPr/>
          </p:nvSpPr>
          <p:spPr>
            <a:xfrm>
              <a:off x="4624460" y="1219211"/>
              <a:ext cx="2233538" cy="2680244"/>
            </a:xfrm>
            <a:prstGeom prst="roundRect">
              <a:avLst>
                <a:gd name="adj" fmla="val 5000"/>
              </a:avLst>
            </a:prstGeom>
            <a:solidFill>
              <a:srgbClr val="B4D386"/>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2" name="Shape 192"/>
            <p:cNvSpPr txBox="1"/>
            <p:nvPr/>
          </p:nvSpPr>
          <p:spPr>
            <a:xfrm rot="-5400000">
              <a:off x="3748913" y="2094755"/>
              <a:ext cx="2197799" cy="446705"/>
            </a:xfrm>
            <a:prstGeom prst="rect">
              <a:avLst/>
            </a:prstGeom>
            <a:noFill/>
            <a:ln>
              <a:noFill/>
            </a:ln>
          </p:spPr>
          <p:txBody>
            <a:bodyPr wrap="square" lIns="0" tIns="85725" rIns="111125" bIns="0" anchor="t" anchorCtr="0">
              <a:noAutofit/>
            </a:bodyPr>
            <a:lstStyle/>
            <a:p>
              <a:pPr marL="0" marR="0" lvl="0" indent="0" algn="r" rtl="0">
                <a:lnSpc>
                  <a:spcPct val="90000"/>
                </a:lnSpc>
                <a:spcBef>
                  <a:spcPts val="0"/>
                </a:spcBef>
                <a:spcAft>
                  <a:spcPts val="0"/>
                </a:spcAft>
                <a:buClr>
                  <a:schemeClr val="dk1"/>
                </a:buClr>
                <a:buSzPct val="25000"/>
                <a:buFont typeface="Arial"/>
                <a:buNone/>
              </a:pPr>
              <a:r>
                <a:rPr lang="en-US" sz="2500" b="0" i="0" u="none" strike="noStrike" cap="none">
                  <a:solidFill>
                    <a:schemeClr val="dk1"/>
                  </a:solidFill>
                  <a:latin typeface="Arial"/>
                  <a:ea typeface="Arial"/>
                  <a:cs typeface="Arial"/>
                  <a:sym typeface="Arial"/>
                </a:rPr>
                <a:t>Step Three: </a:t>
              </a:r>
            </a:p>
          </p:txBody>
        </p:sp>
        <p:sp>
          <p:nvSpPr>
            <p:cNvPr id="193" name="Shape 193"/>
            <p:cNvSpPr/>
            <p:nvPr/>
          </p:nvSpPr>
          <p:spPr>
            <a:xfrm rot="5400000">
              <a:off x="4438045" y="3382222"/>
              <a:ext cx="394121" cy="335030"/>
            </a:xfrm>
            <a:prstGeom prst="flowChartExtract">
              <a:avLst/>
            </a:prstGeom>
            <a:solidFill>
              <a:schemeClr val="dk1"/>
            </a:solidFill>
            <a:ln w="25400" cap="flat" cmpd="sng">
              <a:solidFill>
                <a:srgbClr val="B4D386"/>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4" name="Shape 194"/>
            <p:cNvSpPr/>
            <p:nvPr/>
          </p:nvSpPr>
          <p:spPr>
            <a:xfrm>
              <a:off x="5071169" y="1219211"/>
              <a:ext cx="1663985" cy="2680244"/>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5" name="Shape 195"/>
            <p:cNvSpPr txBox="1"/>
            <p:nvPr/>
          </p:nvSpPr>
          <p:spPr>
            <a:xfrm>
              <a:off x="5071169" y="1219211"/>
              <a:ext cx="1663985" cy="2680244"/>
            </a:xfrm>
            <a:prstGeom prst="rect">
              <a:avLst/>
            </a:prstGeom>
            <a:noFill/>
            <a:ln>
              <a:noFill/>
            </a:ln>
          </p:spPr>
          <p:txBody>
            <a:bodyPr wrap="square" lIns="0" tIns="89150" rIns="0" bIns="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2600" b="0" i="0" u="none" strike="noStrike" cap="none">
                  <a:solidFill>
                    <a:schemeClr val="lt1"/>
                  </a:solidFill>
                  <a:latin typeface="Arial"/>
                  <a:ea typeface="Arial"/>
                  <a:cs typeface="Arial"/>
                  <a:sym typeface="Arial"/>
                </a:rPr>
                <a:t>Download the resources for the session</a:t>
              </a:r>
            </a:p>
          </p:txBody>
        </p:sp>
      </p:grpSp>
      <p:sp>
        <p:nvSpPr>
          <p:cNvPr id="196" name="Shape 196"/>
          <p:cNvSpPr txBox="1"/>
          <p:nvPr/>
        </p:nvSpPr>
        <p:spPr>
          <a:xfrm>
            <a:off x="3352800" y="5049044"/>
            <a:ext cx="7315200" cy="120032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1" i="0" u="none" strike="noStrike" cap="none">
                <a:solidFill>
                  <a:schemeClr val="lt1"/>
                </a:solidFill>
                <a:latin typeface="Arial"/>
                <a:ea typeface="Arial"/>
                <a:cs typeface="Arial"/>
                <a:sym typeface="Arial"/>
              </a:rPr>
              <a:t>http://4-h.org/professionals/professional-development/volunteer-development/#!4h-volunteer-e-forum</a:t>
            </a:r>
          </a:p>
        </p:txBody>
      </p:sp>
    </p:spTree>
  </p:cSld>
  <p:clrMapOvr>
    <a:masterClrMapping/>
  </p:clrMapOvr>
</p:sld>
</file>

<file path=ppt/theme/theme1.xml><?xml version="1.0" encoding="utf-8"?>
<a:theme xmlns:a="http://schemas.openxmlformats.org/drawingml/2006/main" name="NCR Course PP Template">
  <a:themeElements>
    <a:clrScheme name="NCR Forum">
      <a:dk1>
        <a:srgbClr val="00833B"/>
      </a:dk1>
      <a:lt1>
        <a:srgbClr val="FFFFFF"/>
      </a:lt1>
      <a:dk2>
        <a:srgbClr val="FFFFFF"/>
      </a:dk2>
      <a:lt2>
        <a:srgbClr val="FFFFFF"/>
      </a:lt2>
      <a:accent1>
        <a:srgbClr val="0072BC"/>
      </a:accent1>
      <a:accent2>
        <a:srgbClr val="00AEEF"/>
      </a:accent2>
      <a:accent3>
        <a:srgbClr val="44C8F5"/>
      </a:accent3>
      <a:accent4>
        <a:srgbClr val="DAEBC1"/>
      </a:accent4>
      <a:accent5>
        <a:srgbClr val="B4D486"/>
      </a:accent5>
      <a:accent6>
        <a:srgbClr val="B4D486"/>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3409</Words>
  <Application>Microsoft Office PowerPoint</Application>
  <PresentationFormat>Widescreen</PresentationFormat>
  <Paragraphs>213</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Corbel</vt:lpstr>
      <vt:lpstr>Arial</vt:lpstr>
      <vt:lpstr>Calibri</vt:lpstr>
      <vt:lpstr>NCR Course PP Template</vt:lpstr>
      <vt:lpstr>Welcome to the National 4-H Volunteer e-Forum!  </vt:lpstr>
      <vt:lpstr>PowerPoint Presentation</vt:lpstr>
      <vt:lpstr>PowerPoint Presentation</vt:lpstr>
      <vt:lpstr>PowerPoint Presentation</vt:lpstr>
      <vt:lpstr>PowerPoint Presentation</vt:lpstr>
      <vt:lpstr>Benefits of e-Forum</vt:lpstr>
      <vt:lpstr>PowerPoint Presentation</vt:lpstr>
      <vt:lpstr>2017 e-Forum Topics</vt:lpstr>
      <vt:lpstr>PowerPoint Presentation</vt:lpstr>
      <vt:lpstr>PowerPoint Presentation</vt:lpstr>
      <vt:lpstr>National e-Forum Website</vt:lpstr>
      <vt:lpstr>National e-Forum Website</vt:lpstr>
      <vt:lpstr>Resources You’ll Need: </vt:lpstr>
      <vt:lpstr>PowerPoint Presentation</vt:lpstr>
      <vt:lpstr>Lesson Plan Example</vt:lpstr>
      <vt:lpstr>PowerPoint Presentation</vt:lpstr>
      <vt:lpstr>General Flow of an e-Forum:</vt:lpstr>
      <vt:lpstr>PowerPoint Presentation</vt:lpstr>
      <vt:lpstr>PowerPoint Presentation</vt:lpstr>
      <vt:lpstr>PowerPoint Presentation</vt:lpstr>
      <vt:lpstr>PowerPoint Presentation</vt:lpstr>
      <vt:lpstr>PowerPoint Presentation</vt:lpstr>
      <vt:lpstr>Recorded e-Forum Sessions:</vt:lpstr>
      <vt:lpstr>PowerPoint Presentation</vt:lpstr>
      <vt:lpstr>Thank you for joining  us this afternoon!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National 4-H Volunteer e-Forum!  </dc:title>
  <dc:creator>Reinsel, Kara</dc:creator>
  <cp:lastModifiedBy>Reinsel, Kara</cp:lastModifiedBy>
  <cp:revision>1</cp:revision>
  <dcterms:modified xsi:type="dcterms:W3CDTF">2017-09-20T19:52:30Z</dcterms:modified>
</cp:coreProperties>
</file>