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3"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rIns="91425" wrap="square" tIns="91425"/>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1"/>
            <a:ext cx="5486400" cy="3600450"/>
          </a:xfrm>
          <a:prstGeom prst="rect">
            <a:avLst/>
          </a:prstGeom>
          <a:noFill/>
          <a:ln>
            <a:noFill/>
          </a:ln>
        </p:spPr>
        <p:txBody>
          <a:bodyPr anchorCtr="0" anchor="t" bIns="91425" lIns="91425" rIns="91425" wrap="square" tIns="91425"/>
          <a:lstStyle>
            <a:lvl1pPr indent="0" lvl="0" marL="0" marR="0" rtl="0" algn="l">
              <a:spcBef>
                <a:spcPts val="360"/>
              </a:spcBef>
              <a:spcAft>
                <a:spcPts val="0"/>
              </a:spcAft>
              <a:buChar char="●"/>
              <a:defRPr b="0" i="0" sz="12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Char char="○"/>
              <a:defRPr b="0" i="0" sz="12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har char="■"/>
              <a:defRPr b="0" i="0" sz="1200" u="none" cap="none" strike="noStrike">
                <a:solidFill>
                  <a:schemeClr val="dk1"/>
                </a:solidFill>
                <a:latin typeface="Calibri"/>
                <a:ea typeface="Calibri"/>
                <a:cs typeface="Calibri"/>
                <a:sym typeface="Calibri"/>
              </a:defRPr>
            </a:lvl3pPr>
            <a:lvl4pPr indent="0" lvl="3" marL="1371600" marR="0" rtl="0" algn="l">
              <a:spcBef>
                <a:spcPts val="360"/>
              </a:spcBef>
              <a:spcAft>
                <a:spcPts val="0"/>
              </a:spcAft>
              <a:buChar char="●"/>
              <a:defRPr b="0" i="0" sz="1200" u="none" cap="none" strike="noStrike">
                <a:solidFill>
                  <a:schemeClr val="dk1"/>
                </a:solidFill>
                <a:latin typeface="Calibri"/>
                <a:ea typeface="Calibri"/>
                <a:cs typeface="Calibri"/>
                <a:sym typeface="Calibri"/>
              </a:defRPr>
            </a:lvl4pPr>
            <a:lvl5pPr indent="0" lvl="4" marL="1828800" marR="0" rtl="0" algn="l">
              <a:spcBef>
                <a:spcPts val="360"/>
              </a:spcBef>
              <a:spcAft>
                <a:spcPts val="0"/>
              </a:spcAft>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4"/>
            <a:ext cx="2971800" cy="458787"/>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ecure-web.cisco.com/10WJXILXFC0pZonGu8rIiG4rtNL5wnxPSLf8u4oeBqg5bU11mvDcJM_dfugd2FVE7iujeN7rcjXCzaOfpB8i-iZPOWpqREkefWA8_P7E-wTOg8wTP9caTROor5rmX84DTz7Ob6kXuA2DVzlRcljXN_8pLipO_J9wWcqk4I9Uux7SRPSUp4aAKkVO-IvEhowS9ZIf22rVJCvlx0YuP4EDvZp02QwJhMJUQHZc41gIKfKO1Jm4MIhvJHR5vtSjb_SZyegpyPI4C7CYK5d8R-GWDtGKPM0bhN9q1DzTHQqpd0XntxQy-mZ8KWehDcNQxdKUTb_Qyaf1L4GaqheUOEgQp3ICL1_gYLNOXlUyvWMNtcek/https%3A%2F%2Fwww.youtube.com%2Fwatch%3Fv%3DoOCEKN8ZqWE%26feature%3Dem-upload_owner%23action%3Dshar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79" name="Shape 79"/>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#1</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Slide time: 15 seconds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1" lang="fr-FR"/>
              <a:t>PAT</a:t>
            </a:r>
            <a:r>
              <a:rPr b="1" i="0" lang="fr-FR" sz="1200" u="none" cap="none" strike="noStrike">
                <a:solidFill>
                  <a:schemeClr val="dk1"/>
                </a:solidFill>
              </a:rPr>
              <a:t> -</a:t>
            </a:r>
            <a:r>
              <a:rPr b="0" i="0" lang="fr-FR" sz="1200" u="none" cap="none" strike="noStrike">
                <a:solidFill>
                  <a:schemeClr val="dk1"/>
                </a:solidFill>
                <a:latin typeface="Calibri"/>
                <a:ea typeface="Calibri"/>
                <a:cs typeface="Calibri"/>
                <a:sym typeface="Calibri"/>
              </a:rPr>
              <a:t> Welcome to the 2017 National 4-H Volunteer e-Forum, “#4HGrows Through Volunteers.” We are excited that you have joined us from one of the host sites located across the country!</a:t>
            </a:r>
          </a:p>
        </p:txBody>
      </p:sp>
      <p:sp>
        <p:nvSpPr>
          <p:cNvPr id="80" name="Shape 80"/>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83" name="Shape 183"/>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#10</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time: 30 </a:t>
            </a:r>
            <a:r>
              <a:rPr lang="fr-FR"/>
              <a:t>seconds</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1" lang="fr-FR"/>
              <a:t>PAT -</a:t>
            </a:r>
            <a:r>
              <a:rPr lang="fr-FR"/>
              <a:t> </a:t>
            </a:r>
            <a:r>
              <a:rPr lang="fr-FR">
                <a:solidFill>
                  <a:srgbClr val="000000"/>
                </a:solidFill>
              </a:rPr>
              <a:t>In the 1990’s youth development transitioned to think about youth in connection to what was happening around them – how they were interacting with others. The realization was that the outcome and development of youth is not a set, non-changing factor, but can be significantly influenced by factors in their homes, schools, and communities.</a:t>
            </a:r>
          </a:p>
          <a:p>
            <a:pPr lvl="0" rtl="0">
              <a:lnSpc>
                <a:spcPct val="138000"/>
              </a:lnSpc>
              <a:spcBef>
                <a:spcPts val="0"/>
              </a:spcBef>
              <a:buSzPct val="91666"/>
              <a:buNone/>
            </a:pPr>
            <a:r>
              <a:t/>
            </a:r>
            <a:endParaRPr>
              <a:solidFill>
                <a:srgbClr val="000000"/>
              </a:solidFill>
            </a:endParaRPr>
          </a:p>
          <a:p>
            <a:pPr lvl="0" rtl="0">
              <a:lnSpc>
                <a:spcPct val="138000"/>
              </a:lnSpc>
              <a:spcBef>
                <a:spcPts val="0"/>
              </a:spcBef>
              <a:buClr>
                <a:srgbClr val="000000"/>
              </a:buClr>
              <a:buSzPct val="91666"/>
              <a:buFont typeface="Arial"/>
              <a:buNone/>
            </a:pPr>
            <a:r>
              <a:rPr lang="fr-FR">
                <a:solidFill>
                  <a:srgbClr val="000000"/>
                </a:solidFill>
              </a:rPr>
              <a:t>This led to the identification of the 5 C’s:</a:t>
            </a:r>
          </a:p>
          <a:p>
            <a:pPr lvl="0" rtl="0">
              <a:lnSpc>
                <a:spcPct val="138000"/>
              </a:lnSpc>
              <a:spcBef>
                <a:spcPts val="0"/>
              </a:spcBef>
              <a:buClr>
                <a:srgbClr val="000000"/>
              </a:buClr>
              <a:buSzPct val="91666"/>
              <a:buFont typeface="Arial"/>
              <a:buNone/>
            </a:pPr>
            <a:r>
              <a:rPr lang="fr-FR">
                <a:solidFill>
                  <a:srgbClr val="000000"/>
                </a:solidFill>
                <a:latin typeface="Arial"/>
                <a:ea typeface="Arial"/>
                <a:cs typeface="Arial"/>
                <a:sym typeface="Arial"/>
              </a:rPr>
              <a:t>•</a:t>
            </a:r>
            <a:r>
              <a:rPr lang="fr-FR">
                <a:solidFill>
                  <a:srgbClr val="000000"/>
                </a:solidFill>
              </a:rPr>
              <a:t>Competence</a:t>
            </a:r>
          </a:p>
          <a:p>
            <a:pPr lvl="0" rtl="0">
              <a:lnSpc>
                <a:spcPct val="138000"/>
              </a:lnSpc>
              <a:spcBef>
                <a:spcPts val="0"/>
              </a:spcBef>
              <a:buClr>
                <a:srgbClr val="000000"/>
              </a:buClr>
              <a:buSzPct val="91666"/>
              <a:buFont typeface="Arial"/>
              <a:buNone/>
            </a:pPr>
            <a:r>
              <a:rPr lang="fr-FR">
                <a:solidFill>
                  <a:srgbClr val="000000"/>
                </a:solidFill>
                <a:latin typeface="Arial"/>
                <a:ea typeface="Arial"/>
                <a:cs typeface="Arial"/>
                <a:sym typeface="Arial"/>
              </a:rPr>
              <a:t>•</a:t>
            </a:r>
            <a:r>
              <a:rPr lang="fr-FR">
                <a:solidFill>
                  <a:srgbClr val="000000"/>
                </a:solidFill>
              </a:rPr>
              <a:t>Confidence</a:t>
            </a:r>
          </a:p>
          <a:p>
            <a:pPr lvl="0" rtl="0">
              <a:lnSpc>
                <a:spcPct val="138000"/>
              </a:lnSpc>
              <a:spcBef>
                <a:spcPts val="0"/>
              </a:spcBef>
              <a:buClr>
                <a:srgbClr val="000000"/>
              </a:buClr>
              <a:buSzPct val="91666"/>
              <a:buFont typeface="Arial"/>
              <a:buNone/>
            </a:pPr>
            <a:r>
              <a:rPr lang="fr-FR">
                <a:solidFill>
                  <a:srgbClr val="000000"/>
                </a:solidFill>
                <a:latin typeface="Arial"/>
                <a:ea typeface="Arial"/>
                <a:cs typeface="Arial"/>
                <a:sym typeface="Arial"/>
              </a:rPr>
              <a:t>•</a:t>
            </a:r>
            <a:r>
              <a:rPr lang="fr-FR">
                <a:solidFill>
                  <a:srgbClr val="000000"/>
                </a:solidFill>
              </a:rPr>
              <a:t>Connection</a:t>
            </a:r>
          </a:p>
          <a:p>
            <a:pPr lvl="0" rtl="0">
              <a:lnSpc>
                <a:spcPct val="138000"/>
              </a:lnSpc>
              <a:spcBef>
                <a:spcPts val="0"/>
              </a:spcBef>
              <a:buClr>
                <a:srgbClr val="000000"/>
              </a:buClr>
              <a:buSzPct val="91666"/>
              <a:buFont typeface="Arial"/>
              <a:buNone/>
            </a:pPr>
            <a:r>
              <a:rPr lang="fr-FR">
                <a:solidFill>
                  <a:srgbClr val="000000"/>
                </a:solidFill>
                <a:latin typeface="Arial"/>
                <a:ea typeface="Arial"/>
                <a:cs typeface="Arial"/>
                <a:sym typeface="Arial"/>
              </a:rPr>
              <a:t>•</a:t>
            </a:r>
            <a:r>
              <a:rPr lang="fr-FR">
                <a:solidFill>
                  <a:srgbClr val="000000"/>
                </a:solidFill>
              </a:rPr>
              <a:t>Character</a:t>
            </a:r>
          </a:p>
          <a:p>
            <a:pPr lvl="0" rtl="0">
              <a:lnSpc>
                <a:spcPct val="138000"/>
              </a:lnSpc>
              <a:spcBef>
                <a:spcPts val="0"/>
              </a:spcBef>
              <a:buClr>
                <a:srgbClr val="000000"/>
              </a:buClr>
              <a:buSzPct val="91666"/>
              <a:buFont typeface="Arial"/>
              <a:buNone/>
            </a:pPr>
            <a:r>
              <a:rPr lang="fr-FR">
                <a:solidFill>
                  <a:srgbClr val="000000"/>
                </a:solidFill>
                <a:latin typeface="Arial"/>
                <a:ea typeface="Arial"/>
                <a:cs typeface="Arial"/>
                <a:sym typeface="Arial"/>
              </a:rPr>
              <a:t>•</a:t>
            </a:r>
            <a:r>
              <a:rPr lang="fr-FR">
                <a:solidFill>
                  <a:srgbClr val="000000"/>
                </a:solidFill>
              </a:rPr>
              <a:t>Caring (or compassion)</a:t>
            </a:r>
          </a:p>
          <a:p>
            <a:pPr lvl="0" rtl="0">
              <a:lnSpc>
                <a:spcPct val="115000"/>
              </a:lnSpc>
              <a:spcBef>
                <a:spcPts val="0"/>
              </a:spcBef>
              <a:buClr>
                <a:srgbClr val="000000"/>
              </a:buClr>
              <a:buSzPct val="91666"/>
              <a:buFont typeface="Arial"/>
              <a:buNone/>
            </a:pPr>
            <a:r>
              <a:t/>
            </a:r>
            <a:endParaRPr>
              <a:solidFill>
                <a:srgbClr val="000000"/>
              </a:solidFill>
            </a:endParaRPr>
          </a:p>
          <a:p>
            <a:pPr lvl="0" rtl="0">
              <a:lnSpc>
                <a:spcPct val="138000"/>
              </a:lnSpc>
              <a:spcBef>
                <a:spcPts val="0"/>
              </a:spcBef>
              <a:spcAft>
                <a:spcPts val="1000"/>
              </a:spcAft>
              <a:buClr>
                <a:srgbClr val="000000"/>
              </a:buClr>
              <a:buSzPct val="91666"/>
              <a:buFont typeface="Arial"/>
              <a:buNone/>
            </a:pPr>
            <a:r>
              <a:rPr lang="fr-FR">
                <a:solidFill>
                  <a:srgbClr val="000000"/>
                </a:solidFill>
              </a:rPr>
              <a:t>We have provided you with a handout that explains this in more depth.</a:t>
            </a:r>
          </a:p>
          <a:p>
            <a:pPr lvl="0" rtl="0">
              <a:lnSpc>
                <a:spcPct val="115000"/>
              </a:lnSpc>
              <a:spcBef>
                <a:spcPts val="0"/>
              </a:spcBef>
              <a:buClr>
                <a:srgbClr val="000000"/>
              </a:buClr>
              <a:buSzPct val="91666"/>
              <a:buFont typeface="Arial"/>
              <a:buNone/>
            </a:pPr>
            <a:r>
              <a:t/>
            </a:r>
            <a:endParaRPr>
              <a:solidFill>
                <a:srgbClr val="000000"/>
              </a:solidFill>
            </a:endParaRP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84" name="Shape 184"/>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05" name="Shape 205"/>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#1</a:t>
            </a:r>
            <a:r>
              <a:rPr lang="fr-FR"/>
              <a:t>1</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time: 1 minute</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1" lang="fr-FR"/>
              <a:t>PAT -</a:t>
            </a:r>
            <a:r>
              <a:rPr lang="fr-FR"/>
              <a:t> </a:t>
            </a:r>
            <a:r>
              <a:rPr b="0" i="0" lang="fr-FR" sz="1200" u="none" cap="none" strike="noStrike">
                <a:solidFill>
                  <a:schemeClr val="dk1"/>
                </a:solidFill>
                <a:latin typeface="Calibri"/>
                <a:ea typeface="Calibri"/>
                <a:cs typeface="Calibri"/>
                <a:sym typeface="Calibri"/>
              </a:rPr>
              <a:t>Today, we still embrace the Essential Elements; and recognize that the 5 C’s are very much embedded in the work of positive youth development. However, the information has been further fine-tuned to align with four key concepts that we identify with the acronym </a:t>
            </a:r>
            <a:r>
              <a:rPr lang="fr-FR"/>
              <a:t>“</a:t>
            </a:r>
            <a:r>
              <a:rPr b="0" i="0" lang="fr-FR" sz="1200" u="none" cap="none" strike="noStrike">
                <a:solidFill>
                  <a:schemeClr val="dk1"/>
                </a:solidFill>
                <a:latin typeface="Calibri"/>
                <a:ea typeface="Calibri"/>
                <a:cs typeface="Calibri"/>
                <a:sym typeface="Calibri"/>
              </a:rPr>
              <a:t>BIG-M.</a:t>
            </a:r>
            <a:r>
              <a:rPr lang="fr-FR"/>
              <a:t>”</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171422" lvl="0" marL="171422"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Belonging</a:t>
            </a:r>
          </a:p>
          <a:p>
            <a:pPr indent="-178224" lvl="1" marL="622724"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Caring adult</a:t>
            </a:r>
          </a:p>
          <a:p>
            <a:pPr indent="-178224" lvl="1" marL="622724"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Inclusive AND safe environment</a:t>
            </a:r>
          </a:p>
          <a:p>
            <a:pPr indent="-171422" lvl="0" marL="171422"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Independence</a:t>
            </a:r>
          </a:p>
          <a:p>
            <a:pPr indent="-178224" lvl="1" marL="622724" marR="0" rtl="0" algn="l">
              <a:spcBef>
                <a:spcPts val="0"/>
              </a:spcBef>
              <a:spcAft>
                <a:spcPts val="0"/>
              </a:spcAft>
              <a:buClr>
                <a:schemeClr val="dk1"/>
              </a:buClr>
              <a:buSzPct val="100000"/>
              <a:buFont typeface="Arial"/>
              <a:buChar char="•"/>
            </a:pPr>
            <a:r>
              <a:rPr lang="fr-FR"/>
              <a:t>O</a:t>
            </a:r>
            <a:r>
              <a:rPr b="0" i="0" lang="fr-FR" sz="1200" u="none" cap="none" strike="noStrike">
                <a:solidFill>
                  <a:schemeClr val="dk1"/>
                </a:solidFill>
                <a:latin typeface="Calibri"/>
                <a:ea typeface="Calibri"/>
                <a:cs typeface="Calibri"/>
                <a:sym typeface="Calibri"/>
              </a:rPr>
              <a:t>pportunity to see oneself actively engaged in the future</a:t>
            </a:r>
          </a:p>
          <a:p>
            <a:pPr indent="-178224" lvl="1" marL="622724" marR="0" rtl="0" algn="l">
              <a:spcBef>
                <a:spcPts val="0"/>
              </a:spcBef>
              <a:spcAft>
                <a:spcPts val="0"/>
              </a:spcAft>
              <a:buClr>
                <a:schemeClr val="dk1"/>
              </a:buClr>
              <a:buSzPct val="100000"/>
              <a:buFont typeface="Arial"/>
              <a:buChar char="•"/>
            </a:pPr>
            <a:r>
              <a:rPr lang="fr-FR"/>
              <a:t>Opportunity for s</a:t>
            </a:r>
            <a:r>
              <a:rPr b="0" i="0" lang="fr-FR" sz="1200" u="none" cap="none" strike="noStrike">
                <a:solidFill>
                  <a:schemeClr val="dk1"/>
                </a:solidFill>
                <a:latin typeface="Calibri"/>
                <a:ea typeface="Calibri"/>
                <a:cs typeface="Calibri"/>
                <a:sym typeface="Calibri"/>
              </a:rPr>
              <a:t>elf determination</a:t>
            </a:r>
          </a:p>
          <a:p>
            <a:pPr indent="-171422" lvl="0" marL="171422"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Generosity</a:t>
            </a:r>
          </a:p>
          <a:p>
            <a:pPr indent="-178224" lvl="1" marL="622724"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Valuing AND practicing service to others</a:t>
            </a:r>
          </a:p>
          <a:p>
            <a:pPr indent="-171422" lvl="0" marL="171422"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Mastery</a:t>
            </a:r>
          </a:p>
          <a:p>
            <a:pPr indent="-178224" lvl="1" marL="622724"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Engagement in learning AND mastery</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This folds all 8 of the essential elements into the more simplistic and easy to remember </a:t>
            </a:r>
            <a:r>
              <a:rPr lang="fr-FR"/>
              <a:t>“</a:t>
            </a:r>
            <a:r>
              <a:rPr b="0" i="0" lang="fr-FR" sz="1200" u="none" cap="none" strike="noStrike">
                <a:solidFill>
                  <a:schemeClr val="dk1"/>
                </a:solidFill>
                <a:latin typeface="Calibri"/>
                <a:ea typeface="Calibri"/>
                <a:cs typeface="Calibri"/>
                <a:sym typeface="Calibri"/>
              </a:rPr>
              <a:t>BIG-M</a:t>
            </a:r>
            <a:r>
              <a:rPr lang="fr-FR"/>
              <a:t>”</a:t>
            </a:r>
            <a:r>
              <a:rPr b="0" i="0" lang="fr-FR" sz="1200" u="none" cap="none" strike="noStrike">
                <a:solidFill>
                  <a:schemeClr val="dk1"/>
                </a:solidFill>
                <a:latin typeface="Calibri"/>
                <a:ea typeface="Calibri"/>
                <a:cs typeface="Calibri"/>
                <a:sym typeface="Calibri"/>
              </a:rPr>
              <a:t> concept</a:t>
            </a:r>
          </a:p>
          <a:p>
            <a:pPr indent="-178224" lvl="1" marL="622724" marR="0" rtl="0" algn="l">
              <a:spcBef>
                <a:spcPts val="0"/>
              </a:spcBef>
              <a:spcAft>
                <a:spcPts val="0"/>
              </a:spcAft>
              <a:buClr>
                <a:schemeClr val="dk1"/>
              </a:buClr>
              <a:buSzPct val="100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206" name="Shape 206"/>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12" name="Shape 212"/>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#1</a:t>
            </a:r>
            <a:r>
              <a:rPr lang="fr-FR"/>
              <a:t>2</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time: 10 minutes (</a:t>
            </a:r>
            <a:r>
              <a:rPr lang="fr-FR"/>
              <a:t>for</a:t>
            </a:r>
            <a:r>
              <a:rPr b="0" i="0" lang="fr-FR" sz="1200" u="none" cap="none" strike="noStrike">
                <a:solidFill>
                  <a:schemeClr val="dk1"/>
                </a:solidFill>
                <a:latin typeface="Calibri"/>
                <a:ea typeface="Calibri"/>
                <a:cs typeface="Calibri"/>
                <a:sym typeface="Calibri"/>
              </a:rPr>
              <a:t> Roll ‘Em activity and quick poll/chat pods)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1" lang="fr-FR"/>
              <a:t>PAT -</a:t>
            </a:r>
            <a:r>
              <a:rPr lang="fr-FR"/>
              <a:t> </a:t>
            </a:r>
            <a:r>
              <a:rPr b="0" i="0" lang="fr-FR" sz="1200" u="none" cap="none" strike="noStrike">
                <a:solidFill>
                  <a:schemeClr val="dk1"/>
                </a:solidFill>
                <a:latin typeface="Calibri"/>
                <a:ea typeface="Calibri"/>
                <a:cs typeface="Calibri"/>
                <a:sym typeface="Calibri"/>
              </a:rPr>
              <a:t>We believe each of you probably experienced some BIG-M interaction that ha</a:t>
            </a:r>
            <a:r>
              <a:rPr lang="fr-FR"/>
              <a:t>d</a:t>
            </a:r>
            <a:r>
              <a:rPr b="0" i="0" lang="fr-FR" sz="1200" u="none" cap="none" strike="noStrike">
                <a:solidFill>
                  <a:schemeClr val="dk1"/>
                </a:solidFill>
                <a:latin typeface="Calibri"/>
                <a:ea typeface="Calibri"/>
                <a:cs typeface="Calibri"/>
                <a:sym typeface="Calibri"/>
              </a:rPr>
              <a:t> an impact on your development</a:t>
            </a:r>
            <a:r>
              <a:rPr lang="fr-FR"/>
              <a:t>.</a:t>
            </a:r>
            <a:r>
              <a:rPr b="0" i="0" lang="fr-FR" sz="1200" u="none" cap="none" strike="noStrike">
                <a:solidFill>
                  <a:schemeClr val="dk1"/>
                </a:solidFill>
                <a:latin typeface="Calibri"/>
                <a:ea typeface="Calibri"/>
                <a:cs typeface="Calibri"/>
                <a:sym typeface="Calibri"/>
              </a:rPr>
              <a:t> </a:t>
            </a:r>
            <a:r>
              <a:rPr lang="fr-FR"/>
              <a:t> W</a:t>
            </a:r>
            <a:r>
              <a:rPr b="0" i="0" lang="fr-FR" sz="1200" u="none" cap="none" strike="noStrike">
                <a:solidFill>
                  <a:schemeClr val="dk1"/>
                </a:solidFill>
                <a:latin typeface="Calibri"/>
                <a:ea typeface="Calibri"/>
                <a:cs typeface="Calibri"/>
                <a:sym typeface="Calibri"/>
              </a:rPr>
              <a:t>e think this would be a great opportunity to think back to some of those experiences and share th</a:t>
            </a:r>
            <a:r>
              <a:rPr lang="fr-FR"/>
              <a:t>em</a:t>
            </a:r>
            <a:r>
              <a:rPr b="0" i="0" lang="fr-FR" sz="1200" u="none" cap="none" strike="noStrike">
                <a:solidFill>
                  <a:schemeClr val="dk1"/>
                </a:solidFill>
                <a:latin typeface="Calibri"/>
                <a:ea typeface="Calibri"/>
                <a:cs typeface="Calibri"/>
                <a:sym typeface="Calibri"/>
              </a:rPr>
              <a:t> with others at your site.</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Your site facilitator will divide you into groups of two and provide each group with a single die. Once you are grouped together, you will have the opportunity to respond to THREE of the statements/questions posted on the slide. To know which question you will each respond to, roll the die, and respond to the question that corresponds with the number that you roll.</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Listen for any further instructions that your site facilitator may have to share. (Facilitator: refer to </a:t>
            </a:r>
            <a:r>
              <a:rPr lang="fr-FR"/>
              <a:t>“Roll ‘Em: Positive Youth Development Processing Key” for suggested answers.)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ALLOW 8 minutes for activity (1 minute per person f</a:t>
            </a:r>
            <a:r>
              <a:rPr lang="fr-FR"/>
              <a:t>or </a:t>
            </a:r>
            <a:r>
              <a:rPr b="0" i="0" lang="fr-FR" sz="1200" u="none" cap="none" strike="noStrike">
                <a:solidFill>
                  <a:schemeClr val="dk1"/>
                </a:solidFill>
                <a:latin typeface="Calibri"/>
                <a:ea typeface="Calibri"/>
                <a:cs typeface="Calibri"/>
                <a:sym typeface="Calibri"/>
              </a:rPr>
              <a:t>each question.</a:t>
            </a:r>
            <a:r>
              <a:rPr lang="fr-FR"/>
              <a:t> I</a:t>
            </a:r>
            <a:r>
              <a:rPr b="0" i="0" lang="fr-FR" sz="1200" u="none" cap="none" strike="noStrike">
                <a:solidFill>
                  <a:schemeClr val="dk1"/>
                </a:solidFill>
                <a:latin typeface="Calibri"/>
                <a:ea typeface="Calibri"/>
                <a:cs typeface="Calibri"/>
                <a:sym typeface="Calibri"/>
              </a:rPr>
              <a:t>f they only get through 2 statements that is ok too).</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1" i="0" lang="fr-FR" sz="1200" u="none" cap="none" strike="noStrike">
                <a:solidFill>
                  <a:schemeClr val="dk1"/>
                </a:solidFill>
                <a:latin typeface="Calibri"/>
                <a:ea typeface="Calibri"/>
                <a:cs typeface="Calibri"/>
                <a:sym typeface="Calibri"/>
              </a:rPr>
              <a:t>SWITCH TO POLL </a:t>
            </a:r>
            <a:r>
              <a:rPr b="1" lang="fr-FR"/>
              <a:t>- 1 poll for each of the BIG-M concepts.</a:t>
            </a:r>
          </a:p>
          <a:p>
            <a:pPr indent="0" lvl="0" marL="0" marR="0" rtl="0" algn="l">
              <a:spcBef>
                <a:spcPts val="360"/>
              </a:spcBef>
              <a:spcAft>
                <a:spcPts val="0"/>
              </a:spcAft>
              <a:buSzPct val="25000"/>
              <a:buNone/>
            </a:pPr>
            <a:r>
              <a:t/>
            </a:r>
            <a:endParaRPr b="1"/>
          </a:p>
          <a:p>
            <a:pPr indent="0" lvl="0" marL="0" marR="0" rtl="0" algn="l">
              <a:spcBef>
                <a:spcPts val="360"/>
              </a:spcBef>
              <a:spcAft>
                <a:spcPts val="0"/>
              </a:spcAft>
              <a:buSzPct val="25000"/>
              <a:buNone/>
            </a:pPr>
            <a:r>
              <a:rPr b="1" i="0" lang="fr-FR" sz="1200" u="none" cap="none" strike="noStrike">
                <a:solidFill>
                  <a:schemeClr val="dk1"/>
                </a:solidFill>
                <a:latin typeface="Calibri"/>
                <a:ea typeface="Calibri"/>
                <a:cs typeface="Calibri"/>
                <a:sym typeface="Calibri"/>
              </a:rPr>
              <a:t>Which statement or statements aligned with a BELONGING EXPERIENCE?</a:t>
            </a:r>
          </a:p>
          <a:p>
            <a:pPr indent="0" lvl="0" marL="0" marR="0" rtl="0" algn="l">
              <a:spcBef>
                <a:spcPts val="360"/>
              </a:spcBef>
              <a:spcAft>
                <a:spcPts val="0"/>
              </a:spcAft>
              <a:buSzPct val="25000"/>
              <a:buNone/>
            </a:pPr>
            <a:r>
              <a:rPr b="1" i="0" lang="fr-FR" sz="1200" u="none" cap="none" strike="noStrike">
                <a:solidFill>
                  <a:schemeClr val="dk1"/>
                </a:solidFill>
                <a:latin typeface="Calibri"/>
                <a:ea typeface="Calibri"/>
                <a:cs typeface="Calibri"/>
                <a:sym typeface="Calibri"/>
              </a:rPr>
              <a:t>Which statement or statements aligned with an INDEPENDENCE EXPERIENCE?</a:t>
            </a:r>
          </a:p>
          <a:p>
            <a:pPr indent="0" lvl="0" marL="0" marR="0" rtl="0" algn="l">
              <a:spcBef>
                <a:spcPts val="360"/>
              </a:spcBef>
              <a:spcAft>
                <a:spcPts val="0"/>
              </a:spcAft>
              <a:buSzPct val="25000"/>
              <a:buNone/>
            </a:pPr>
            <a:r>
              <a:rPr b="1" i="0" lang="fr-FR" sz="1200" u="none" cap="none" strike="noStrike">
                <a:solidFill>
                  <a:schemeClr val="dk1"/>
                </a:solidFill>
                <a:latin typeface="Calibri"/>
                <a:ea typeface="Calibri"/>
                <a:cs typeface="Calibri"/>
                <a:sym typeface="Calibri"/>
              </a:rPr>
              <a:t>Which statement or statements aligned with a GEN</a:t>
            </a:r>
            <a:r>
              <a:rPr b="1" lang="fr-FR"/>
              <a:t>E</a:t>
            </a:r>
            <a:r>
              <a:rPr b="1" i="0" lang="fr-FR" sz="1200" u="none" cap="none" strike="noStrike">
                <a:solidFill>
                  <a:schemeClr val="dk1"/>
                </a:solidFill>
                <a:latin typeface="Calibri"/>
                <a:ea typeface="Calibri"/>
                <a:cs typeface="Calibri"/>
                <a:sym typeface="Calibri"/>
              </a:rPr>
              <a:t>ROSITY EXPERIENCE?</a:t>
            </a:r>
          </a:p>
          <a:p>
            <a:pPr indent="0" lvl="0" marL="0" marR="0" rtl="0" algn="l">
              <a:spcBef>
                <a:spcPts val="360"/>
              </a:spcBef>
              <a:spcAft>
                <a:spcPts val="0"/>
              </a:spcAft>
              <a:buSzPct val="25000"/>
              <a:buNone/>
            </a:pPr>
            <a:r>
              <a:rPr b="1" i="0" lang="fr-FR" sz="1200" u="none" cap="none" strike="noStrike">
                <a:solidFill>
                  <a:schemeClr val="dk1"/>
                </a:solidFill>
                <a:latin typeface="Calibri"/>
                <a:ea typeface="Calibri"/>
                <a:cs typeface="Calibri"/>
                <a:sym typeface="Calibri"/>
              </a:rPr>
              <a:t>Which statement or statements aligned with a MASTERY EXPERIENCE?</a:t>
            </a:r>
          </a:p>
          <a:p>
            <a:pPr indent="0" lvl="0" marL="0" marR="0" rtl="0" algn="l">
              <a:spcBef>
                <a:spcPts val="360"/>
              </a:spcBef>
              <a:spcAft>
                <a:spcPts val="0"/>
              </a:spcAft>
              <a:buSzPct val="25000"/>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Thank you for sharing. With this </a:t>
            </a:r>
            <a:r>
              <a:rPr lang="fr-FR"/>
              <a:t>activity</a:t>
            </a:r>
            <a:r>
              <a:rPr b="0" i="0" lang="fr-FR" sz="1200" u="none" cap="none" strike="noStrike">
                <a:solidFill>
                  <a:schemeClr val="dk1"/>
                </a:solidFill>
                <a:latin typeface="Calibri"/>
                <a:ea typeface="Calibri"/>
                <a:cs typeface="Calibri"/>
                <a:sym typeface="Calibri"/>
              </a:rPr>
              <a:t>, we want you to recognize the foundation that underlies everything we do when working with youth and why it is so important that we </a:t>
            </a:r>
            <a:r>
              <a:rPr lang="fr-FR"/>
              <a:t>are successfu</a:t>
            </a:r>
            <a:r>
              <a:rPr b="0" i="0" lang="fr-FR" sz="1200" u="none" cap="none" strike="noStrike">
                <a:solidFill>
                  <a:schemeClr val="dk1"/>
                </a:solidFill>
                <a:latin typeface="Calibri"/>
                <a:ea typeface="Calibri"/>
                <a:cs typeface="Calibri"/>
                <a:sym typeface="Calibri"/>
              </a:rPr>
              <a:t>l. Hopefully, by reflecting back to some of the experiences that you had which helped provide you with your own positive youth development support, you can see what a critical role you play.</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I am now going to turn over the platform to Rose Garritano, who is a staff member from the Vermont 4-H Youth Development system. Rose is going to give you some concrete examples of how you can integrate BIG-M strategies into your club setting.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rgbClr val="FF0000"/>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rgbClr val="FF0000"/>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213" name="Shape 213"/>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400551"/>
            <a:ext cx="5486400" cy="3600600"/>
          </a:xfrm>
          <a:prstGeom prst="rect">
            <a:avLst/>
          </a:prstGeom>
        </p:spPr>
        <p:txBody>
          <a:bodyPr anchorCtr="0" anchor="t" bIns="91425" lIns="91425" rIns="91425" wrap="square" tIns="91425">
            <a:noAutofit/>
          </a:bodyPr>
          <a:lstStyle/>
          <a:p>
            <a:pPr lvl="0" rtl="0">
              <a:spcBef>
                <a:spcPts val="0"/>
              </a:spcBef>
              <a:buClr>
                <a:srgbClr val="000000"/>
              </a:buClr>
              <a:buSzPct val="25000"/>
              <a:buFont typeface="Arial"/>
              <a:buNone/>
            </a:pPr>
            <a:r>
              <a:rPr lang="fr-FR"/>
              <a:t>Slide #13</a:t>
            </a:r>
          </a:p>
        </p:txBody>
      </p:sp>
      <p:sp>
        <p:nvSpPr>
          <p:cNvPr id="221" name="Shape 221"/>
          <p:cNvSpPr txBox="1"/>
          <p:nvPr>
            <p:ph idx="12" type="sldNum"/>
          </p:nvPr>
        </p:nvSpPr>
        <p:spPr>
          <a:xfrm>
            <a:off x="3884613" y="8685214"/>
            <a:ext cx="2971800" cy="4587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fr-F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7" name="Shape 227"/>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SzPct val="25000"/>
              <a:buNone/>
            </a:pPr>
            <a:r>
              <a:rPr lang="fr-FR"/>
              <a:t>Slide #14</a:t>
            </a:r>
          </a:p>
          <a:p>
            <a:pPr indent="0" lvl="0" marL="0" marR="0" rtl="0" algn="l">
              <a:spcBef>
                <a:spcPts val="0"/>
              </a:spcBef>
              <a:spcAft>
                <a:spcPts val="0"/>
              </a:spcAft>
              <a:buSzPct val="25000"/>
              <a:buNone/>
            </a:pPr>
            <a:r>
              <a:rPr lang="fr-FR"/>
              <a:t>Slide time: 1 minute</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1" lang="fr-FR"/>
              <a:t>ROSE -</a:t>
            </a:r>
            <a:r>
              <a:rPr lang="fr-FR"/>
              <a:t> </a:t>
            </a:r>
            <a:r>
              <a:rPr b="0" i="0" lang="fr-FR" sz="1200" u="none" cap="none" strike="noStrike">
                <a:solidFill>
                  <a:schemeClr val="dk1"/>
                </a:solidFill>
                <a:latin typeface="Calibri"/>
                <a:ea typeface="Calibri"/>
                <a:cs typeface="Calibri"/>
                <a:sym typeface="Calibri"/>
              </a:rPr>
              <a:t>Hello everyone. My name is Rose Garritano and my Vermont license plate- just so you know – stands for a German phrase- Mist Biene-  or manure bee, as I was sometimes called by my father, since I was always hanging out in the barn.  </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For the next 20 minutes, we will try some techniques for getting 4-H members to interact.  As you know,</a:t>
            </a:r>
            <a:r>
              <a:rPr lang="fr-FR"/>
              <a:t> </a:t>
            </a:r>
            <a:r>
              <a:rPr b="0" i="0" lang="fr-FR" sz="1200" u="none" cap="none" strike="noStrike">
                <a:solidFill>
                  <a:schemeClr val="dk1"/>
                </a:solidFill>
                <a:latin typeface="Calibri"/>
                <a:ea typeface="Calibri"/>
                <a:cs typeface="Calibri"/>
                <a:sym typeface="Calibri"/>
              </a:rPr>
              <a:t>and this comes from the USDA’s page about 4-H, “4-H serves as a model program for the practice of positive youth development by creating positive learning experiences; positive relationships for and between youth and adults; positive, safe environments; and opportunities for positive risk taking.”  </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Volunteers can have an impact by including a variety of ways </a:t>
            </a:r>
            <a:r>
              <a:rPr lang="fr-FR"/>
              <a:t>to</a:t>
            </a:r>
            <a:r>
              <a:rPr b="0" i="0" lang="fr-FR" sz="1200" u="none" cap="none" strike="noStrike">
                <a:solidFill>
                  <a:schemeClr val="dk1"/>
                </a:solidFill>
                <a:latin typeface="Calibri"/>
                <a:ea typeface="Calibri"/>
                <a:cs typeface="Calibri"/>
                <a:sym typeface="Calibri"/>
              </a:rPr>
              <a:t> gather input from members, by helping them feel they “belong,” and by giving everyone an opportunity for their voice to be heard.   </a:t>
            </a:r>
          </a:p>
        </p:txBody>
      </p:sp>
      <p:sp>
        <p:nvSpPr>
          <p:cNvPr id="228" name="Shape 228"/>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6" name="Shape 236"/>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SzPct val="25000"/>
              <a:buNone/>
            </a:pPr>
            <a:r>
              <a:rPr lang="fr-FR"/>
              <a:t>Slide #15</a:t>
            </a:r>
          </a:p>
          <a:p>
            <a:pPr indent="0" lvl="0" marL="0" marR="0" rtl="0" algn="l">
              <a:spcBef>
                <a:spcPts val="0"/>
              </a:spcBef>
              <a:spcAft>
                <a:spcPts val="0"/>
              </a:spcAft>
              <a:buSzPct val="25000"/>
              <a:buNone/>
            </a:pPr>
            <a:r>
              <a:rPr lang="fr-FR"/>
              <a:t>Slide time: 5 minutes</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1" lang="fr-FR"/>
              <a:t>ROSE -</a:t>
            </a:r>
            <a:r>
              <a:rPr lang="fr-FR"/>
              <a:t> </a:t>
            </a:r>
            <a:r>
              <a:rPr b="0" i="0" lang="fr-FR" sz="1200" u="none" cap="none" strike="noStrike">
                <a:solidFill>
                  <a:schemeClr val="dk1"/>
                </a:solidFill>
                <a:latin typeface="Calibri"/>
                <a:ea typeface="Calibri"/>
                <a:cs typeface="Calibri"/>
                <a:sym typeface="Calibri"/>
              </a:rPr>
              <a:t>Your </a:t>
            </a:r>
            <a:r>
              <a:rPr lang="fr-FR"/>
              <a:t>host </a:t>
            </a:r>
            <a:r>
              <a:rPr b="0" i="0" lang="fr-FR" sz="1200" u="none" cap="none" strike="noStrike">
                <a:solidFill>
                  <a:schemeClr val="dk1"/>
                </a:solidFill>
                <a:latin typeface="Calibri"/>
                <a:ea typeface="Calibri"/>
                <a:cs typeface="Calibri"/>
                <a:sym typeface="Calibri"/>
              </a:rPr>
              <a:t>site facilitator will provide each of you with a piece of paper,</a:t>
            </a:r>
            <a:r>
              <a:rPr lang="fr-FR"/>
              <a:t> </a:t>
            </a:r>
            <a:r>
              <a:rPr b="0" i="0" lang="fr-FR" sz="1200" u="none" cap="none" strike="noStrike">
                <a:solidFill>
                  <a:schemeClr val="dk1"/>
                </a:solidFill>
                <a:latin typeface="Calibri"/>
                <a:ea typeface="Calibri"/>
                <a:cs typeface="Calibri"/>
                <a:sym typeface="Calibri"/>
              </a:rPr>
              <a:t>approximately 1” x 2”, a writing uten</a:t>
            </a:r>
            <a:r>
              <a:rPr lang="fr-FR"/>
              <a:t>sil, a</a:t>
            </a:r>
            <a:r>
              <a:rPr b="0" i="0" lang="fr-FR" sz="1200" u="none" cap="none" strike="noStrike">
                <a:solidFill>
                  <a:schemeClr val="dk1"/>
                </a:solidFill>
                <a:latin typeface="Calibri"/>
                <a:ea typeface="Calibri"/>
                <a:cs typeface="Calibri"/>
                <a:sym typeface="Calibri"/>
              </a:rPr>
              <a:t>nd a balloon. Write down an idea for a field trip destination on the paper.</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Blow up your balloon, insert your paper, and tie off your balloon.</a:t>
            </a:r>
          </a:p>
          <a:p>
            <a:pPr indent="0" lvl="0" marL="0" marR="0" rtl="0" algn="l">
              <a:spcBef>
                <a:spcPts val="360"/>
              </a:spcBef>
              <a:spcAft>
                <a:spcPts val="0"/>
              </a:spcAft>
              <a:buSzPct val="25000"/>
              <a:buNone/>
            </a:pPr>
            <a:r>
              <a:t/>
            </a:r>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Listen for further instructions from your host site facilitator.</a:t>
            </a:r>
          </a:p>
          <a:p>
            <a:pPr indent="0" lvl="0" marL="0" marR="0" rtl="0" algn="l">
              <a:spcBef>
                <a:spcPts val="360"/>
              </a:spcBef>
              <a:spcAft>
                <a:spcPts val="0"/>
              </a:spcAft>
              <a:buSzPct val="25000"/>
              <a:buNone/>
            </a:pPr>
            <a:r>
              <a:t/>
            </a:r>
            <a:endParaRPr/>
          </a:p>
          <a:p>
            <a:pPr indent="-69850" lvl="0" marL="0" marR="0" rtl="0" algn="l">
              <a:spcBef>
                <a:spcPts val="360"/>
              </a:spcBef>
              <a:spcAft>
                <a:spcPts val="0"/>
              </a:spcAft>
              <a:buClr>
                <a:srgbClr val="000000"/>
              </a:buClr>
              <a:buSzPct val="100000"/>
              <a:buFont typeface="Arial"/>
              <a:buNone/>
            </a:pPr>
            <a:r>
              <a:rPr lang="fr-FR" sz="1100">
                <a:solidFill>
                  <a:srgbClr val="000000"/>
                </a:solidFill>
              </a:rPr>
              <a:t>You have five minutes for this activity. Have as many people as possible share; you may not have time for everyone to do so. We’ll call you back together when it’s time to move on.</a:t>
            </a:r>
          </a:p>
          <a:p>
            <a:pPr indent="0" lvl="0" marL="0" marR="0" rtl="0" algn="l">
              <a:spcBef>
                <a:spcPts val="360"/>
              </a:spcBef>
              <a:spcAft>
                <a:spcPts val="0"/>
              </a:spcAft>
              <a:buSzPct val="25000"/>
              <a:buNone/>
            </a:pPr>
            <a:r>
              <a:t/>
            </a:r>
            <a:endParaRPr/>
          </a:p>
        </p:txBody>
      </p:sp>
      <p:sp>
        <p:nvSpPr>
          <p:cNvPr id="237" name="Shape 237"/>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400551"/>
            <a:ext cx="5486400" cy="3600600"/>
          </a:xfrm>
          <a:prstGeom prst="rect">
            <a:avLst/>
          </a:prstGeom>
        </p:spPr>
        <p:txBody>
          <a:bodyPr anchorCtr="0" anchor="t" bIns="91425" lIns="91425" rIns="91425" wrap="square" tIns="91425">
            <a:noAutofit/>
          </a:bodyPr>
          <a:lstStyle/>
          <a:p>
            <a:pPr lvl="0" rtl="0">
              <a:spcBef>
                <a:spcPts val="0"/>
              </a:spcBef>
              <a:buClr>
                <a:srgbClr val="000000"/>
              </a:buClr>
              <a:buSzPct val="25000"/>
              <a:buFont typeface="Arial"/>
              <a:buNone/>
            </a:pPr>
            <a:r>
              <a:rPr lang="fr-FR"/>
              <a:t>Slide #16</a:t>
            </a:r>
          </a:p>
        </p:txBody>
      </p:sp>
      <p:sp>
        <p:nvSpPr>
          <p:cNvPr id="245" name="Shape 245"/>
          <p:cNvSpPr txBox="1"/>
          <p:nvPr>
            <p:ph idx="12" type="sldNum"/>
          </p:nvPr>
        </p:nvSpPr>
        <p:spPr>
          <a:xfrm>
            <a:off x="3884613" y="8685214"/>
            <a:ext cx="2971800" cy="4587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fr-F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1" name="Shape 251"/>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SzPct val="25000"/>
              <a:buNone/>
            </a:pPr>
            <a:r>
              <a:rPr lang="fr-FR"/>
              <a:t>Slide #17</a:t>
            </a:r>
          </a:p>
          <a:p>
            <a:pPr indent="0" lvl="0" marL="0" marR="0" rtl="0" algn="l">
              <a:spcBef>
                <a:spcPts val="0"/>
              </a:spcBef>
              <a:spcAft>
                <a:spcPts val="0"/>
              </a:spcAft>
              <a:buSzPct val="25000"/>
              <a:buNone/>
            </a:pPr>
            <a:r>
              <a:rPr lang="fr-FR"/>
              <a:t>Slide time: 3 minutes</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1" lang="fr-FR"/>
              <a:t>ROSE -</a:t>
            </a:r>
            <a:r>
              <a:rPr lang="fr-FR"/>
              <a:t> </a:t>
            </a:r>
            <a:r>
              <a:rPr b="0" i="0" lang="fr-FR" sz="1200" u="none" cap="none" strike="noStrike">
                <a:solidFill>
                  <a:schemeClr val="dk1"/>
                </a:solidFill>
                <a:latin typeface="Calibri"/>
                <a:ea typeface="Calibri"/>
                <a:cs typeface="Calibri"/>
                <a:sym typeface="Calibri"/>
              </a:rPr>
              <a:t>Here is what we just did - captured for posterity in a Power</a:t>
            </a:r>
            <a:r>
              <a:rPr lang="fr-FR"/>
              <a:t>P</a:t>
            </a:r>
            <a:r>
              <a:rPr b="0" i="0" lang="fr-FR" sz="1200" u="none" cap="none" strike="noStrike">
                <a:solidFill>
                  <a:schemeClr val="dk1"/>
                </a:solidFill>
                <a:latin typeface="Calibri"/>
                <a:ea typeface="Calibri"/>
                <a:cs typeface="Calibri"/>
                <a:sym typeface="Calibri"/>
              </a:rPr>
              <a:t>oint slide but also in your ha</a:t>
            </a:r>
            <a:r>
              <a:rPr lang="fr-FR"/>
              <a:t>ndouts available from your host site facilitator.</a:t>
            </a:r>
            <a:r>
              <a:rPr b="0" i="0" lang="fr-FR" sz="1200" u="none" cap="none" strike="noStrike">
                <a:solidFill>
                  <a:schemeClr val="dk1"/>
                </a:solidFill>
                <a:latin typeface="Calibri"/>
                <a:ea typeface="Calibri"/>
                <a:cs typeface="Calibri"/>
                <a:sym typeface="Calibri"/>
              </a:rPr>
              <a:t> </a:t>
            </a:r>
          </a:p>
          <a:p>
            <a:pPr indent="0" lvl="0" marL="0" marR="0" rtl="0" algn="l">
              <a:spcBef>
                <a:spcPts val="0"/>
              </a:spcBef>
              <a:spcAft>
                <a:spcPts val="0"/>
              </a:spcAft>
              <a:buSzPct val="25000"/>
              <a:buNone/>
            </a:pPr>
            <a:r>
              <a:t/>
            </a:r>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Please type into the chat box some topics you might use for this activity.  Use of a chat box, by the way, is a way to engage group members. </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(Reflect on the comments in the chat box) </a:t>
            </a:r>
          </a:p>
          <a:p>
            <a:pPr indent="0" lvl="0" marL="0" marR="0" rtl="0" algn="l">
              <a:spcBef>
                <a:spcPts val="360"/>
              </a:spcBef>
              <a:spcAft>
                <a:spcPts val="0"/>
              </a:spcAft>
              <a:buSzPct val="25000"/>
              <a:buNone/>
            </a:pPr>
            <a:r>
              <a:t/>
            </a:r>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We just used this fun method to</a:t>
            </a:r>
            <a:r>
              <a:rPr lang="fr-FR"/>
              <a:t> </a:t>
            </a:r>
            <a:r>
              <a:rPr b="0" i="0" lang="fr-FR" sz="1200" u="none" cap="none" strike="noStrike">
                <a:solidFill>
                  <a:schemeClr val="dk1"/>
                </a:solidFill>
                <a:latin typeface="Calibri"/>
                <a:ea typeface="Calibri"/>
                <a:cs typeface="Calibri"/>
                <a:sym typeface="Calibri"/>
              </a:rPr>
              <a:t>“safely” brainstorm some </a:t>
            </a:r>
            <a:r>
              <a:rPr lang="fr-FR"/>
              <a:t>field trip ideas. This act</a:t>
            </a:r>
            <a:r>
              <a:rPr b="0" i="0" lang="fr-FR" sz="1200" u="none" cap="none" strike="noStrike">
                <a:solidFill>
                  <a:schemeClr val="dk1"/>
                </a:solidFill>
                <a:latin typeface="Calibri"/>
                <a:ea typeface="Calibri"/>
                <a:cs typeface="Calibri"/>
                <a:sym typeface="Calibri"/>
              </a:rPr>
              <a:t>ivity could also be used to help plan the 4-H Club program for the coming year</a:t>
            </a:r>
            <a:r>
              <a:rPr lang="fr-FR"/>
              <a:t>. Members could be asked to think of meeting ideas, service learning opportunities, etc. The responses could lead to action performed by the group based on th</a:t>
            </a:r>
            <a:r>
              <a:rPr b="0" i="0" lang="fr-FR" sz="1200" u="none" cap="none" strike="noStrike">
                <a:solidFill>
                  <a:schemeClr val="dk1"/>
                </a:solidFill>
                <a:latin typeface="Calibri"/>
                <a:ea typeface="Calibri"/>
                <a:cs typeface="Calibri"/>
                <a:sym typeface="Calibri"/>
              </a:rPr>
              <a:t>e text they find inside their balloons.</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252" name="Shape 252"/>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8" name="Shape 258"/>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SzPct val="25000"/>
              <a:buNone/>
            </a:pPr>
            <a:r>
              <a:rPr lang="fr-FR"/>
              <a:t>Slide #18</a:t>
            </a:r>
          </a:p>
          <a:p>
            <a:pPr lvl="0" rtl="0">
              <a:spcBef>
                <a:spcPts val="0"/>
              </a:spcBef>
              <a:buSzPct val="25000"/>
              <a:buNone/>
            </a:pPr>
            <a:r>
              <a:rPr lang="fr-FR"/>
              <a:t>Slide time: 5 minutes</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1" lang="fr-FR"/>
              <a:t>ROSE -</a:t>
            </a:r>
            <a:r>
              <a:rPr lang="fr-FR"/>
              <a:t> </a:t>
            </a:r>
            <a:r>
              <a:rPr b="0" i="0" lang="fr-FR" sz="1200" u="none" cap="none" strike="noStrike">
                <a:solidFill>
                  <a:schemeClr val="dk1"/>
                </a:solidFill>
                <a:latin typeface="Calibri"/>
                <a:ea typeface="Calibri"/>
                <a:cs typeface="Calibri"/>
                <a:sym typeface="Calibri"/>
              </a:rPr>
              <a:t>Think-Pair-Share slide:   A bit of extra effort is sometimes needed to get  less vocal 4-H</a:t>
            </a:r>
            <a:r>
              <a:rPr lang="fr-FR"/>
              <a:t> memb</a:t>
            </a:r>
            <a:r>
              <a:rPr b="0" i="0" lang="fr-FR" sz="1200" u="none" cap="none" strike="noStrike">
                <a:solidFill>
                  <a:schemeClr val="dk1"/>
                </a:solidFill>
                <a:latin typeface="Calibri"/>
                <a:ea typeface="Calibri"/>
                <a:cs typeface="Calibri"/>
                <a:sym typeface="Calibri"/>
              </a:rPr>
              <a:t>ers to engage or to set things up so more vocal members don’t dominate discussions. This method allows quiet members to share ideas without putting them in the spotlight. I’d like you to try </a:t>
            </a:r>
            <a:r>
              <a:rPr lang="fr-FR"/>
              <a:t>this activity</a:t>
            </a:r>
            <a:r>
              <a:rPr b="0" i="0" lang="fr-FR" sz="1200" u="none" cap="none" strike="noStrike">
                <a:solidFill>
                  <a:schemeClr val="dk1"/>
                </a:solidFill>
                <a:latin typeface="Calibri"/>
                <a:ea typeface="Calibri"/>
                <a:cs typeface="Calibri"/>
                <a:sym typeface="Calibri"/>
              </a:rPr>
              <a:t> at your sites.</a:t>
            </a:r>
          </a:p>
          <a:p>
            <a:pPr indent="0" lvl="0" marL="0" marR="0" rtl="0" algn="l">
              <a:spcBef>
                <a:spcPts val="360"/>
              </a:spcBef>
              <a:spcAft>
                <a:spcPts val="0"/>
              </a:spcAft>
              <a:buSzPct val="25000"/>
              <a:buNone/>
            </a:pPr>
            <a:r>
              <a:t/>
            </a:r>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For this activity we will use the</a:t>
            </a:r>
            <a:r>
              <a:rPr lang="fr-FR"/>
              <a:t> </a:t>
            </a:r>
            <a:r>
              <a:rPr b="0" i="0" lang="fr-FR" sz="1200" u="none" cap="none" strike="noStrike">
                <a:solidFill>
                  <a:schemeClr val="dk1"/>
                </a:solidFill>
                <a:latin typeface="Calibri"/>
                <a:ea typeface="Calibri"/>
                <a:cs typeface="Calibri"/>
                <a:sym typeface="Calibri"/>
              </a:rPr>
              <a:t>goal of finding ways to make keeping 4-H records easier.</a:t>
            </a:r>
          </a:p>
          <a:p>
            <a:pPr indent="-304800" lvl="0" marL="457200" marR="0" rtl="0" algn="l">
              <a:spcBef>
                <a:spcPts val="360"/>
              </a:spcBef>
              <a:spcAft>
                <a:spcPts val="0"/>
              </a:spcAft>
              <a:buClr>
                <a:schemeClr val="dk1"/>
              </a:buClr>
              <a:buSzPct val="100000"/>
              <a:buFont typeface="Calibri"/>
              <a:buAutoNum type="arabicPeriod"/>
            </a:pPr>
            <a:r>
              <a:rPr b="1" i="0" lang="fr-FR" sz="1200" u="none" cap="none" strike="noStrike">
                <a:solidFill>
                  <a:schemeClr val="dk1"/>
                </a:solidFill>
                <a:latin typeface="Calibri"/>
                <a:ea typeface="Calibri"/>
                <a:cs typeface="Calibri"/>
                <a:sym typeface="Calibri"/>
              </a:rPr>
              <a:t>Think</a:t>
            </a:r>
            <a:r>
              <a:rPr b="0" i="0" lang="fr-FR" sz="1200" u="none" cap="none" strike="noStrike">
                <a:solidFill>
                  <a:schemeClr val="dk1"/>
                </a:solidFill>
                <a:latin typeface="Calibri"/>
                <a:ea typeface="Calibri"/>
                <a:cs typeface="Calibri"/>
                <a:sym typeface="Calibri"/>
              </a:rPr>
              <a:t> of what might be done to meet this goal for about ½ a minute.</a:t>
            </a:r>
          </a:p>
          <a:p>
            <a:pPr indent="-304800" lvl="0" marL="457200" marR="0" rtl="0" algn="l">
              <a:spcBef>
                <a:spcPts val="360"/>
              </a:spcBef>
              <a:spcAft>
                <a:spcPts val="0"/>
              </a:spcAft>
              <a:buClr>
                <a:schemeClr val="dk1"/>
              </a:buClr>
              <a:buSzPct val="100000"/>
              <a:buFont typeface="Calibri"/>
              <a:buAutoNum type="arabicPeriod"/>
            </a:pPr>
            <a:r>
              <a:rPr b="0" i="0" lang="fr-FR" sz="1200" u="none" cap="none" strike="noStrike">
                <a:solidFill>
                  <a:schemeClr val="dk1"/>
                </a:solidFill>
                <a:latin typeface="Calibri"/>
                <a:ea typeface="Calibri"/>
                <a:cs typeface="Calibri"/>
                <a:sym typeface="Calibri"/>
              </a:rPr>
              <a:t>Then you will</a:t>
            </a:r>
            <a:r>
              <a:rPr b="1" i="0" lang="fr-FR" sz="1200" u="none" cap="none" strike="noStrike">
                <a:solidFill>
                  <a:schemeClr val="dk1"/>
                </a:solidFill>
                <a:latin typeface="Calibri"/>
                <a:ea typeface="Calibri"/>
                <a:cs typeface="Calibri"/>
                <a:sym typeface="Calibri"/>
              </a:rPr>
              <a:t> Pair</a:t>
            </a:r>
            <a:r>
              <a:rPr b="0" i="0" lang="fr-FR" sz="1200" u="none" cap="none" strike="noStrike">
                <a:solidFill>
                  <a:schemeClr val="dk1"/>
                </a:solidFill>
                <a:latin typeface="Calibri"/>
                <a:ea typeface="Calibri"/>
                <a:cs typeface="Calibri"/>
                <a:sym typeface="Calibri"/>
              </a:rPr>
              <a:t> up with a partner and share your ideas with each other.</a:t>
            </a:r>
          </a:p>
          <a:p>
            <a:pPr indent="-304800" lvl="0" marL="457200" marR="0" rtl="0" algn="l">
              <a:spcBef>
                <a:spcPts val="360"/>
              </a:spcBef>
              <a:spcAft>
                <a:spcPts val="0"/>
              </a:spcAft>
              <a:buClr>
                <a:schemeClr val="dk1"/>
              </a:buClr>
              <a:buSzPct val="100000"/>
              <a:buFont typeface="Calibri"/>
              <a:buAutoNum type="arabicPeriod"/>
            </a:pPr>
            <a:r>
              <a:rPr lang="fr-FR"/>
              <a:t>T</a:t>
            </a:r>
            <a:r>
              <a:rPr b="0" i="0" lang="fr-FR" sz="1200" u="none" cap="none" strike="noStrike">
                <a:solidFill>
                  <a:schemeClr val="dk1"/>
                </a:solidFill>
                <a:latin typeface="Calibri"/>
                <a:ea typeface="Calibri"/>
                <a:cs typeface="Calibri"/>
                <a:sym typeface="Calibri"/>
              </a:rPr>
              <a:t>hen a  member from each group should </a:t>
            </a:r>
            <a:r>
              <a:rPr b="1" lang="fr-FR"/>
              <a:t>S</a:t>
            </a:r>
            <a:r>
              <a:rPr b="1" i="0" lang="fr-FR" sz="1200" u="none" cap="none" strike="noStrike">
                <a:solidFill>
                  <a:schemeClr val="dk1"/>
                </a:solidFill>
                <a:latin typeface="Calibri"/>
                <a:ea typeface="Calibri"/>
                <a:cs typeface="Calibri"/>
                <a:sym typeface="Calibri"/>
              </a:rPr>
              <a:t>hare</a:t>
            </a:r>
            <a:r>
              <a:rPr b="0" i="0" lang="fr-FR" sz="1200" u="none" cap="none" strike="noStrike">
                <a:solidFill>
                  <a:schemeClr val="dk1"/>
                </a:solidFill>
                <a:latin typeface="Calibri"/>
                <a:ea typeface="Calibri"/>
                <a:cs typeface="Calibri"/>
                <a:sym typeface="Calibri"/>
              </a:rPr>
              <a:t> the ideas with the larger group.  </a:t>
            </a:r>
          </a:p>
          <a:p>
            <a:pPr indent="0" lvl="0" marL="0" marR="0" rtl="0" algn="l">
              <a:spcBef>
                <a:spcPts val="360"/>
              </a:spcBef>
              <a:spcAft>
                <a:spcPts val="0"/>
              </a:spcAft>
              <a:buSzPct val="25000"/>
              <a:buNone/>
            </a:pPr>
            <a:r>
              <a:t/>
            </a:r>
            <a:endParaRPr/>
          </a:p>
          <a:p>
            <a:pPr indent="-69850" lvl="0" marL="0" marR="0" rtl="0" algn="l">
              <a:spcBef>
                <a:spcPts val="360"/>
              </a:spcBef>
              <a:spcAft>
                <a:spcPts val="0"/>
              </a:spcAft>
              <a:buClr>
                <a:srgbClr val="000000"/>
              </a:buClr>
              <a:buSzPct val="100000"/>
              <a:buFont typeface="Arial"/>
              <a:buNone/>
            </a:pPr>
            <a:r>
              <a:rPr lang="fr-FR" sz="1100">
                <a:solidFill>
                  <a:srgbClr val="000000"/>
                </a:solidFill>
              </a:rPr>
              <a:t>You have five minutes for this activity. Have as many people as possible share; you may not have time for everyone to do so. We’ll call you back together when it’s time to move on.</a:t>
            </a:r>
          </a:p>
          <a:p>
            <a:pPr indent="0" lvl="0" marL="0" marR="0" rtl="0" algn="l">
              <a:spcBef>
                <a:spcPts val="360"/>
              </a:spcBef>
              <a:spcAft>
                <a:spcPts val="0"/>
              </a:spcAft>
              <a:buSzPct val="25000"/>
              <a:buNone/>
            </a:pPr>
            <a:r>
              <a:t/>
            </a:r>
            <a:endParaRPr/>
          </a:p>
        </p:txBody>
      </p:sp>
      <p:sp>
        <p:nvSpPr>
          <p:cNvPr id="259" name="Shape 259"/>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400551"/>
            <a:ext cx="5486400" cy="3600600"/>
          </a:xfrm>
          <a:prstGeom prst="rect">
            <a:avLst/>
          </a:prstGeom>
        </p:spPr>
        <p:txBody>
          <a:bodyPr anchorCtr="0" anchor="t" bIns="91425" lIns="91425" rIns="91425" wrap="square" tIns="91425">
            <a:noAutofit/>
          </a:bodyPr>
          <a:lstStyle/>
          <a:p>
            <a:pPr lvl="0" rtl="0">
              <a:spcBef>
                <a:spcPts val="0"/>
              </a:spcBef>
              <a:buClr>
                <a:srgbClr val="000000"/>
              </a:buClr>
              <a:buSzPct val="25000"/>
              <a:buFont typeface="Arial"/>
              <a:buNone/>
            </a:pPr>
            <a:r>
              <a:rPr lang="fr-FR"/>
              <a:t>Slide #19</a:t>
            </a:r>
          </a:p>
        </p:txBody>
      </p:sp>
      <p:sp>
        <p:nvSpPr>
          <p:cNvPr id="267" name="Shape 267"/>
          <p:cNvSpPr txBox="1"/>
          <p:nvPr>
            <p:ph idx="12" type="sldNum"/>
          </p:nvPr>
        </p:nvSpPr>
        <p:spPr>
          <a:xfrm>
            <a:off x="3884613" y="8685214"/>
            <a:ext cx="2971800" cy="4587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fr-F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86" name="Shape 86"/>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#2</a:t>
            </a:r>
          </a:p>
          <a:p>
            <a:pPr indent="0" lvl="0" marL="0" marR="0" rtl="0" algn="l">
              <a:spcBef>
                <a:spcPts val="0"/>
              </a:spcBef>
              <a:spcAft>
                <a:spcPts val="0"/>
              </a:spcAft>
              <a:buSzPct val="25000"/>
              <a:buNone/>
            </a:pPr>
            <a:r>
              <a:rPr i="0" lang="fr-FR" sz="1200" u="none" cap="none" strike="noStrike">
                <a:solidFill>
                  <a:schemeClr val="dk1"/>
                </a:solidFill>
              </a:rPr>
              <a:t>Slide time: 30 seconds</a:t>
            </a:r>
          </a:p>
          <a:p>
            <a:pPr indent="0" lvl="0" marL="0" marR="0" rtl="0" algn="l">
              <a:spcBef>
                <a:spcPts val="0"/>
              </a:spcBef>
              <a:spcAft>
                <a:spcPts val="0"/>
              </a:spcAft>
              <a:buSzPct val="25000"/>
              <a:buNone/>
            </a:pPr>
            <a:r>
              <a:rPr b="0" i="0" lang="fr-FR" sz="1200" u="none" cap="none" strike="noStrike">
                <a:solidFill>
                  <a:schemeClr val="dk1"/>
                </a:solidFill>
                <a:latin typeface="Arial"/>
                <a:ea typeface="Arial"/>
                <a:cs typeface="Arial"/>
                <a:sym typeface="Arial"/>
              </a:rPr>
              <a:t> </a:t>
            </a:r>
          </a:p>
          <a:p>
            <a:pPr indent="0" lvl="0" marL="0" marR="0" rtl="0" algn="l">
              <a:spcBef>
                <a:spcPts val="0"/>
              </a:spcBef>
              <a:spcAft>
                <a:spcPts val="0"/>
              </a:spcAft>
              <a:buSzPct val="25000"/>
              <a:buNone/>
            </a:pPr>
            <a:br>
              <a:rPr b="0" i="0" lang="fr-FR" sz="1200" u="none" cap="none" strike="noStrike">
                <a:solidFill>
                  <a:schemeClr val="dk1"/>
                </a:solidFill>
                <a:latin typeface="Calibri"/>
                <a:ea typeface="Calibri"/>
                <a:cs typeface="Calibri"/>
                <a:sym typeface="Calibri"/>
              </a:rPr>
            </a:br>
            <a:r>
              <a:rPr b="1" i="0" lang="fr-FR" sz="1200" u="none" cap="none" strike="noStrike">
                <a:solidFill>
                  <a:schemeClr val="dk1"/>
                </a:solidFill>
              </a:rPr>
              <a:t>P</a:t>
            </a:r>
            <a:r>
              <a:rPr b="1" lang="fr-FR"/>
              <a:t>AT</a:t>
            </a:r>
            <a:r>
              <a:rPr b="1" i="0" lang="fr-FR" sz="1200" u="none" cap="none" strike="noStrike">
                <a:solidFill>
                  <a:schemeClr val="dk1"/>
                </a:solidFill>
              </a:rPr>
              <a:t> -</a:t>
            </a:r>
            <a:r>
              <a:rPr b="0" i="0" lang="fr-FR" sz="1200" u="none" cap="none" strike="noStrike">
                <a:solidFill>
                  <a:schemeClr val="dk1"/>
                </a:solidFill>
                <a:latin typeface="Calibri"/>
                <a:ea typeface="Calibri"/>
                <a:cs typeface="Calibri"/>
                <a:sym typeface="Calibri"/>
              </a:rPr>
              <a:t> You will have the opportunity this evening to interact with volunteers and staff in person and virtually. And, you’ll gain some new knowledge and tips that will help you work with your 4-H members at home!</a:t>
            </a:r>
          </a:p>
        </p:txBody>
      </p:sp>
      <p:sp>
        <p:nvSpPr>
          <p:cNvPr id="87" name="Shape 87"/>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3" name="Shape 273"/>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SzPct val="25000"/>
              <a:buNone/>
            </a:pPr>
            <a:r>
              <a:rPr lang="fr-FR"/>
              <a:t>Slide #20</a:t>
            </a:r>
          </a:p>
          <a:p>
            <a:pPr indent="0" lvl="0" marL="0" marR="0" rtl="0" algn="l">
              <a:spcBef>
                <a:spcPts val="0"/>
              </a:spcBef>
              <a:spcAft>
                <a:spcPts val="0"/>
              </a:spcAft>
              <a:buSzPct val="25000"/>
              <a:buNone/>
            </a:pPr>
            <a:r>
              <a:rPr lang="fr-FR"/>
              <a:t>Slide time: 7 minutes</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1" lang="fr-FR"/>
              <a:t>ROSE -</a:t>
            </a:r>
            <a:r>
              <a:rPr lang="fr-FR"/>
              <a:t> </a:t>
            </a:r>
            <a:r>
              <a:rPr b="0" i="0" lang="fr-FR" sz="1200" u="none" cap="none" strike="noStrike">
                <a:solidFill>
                  <a:schemeClr val="dk1"/>
                </a:solidFill>
                <a:latin typeface="Calibri"/>
                <a:ea typeface="Calibri"/>
                <a:cs typeface="Calibri"/>
                <a:sym typeface="Calibri"/>
              </a:rPr>
              <a:t>Using </a:t>
            </a:r>
            <a:r>
              <a:rPr lang="fr-FR"/>
              <a:t>sticky</a:t>
            </a:r>
            <a:r>
              <a:rPr b="0" i="0" lang="fr-FR" sz="1200" u="none" cap="none" strike="noStrike">
                <a:solidFill>
                  <a:schemeClr val="dk1"/>
                </a:solidFill>
                <a:latin typeface="Calibri"/>
                <a:ea typeface="Calibri"/>
                <a:cs typeface="Calibri"/>
                <a:sym typeface="Calibri"/>
              </a:rPr>
              <a:t> notes is another less threatening way to engage everyone. </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Let’s pretend our goal  this time is to hold a fundraiser.</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Write down </a:t>
            </a:r>
            <a:r>
              <a:rPr lang="fr-FR"/>
              <a:t>one</a:t>
            </a:r>
            <a:r>
              <a:rPr b="0" i="0" lang="fr-FR" sz="1200" u="none" cap="none" strike="noStrike">
                <a:solidFill>
                  <a:schemeClr val="dk1"/>
                </a:solidFill>
                <a:latin typeface="Calibri"/>
                <a:ea typeface="Calibri"/>
                <a:cs typeface="Calibri"/>
                <a:sym typeface="Calibri"/>
              </a:rPr>
              <a:t> idea for a fundraiser on a sticky note and then post it on the large newsprint on the wall. </a:t>
            </a:r>
          </a:p>
          <a:p>
            <a:pPr indent="0" lvl="0" marL="0" marR="0" rtl="0" algn="l">
              <a:spcBef>
                <a:spcPts val="360"/>
              </a:spcBef>
              <a:spcAft>
                <a:spcPts val="0"/>
              </a:spcAft>
              <a:buSzPct val="25000"/>
              <a:buNone/>
            </a:pPr>
            <a:r>
              <a:t/>
            </a:r>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274" name="Shape 274"/>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1" name="Shape 281"/>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SzPct val="25000"/>
              <a:buNone/>
            </a:pPr>
            <a:r>
              <a:rPr lang="fr-FR"/>
              <a:t>Slide #21</a:t>
            </a:r>
          </a:p>
          <a:p>
            <a:pPr indent="0" lvl="0" marL="0" marR="0" rtl="0" algn="l">
              <a:spcBef>
                <a:spcPts val="0"/>
              </a:spcBef>
              <a:spcAft>
                <a:spcPts val="0"/>
              </a:spcAft>
              <a:buSzPct val="25000"/>
              <a:buNone/>
            </a:pPr>
            <a:r>
              <a:rPr lang="fr-FR"/>
              <a:t>Slide time: 5 minutes</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1" lang="fr-FR"/>
              <a:t>ROSE -</a:t>
            </a:r>
            <a:r>
              <a:rPr lang="fr-FR"/>
              <a:t> </a:t>
            </a:r>
            <a:r>
              <a:rPr b="0" i="0" lang="fr-FR" sz="1200" u="none" cap="none" strike="noStrike">
                <a:solidFill>
                  <a:schemeClr val="dk1"/>
                </a:solidFill>
                <a:latin typeface="Calibri"/>
                <a:ea typeface="Calibri"/>
                <a:cs typeface="Calibri"/>
                <a:sym typeface="Calibri"/>
              </a:rPr>
              <a:t>Using two sticky dots provided to you, vote for the idea you like the most by sticking a dot by it. </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You can use both dots for the same idea or “vote” for two different ideas.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This technique allows everyone to get up and move. It allows for input from everyone and is less obvious with regard to who voted for what</a:t>
            </a:r>
            <a:r>
              <a:rPr lang="fr-FR"/>
              <a:t>.</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Of course in a meeting setting you may want to have opportunities for discussion before voting</a:t>
            </a:r>
            <a:r>
              <a:rPr lang="fr-FR"/>
              <a:t>. Y</a:t>
            </a:r>
            <a:r>
              <a:rPr b="0" i="0" lang="fr-FR" sz="1200" u="none" cap="none" strike="noStrike">
                <a:solidFill>
                  <a:schemeClr val="dk1"/>
                </a:solidFill>
                <a:latin typeface="Calibri"/>
                <a:ea typeface="Calibri"/>
                <a:cs typeface="Calibri"/>
                <a:sym typeface="Calibri"/>
              </a:rPr>
              <a:t>ou  could even assign an idea to a think-pair-share group and have them share why a given idea is a good one. </a:t>
            </a:r>
          </a:p>
        </p:txBody>
      </p:sp>
      <p:sp>
        <p:nvSpPr>
          <p:cNvPr id="282" name="Shape 282"/>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9" name="Shape 289"/>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SzPct val="25000"/>
              <a:buNone/>
            </a:pPr>
            <a:r>
              <a:rPr lang="fr-FR"/>
              <a:t>Slide #22</a:t>
            </a:r>
          </a:p>
          <a:p>
            <a:pPr indent="0" lvl="0" marL="0" marR="0" rtl="0" algn="l">
              <a:spcBef>
                <a:spcPts val="0"/>
              </a:spcBef>
              <a:spcAft>
                <a:spcPts val="0"/>
              </a:spcAft>
              <a:buSzPct val="25000"/>
              <a:buNone/>
            </a:pPr>
            <a:r>
              <a:rPr lang="fr-FR"/>
              <a:t>Slide time: 3 minutes</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1" lang="fr-FR"/>
              <a:t>ROSE -</a:t>
            </a:r>
            <a:r>
              <a:rPr lang="fr-FR"/>
              <a:t> A</a:t>
            </a:r>
            <a:r>
              <a:rPr b="0" i="0" lang="fr-FR" sz="1200" u="none" cap="none" strike="noStrike">
                <a:solidFill>
                  <a:schemeClr val="dk1"/>
                </a:solidFill>
                <a:latin typeface="Calibri"/>
                <a:ea typeface="Calibri"/>
                <a:cs typeface="Calibri"/>
                <a:sym typeface="Calibri"/>
              </a:rPr>
              <a:t> warm welcome for</a:t>
            </a:r>
            <a:r>
              <a:rPr lang="fr-FR"/>
              <a:t> </a:t>
            </a:r>
            <a:r>
              <a:rPr b="0" i="0" lang="fr-FR" sz="1200" u="none" cap="none" strike="noStrike">
                <a:solidFill>
                  <a:schemeClr val="dk1"/>
                </a:solidFill>
                <a:latin typeface="Calibri"/>
                <a:ea typeface="Calibri"/>
                <a:cs typeface="Calibri"/>
                <a:sym typeface="Calibri"/>
              </a:rPr>
              <a:t>all 4-H members, using different techniques to encourage </a:t>
            </a:r>
            <a:r>
              <a:rPr lang="fr-FR"/>
              <a:t>them</a:t>
            </a:r>
            <a:r>
              <a:rPr b="0" i="0" lang="fr-FR" sz="1200" u="none" cap="none" strike="noStrike">
                <a:solidFill>
                  <a:schemeClr val="dk1"/>
                </a:solidFill>
                <a:latin typeface="Calibri"/>
                <a:ea typeface="Calibri"/>
                <a:cs typeface="Calibri"/>
                <a:sym typeface="Calibri"/>
              </a:rPr>
              <a:t> to take part in meetings or </a:t>
            </a:r>
            <a:r>
              <a:rPr lang="fr-FR"/>
              <a:t>a</a:t>
            </a:r>
            <a:r>
              <a:rPr b="0" i="0" lang="fr-FR" sz="1200" u="none" cap="none" strike="noStrike">
                <a:solidFill>
                  <a:schemeClr val="dk1"/>
                </a:solidFill>
                <a:latin typeface="Calibri"/>
                <a:ea typeface="Calibri"/>
                <a:cs typeface="Calibri"/>
                <a:sym typeface="Calibri"/>
              </a:rPr>
              <a:t>ctivities, and the way we react to what 4-H members say </a:t>
            </a:r>
            <a:r>
              <a:rPr lang="fr-FR"/>
              <a:t>all</a:t>
            </a:r>
            <a:r>
              <a:rPr b="0" i="0" lang="fr-FR" sz="1200" u="none" cap="none" strike="noStrike">
                <a:solidFill>
                  <a:schemeClr val="dk1"/>
                </a:solidFill>
                <a:latin typeface="Calibri"/>
                <a:ea typeface="Calibri"/>
                <a:cs typeface="Calibri"/>
                <a:sym typeface="Calibri"/>
              </a:rPr>
              <a:t> have a big impact on the members</a:t>
            </a:r>
            <a:r>
              <a:rPr lang="fr-FR"/>
              <a:t>’</a:t>
            </a:r>
            <a:r>
              <a:rPr b="0" i="0" lang="fr-FR" sz="1200" u="none" cap="none" strike="noStrike">
                <a:solidFill>
                  <a:schemeClr val="dk1"/>
                </a:solidFill>
                <a:latin typeface="Calibri"/>
                <a:ea typeface="Calibri"/>
                <a:cs typeface="Calibri"/>
                <a:sym typeface="Calibri"/>
              </a:rPr>
              <a:t> sense of belonging and their active participat</a:t>
            </a:r>
            <a:r>
              <a:rPr lang="fr-FR"/>
              <a:t>ion</a:t>
            </a:r>
            <a:r>
              <a:rPr b="0" i="0" lang="fr-FR" sz="1200" u="none" cap="none" strike="noStrike">
                <a:solidFill>
                  <a:schemeClr val="dk1"/>
                </a:solidFill>
                <a:latin typeface="Calibri"/>
                <a:ea typeface="Calibri"/>
                <a:cs typeface="Calibri"/>
                <a:sym typeface="Calibri"/>
              </a:rPr>
              <a:t>. The more they participate, the more they grow!</a:t>
            </a:r>
          </a:p>
          <a:p>
            <a:pPr indent="-12604" lvl="0" marL="571405" marR="0" rtl="0" algn="l">
              <a:lnSpc>
                <a:spcPct val="115000"/>
              </a:lnSpc>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1.  One- (state your intention to listen)Say something like “</a:t>
            </a:r>
            <a:r>
              <a:rPr b="0" i="1" lang="fr-FR" sz="1200" u="none" cap="none" strike="noStrike">
                <a:solidFill>
                  <a:schemeClr val="dk1"/>
                </a:solidFill>
                <a:latin typeface="Calibri"/>
                <a:ea typeface="Calibri"/>
                <a:cs typeface="Calibri"/>
                <a:sym typeface="Calibri"/>
              </a:rPr>
              <a:t>I look forward to hearing what you have to say.” </a:t>
            </a:r>
          </a:p>
          <a:p>
            <a:pPr indent="-12604" lvl="0" marL="571405" marR="0" rtl="0" algn="l">
              <a:lnSpc>
                <a:spcPct val="115000"/>
              </a:lnSpc>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2.  Two-  (manage the physical environment) </a:t>
            </a:r>
            <a:r>
              <a:rPr b="0" i="1" lang="fr-FR" sz="1200" u="none" cap="none" strike="noStrike">
                <a:solidFill>
                  <a:schemeClr val="dk1"/>
                </a:solidFill>
                <a:latin typeface="Calibri"/>
                <a:ea typeface="Calibri"/>
                <a:cs typeface="Calibri"/>
                <a:sym typeface="Calibri"/>
              </a:rPr>
              <a:t>Reduce distractions such as noise and disruptions.</a:t>
            </a:r>
          </a:p>
          <a:p>
            <a:pPr indent="-12604" lvl="0" marL="571405" marR="0" rtl="0" algn="l">
              <a:lnSpc>
                <a:spcPct val="115000"/>
              </a:lnSpc>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3.  Three-(make an internal commitment to listen)Be open to hearing different perspectives, don’t judge, make mental summaries about what is said</a:t>
            </a:r>
          </a:p>
          <a:p>
            <a:pPr indent="-12604" lvl="0" marL="571405" marR="0" rtl="0" algn="l">
              <a:lnSpc>
                <a:spcPct val="115000"/>
              </a:lnSpc>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4.  Four-(assume a listening posture) </a:t>
            </a:r>
            <a:r>
              <a:rPr b="0" i="1" lang="fr-FR" sz="1200" u="none" cap="none" strike="noStrike">
                <a:solidFill>
                  <a:schemeClr val="dk1"/>
                </a:solidFill>
                <a:latin typeface="Calibri"/>
                <a:ea typeface="Calibri"/>
                <a:cs typeface="Calibri"/>
                <a:sym typeface="Calibri"/>
              </a:rPr>
              <a:t>Make eye contact, use appropriate body language, use minimal encouragers like “uh huh”, allow for silence.</a:t>
            </a:r>
          </a:p>
          <a:p>
            <a:pPr indent="-12604" lvl="0" marL="571405" marR="0" rtl="0" algn="l">
              <a:lnSpc>
                <a:spcPct val="115000"/>
              </a:lnSpc>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5.  Five-my favorite- (participate actively in the listening process) </a:t>
            </a:r>
            <a:r>
              <a:rPr b="0" i="1" lang="fr-FR" sz="1200" u="none" cap="none" strike="noStrike">
                <a:solidFill>
                  <a:schemeClr val="dk1"/>
                </a:solidFill>
                <a:latin typeface="Calibri"/>
                <a:ea typeface="Calibri"/>
                <a:cs typeface="Calibri"/>
                <a:sym typeface="Calibri"/>
              </a:rPr>
              <a:t>Invite the speaker to say more, paraphrase what they said to check for understanding, ask clarifying questions, take notes, work to understand the perspective of the speaker with a statement of respect for the speaker’s views.  </a:t>
            </a:r>
          </a:p>
          <a:p>
            <a:pPr indent="0" lvl="0" marL="0" marR="0" rtl="0" algn="l">
              <a:spcBef>
                <a:spcPts val="1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Active listening is a valuable leadership skill.  In your packets are some short scripts that members can act out to learn or reinforce the 5 points listed on this slide and thereby grow their leadership skills. </a:t>
            </a:r>
          </a:p>
        </p:txBody>
      </p:sp>
      <p:sp>
        <p:nvSpPr>
          <p:cNvPr id="290" name="Shape 290"/>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96" name="Shape 296"/>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Clr>
                <a:srgbClr val="000000"/>
              </a:buClr>
              <a:buSzPct val="91666"/>
              <a:buFont typeface="Arial"/>
              <a:buNone/>
            </a:pPr>
            <a:r>
              <a:rPr lang="fr-FR"/>
              <a:t>Slide #23</a:t>
            </a:r>
          </a:p>
          <a:p>
            <a:pPr lvl="0" rtl="0">
              <a:spcBef>
                <a:spcPts val="0"/>
              </a:spcBef>
              <a:buClr>
                <a:srgbClr val="000000"/>
              </a:buClr>
              <a:buSzPct val="91666"/>
              <a:buFont typeface="Arial"/>
              <a:buNone/>
            </a:pPr>
            <a:r>
              <a:rPr lang="fr-FR"/>
              <a:t>Slide time: 10 minutes</a:t>
            </a:r>
          </a:p>
          <a:p>
            <a:pPr lvl="0" rtl="0">
              <a:spcBef>
                <a:spcPts val="0"/>
              </a:spcBef>
              <a:buClr>
                <a:srgbClr val="000000"/>
              </a:buClr>
              <a:buSzPct val="100000"/>
              <a:buFont typeface="Arial"/>
              <a:buNone/>
            </a:pPr>
            <a:r>
              <a:rPr b="1" lang="fr-FR" sz="1100">
                <a:solidFill>
                  <a:srgbClr val="000000"/>
                </a:solidFill>
              </a:rPr>
              <a:t>ROSE</a:t>
            </a:r>
            <a:r>
              <a:rPr lang="fr-FR" sz="1100">
                <a:solidFill>
                  <a:srgbClr val="000000"/>
                </a:solidFill>
              </a:rPr>
              <a:t> - It’s intermission time! We will begin again in 10 minutes.</a:t>
            </a:r>
          </a:p>
        </p:txBody>
      </p:sp>
      <p:sp>
        <p:nvSpPr>
          <p:cNvPr id="297" name="Shape 297"/>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400551"/>
            <a:ext cx="5486400" cy="3600600"/>
          </a:xfrm>
          <a:prstGeom prst="rect">
            <a:avLst/>
          </a:prstGeom>
        </p:spPr>
        <p:txBody>
          <a:bodyPr anchorCtr="0" anchor="t" bIns="91425" lIns="91425" rIns="91425" wrap="square" tIns="91425">
            <a:noAutofit/>
          </a:bodyPr>
          <a:lstStyle/>
          <a:p>
            <a:pPr lvl="0" rtl="0">
              <a:spcBef>
                <a:spcPts val="0"/>
              </a:spcBef>
              <a:buClr>
                <a:srgbClr val="000000"/>
              </a:buClr>
              <a:buSzPct val="25000"/>
              <a:buFont typeface="Arial"/>
              <a:buNone/>
            </a:pPr>
            <a:r>
              <a:rPr lang="fr-FR"/>
              <a:t>Slide #24</a:t>
            </a:r>
          </a:p>
        </p:txBody>
      </p:sp>
      <p:sp>
        <p:nvSpPr>
          <p:cNvPr id="304" name="Shape 304"/>
          <p:cNvSpPr txBox="1"/>
          <p:nvPr>
            <p:ph idx="12" type="sldNum"/>
          </p:nvPr>
        </p:nvSpPr>
        <p:spPr>
          <a:xfrm>
            <a:off x="3884613" y="8685214"/>
            <a:ext cx="2971800" cy="4587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fr-F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0" name="Shape 310"/>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fr-FR"/>
              <a:t>Slide #25</a:t>
            </a:r>
          </a:p>
          <a:p>
            <a:pPr indent="0" lvl="0" marL="0" marR="0" rtl="0" algn="l">
              <a:spcBef>
                <a:spcPts val="0"/>
              </a:spcBef>
              <a:spcAft>
                <a:spcPts val="0"/>
              </a:spcAft>
              <a:buSzPct val="25000"/>
              <a:buNone/>
            </a:pPr>
            <a:r>
              <a:rPr lang="fr-FR"/>
              <a:t>Slide time:  3 mins</a:t>
            </a:r>
          </a:p>
          <a:p>
            <a:pPr indent="0" lvl="0" marL="0" marR="0" rtl="0" algn="l">
              <a:spcBef>
                <a:spcPts val="0"/>
              </a:spcBef>
              <a:spcAft>
                <a:spcPts val="0"/>
              </a:spcAft>
              <a:buSzPct val="25000"/>
              <a:buNone/>
            </a:pPr>
            <a:r>
              <a:t/>
            </a:r>
            <a:endParaRPr/>
          </a:p>
          <a:p>
            <a:pPr lvl="0" rtl="0">
              <a:lnSpc>
                <a:spcPct val="115000"/>
              </a:lnSpc>
              <a:spcBef>
                <a:spcPts val="0"/>
              </a:spcBef>
              <a:spcAft>
                <a:spcPts val="1000"/>
              </a:spcAft>
              <a:buClr>
                <a:srgbClr val="000000"/>
              </a:buClr>
              <a:buSzPct val="100000"/>
              <a:buFont typeface="Arial"/>
              <a:buNone/>
            </a:pPr>
            <a:r>
              <a:rPr b="1" lang="fr-FR" sz="1100">
                <a:solidFill>
                  <a:srgbClr val="000000"/>
                </a:solidFill>
              </a:rPr>
              <a:t>JEREMY</a:t>
            </a:r>
            <a:r>
              <a:rPr lang="fr-FR" sz="1100">
                <a:solidFill>
                  <a:srgbClr val="000000"/>
                </a:solidFill>
              </a:rPr>
              <a:t> - </a:t>
            </a:r>
          </a:p>
          <a:p>
            <a:pPr lvl="0" rtl="0">
              <a:lnSpc>
                <a:spcPct val="115000"/>
              </a:lnSpc>
              <a:spcBef>
                <a:spcPts val="0"/>
              </a:spcBef>
              <a:spcAft>
                <a:spcPts val="1000"/>
              </a:spcAft>
              <a:buClr>
                <a:srgbClr val="000000"/>
              </a:buClr>
              <a:buSzPct val="100000"/>
              <a:buFont typeface="Arial"/>
              <a:buNone/>
            </a:pPr>
            <a:r>
              <a:rPr lang="fr-FR" sz="1100">
                <a:solidFill>
                  <a:srgbClr val="000000"/>
                </a:solidFill>
              </a:rPr>
              <a:t>Hello, everyone and welcome back! My name is Jeremy Johnson, and I am a Volunteer Development Associate Specialist from Virginia Cooperative Extension. My vanity plate has “4-H Camp” on it, because we love 4-H Camp in Virginia!</a:t>
            </a:r>
          </a:p>
          <a:p>
            <a:pPr lvl="0" rtl="0">
              <a:lnSpc>
                <a:spcPct val="115000"/>
              </a:lnSpc>
              <a:spcBef>
                <a:spcPts val="0"/>
              </a:spcBef>
              <a:spcAft>
                <a:spcPts val="1000"/>
              </a:spcAft>
              <a:buClr>
                <a:srgbClr val="000000"/>
              </a:buClr>
              <a:buSzPct val="100000"/>
              <a:buFont typeface="Arial"/>
              <a:buNone/>
            </a:pPr>
            <a:r>
              <a:t/>
            </a:r>
            <a:endParaRPr sz="1100">
              <a:solidFill>
                <a:srgbClr val="000000"/>
              </a:solidFill>
            </a:endParaRPr>
          </a:p>
          <a:p>
            <a:pPr lvl="0" rtl="0">
              <a:lnSpc>
                <a:spcPct val="115000"/>
              </a:lnSpc>
              <a:spcBef>
                <a:spcPts val="0"/>
              </a:spcBef>
              <a:spcAft>
                <a:spcPts val="1000"/>
              </a:spcAft>
              <a:buClr>
                <a:srgbClr val="000000"/>
              </a:buClr>
              <a:buSzPct val="100000"/>
              <a:buFont typeface="Arial"/>
              <a:buNone/>
            </a:pPr>
            <a:r>
              <a:rPr lang="fr-FR" sz="1100">
                <a:solidFill>
                  <a:srgbClr val="000000"/>
                </a:solidFill>
              </a:rPr>
              <a:t>So far this evening, we have begun to set the stage for success by exploring the ways in which we can create an environment for our 4-H members to thrive.  We have practiced ways we can design our 4-H club meetings and programs to include the Essential Elements of positive youth development.  When we plan and practice strategies that emphasize Belonging, Mastery, Independence, and Generosity, we are on our way to developing sound outcomes and helping our 4-H members reach the 5 C’s of competence, confidence, character, connection and caring.</a:t>
            </a:r>
          </a:p>
          <a:p>
            <a:pPr lvl="0" rtl="0">
              <a:lnSpc>
                <a:spcPct val="115000"/>
              </a:lnSpc>
              <a:spcBef>
                <a:spcPts val="0"/>
              </a:spcBef>
              <a:spcAft>
                <a:spcPts val="1000"/>
              </a:spcAft>
              <a:buClr>
                <a:srgbClr val="000000"/>
              </a:buClr>
              <a:buSzPct val="100000"/>
              <a:buFont typeface="Arial"/>
              <a:buNone/>
            </a:pPr>
            <a:r>
              <a:rPr lang="fr-FR" sz="1100">
                <a:solidFill>
                  <a:srgbClr val="000000"/>
                </a:solidFill>
              </a:rPr>
              <a:t>It is now time to discover how our 4-H project work develops skills that lead to the 5 C’s.  We often spend great amounts of time planning learning experiences around our project work.  We plan our 4-H programs to include hands-on activities that allow youth to learn more about a specific project – electrical energy, robotics, sheep, cooking, etc.  It is important to incorporate opportunities for 4-H members to practice both technical and life skills through project work.</a:t>
            </a:r>
          </a:p>
          <a:p>
            <a:pPr lvl="0" rtl="0">
              <a:lnSpc>
                <a:spcPct val="115000"/>
              </a:lnSpc>
              <a:spcBef>
                <a:spcPts val="0"/>
              </a:spcBef>
              <a:spcAft>
                <a:spcPts val="1000"/>
              </a:spcAft>
              <a:buClr>
                <a:srgbClr val="000000"/>
              </a:buClr>
              <a:buSzPct val="100000"/>
              <a:buFont typeface="Arial"/>
              <a:buNone/>
            </a:pPr>
            <a:r>
              <a:rPr lang="fr-FR" sz="1100">
                <a:solidFill>
                  <a:srgbClr val="000000"/>
                </a:solidFill>
              </a:rPr>
              <a:t>We want 4-H experiences to work for our youth!  We want them to learn skills in 4-H that they can put to good use as real world experiences.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311" name="Shape 311"/>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8" name="Shape 328"/>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Clr>
                <a:srgbClr val="000000"/>
              </a:buClr>
              <a:buSzPct val="25000"/>
              <a:buFont typeface="Arial"/>
              <a:buNone/>
            </a:pPr>
            <a:r>
              <a:rPr lang="fr-FR"/>
              <a:t>Slide #26:</a:t>
            </a:r>
          </a:p>
          <a:p>
            <a:pPr lvl="0" rtl="0">
              <a:spcBef>
                <a:spcPts val="0"/>
              </a:spcBef>
              <a:buNone/>
            </a:pPr>
            <a:r>
              <a:rPr lang="fr-FR"/>
              <a:t>Slide time:  5 mins</a:t>
            </a:r>
          </a:p>
          <a:p>
            <a:pPr lvl="0" rtl="0">
              <a:spcBef>
                <a:spcPts val="0"/>
              </a:spcBef>
              <a:buNone/>
            </a:pPr>
            <a:r>
              <a:t/>
            </a:r>
            <a:endParaRPr/>
          </a:p>
          <a:p>
            <a:pPr lvl="0" rtl="0">
              <a:spcBef>
                <a:spcPts val="0"/>
              </a:spcBef>
              <a:buClr>
                <a:srgbClr val="000000"/>
              </a:buClr>
              <a:buSzPct val="25000"/>
              <a:buFont typeface="Arial"/>
              <a:buNone/>
            </a:pPr>
            <a:r>
              <a:rPr b="1" lang="fr-FR"/>
              <a:t>JEREMY - </a:t>
            </a:r>
          </a:p>
          <a:p>
            <a:pPr indent="-228600" lvl="0" marL="228600" marR="0" rtl="0" algn="l">
              <a:lnSpc>
                <a:spcPct val="90000"/>
              </a:lnSpc>
              <a:spcBef>
                <a:spcPts val="0"/>
              </a:spcBef>
              <a:spcAft>
                <a:spcPts val="0"/>
              </a:spcAft>
              <a:buClr>
                <a:schemeClr val="dk1"/>
              </a:buClr>
              <a:buSzPct val="100000"/>
              <a:buFont typeface="Calibri"/>
              <a:buAutoNum type="arabicPeriod"/>
            </a:pPr>
            <a:r>
              <a:rPr b="0" i="0" lang="fr-FR" sz="1200" u="none" cap="none" strike="noStrike">
                <a:solidFill>
                  <a:schemeClr val="dk1"/>
                </a:solidFill>
                <a:latin typeface="Calibri"/>
                <a:ea typeface="Calibri"/>
                <a:cs typeface="Calibri"/>
                <a:sym typeface="Calibri"/>
              </a:rPr>
              <a:t>Project vs. skill development; technical vs. life lessons; tangible vs. intangible.</a:t>
            </a:r>
          </a:p>
          <a:p>
            <a:pPr indent="-228600" lvl="0" marL="228600" marR="0" rtl="0" algn="l">
              <a:lnSpc>
                <a:spcPct val="90000"/>
              </a:lnSpc>
              <a:spcBef>
                <a:spcPts val="360"/>
              </a:spcBef>
              <a:spcAft>
                <a:spcPts val="0"/>
              </a:spcAft>
              <a:buClr>
                <a:schemeClr val="dk1"/>
              </a:buClr>
              <a:buSzPct val="100000"/>
              <a:buFont typeface="Calibri"/>
              <a:buAutoNum type="arabicPeriod"/>
            </a:pPr>
            <a:r>
              <a:rPr b="0" i="0" lang="fr-FR" sz="1200" u="none" cap="none" strike="noStrike">
                <a:solidFill>
                  <a:schemeClr val="dk1"/>
                </a:solidFill>
                <a:latin typeface="Calibri"/>
                <a:ea typeface="Calibri"/>
                <a:cs typeface="Calibri"/>
                <a:sym typeface="Calibri"/>
              </a:rPr>
              <a:t>Are we trying to teach the project or the skills the youth will gain from the project?—We Are Teaching Both!!</a:t>
            </a:r>
          </a:p>
          <a:p>
            <a:pPr indent="-228600" lvl="0" marL="228600" marR="0" rtl="0" algn="l">
              <a:lnSpc>
                <a:spcPct val="90000"/>
              </a:lnSpc>
              <a:spcBef>
                <a:spcPts val="360"/>
              </a:spcBef>
              <a:spcAft>
                <a:spcPts val="0"/>
              </a:spcAft>
              <a:buClr>
                <a:schemeClr val="dk1"/>
              </a:buClr>
              <a:buSzPct val="100000"/>
              <a:buFont typeface="Calibri"/>
              <a:buAutoNum type="arabicPeriod"/>
            </a:pPr>
            <a:r>
              <a:rPr b="0" i="0" lang="fr-FR" sz="1200" u="none" cap="none" strike="noStrike">
                <a:solidFill>
                  <a:schemeClr val="dk1"/>
                </a:solidFill>
                <a:latin typeface="Calibri"/>
                <a:ea typeface="Calibri"/>
                <a:cs typeface="Calibri"/>
                <a:sym typeface="Calibri"/>
              </a:rPr>
              <a:t>Tangible vs. Intangible</a:t>
            </a:r>
          </a:p>
          <a:p>
            <a:pPr indent="-228600" lvl="2" marL="1143000" marR="0" rtl="0" algn="l">
              <a:lnSpc>
                <a:spcPct val="90000"/>
              </a:lnSpc>
              <a:spcBef>
                <a:spcPts val="360"/>
              </a:spcBef>
              <a:spcAft>
                <a:spcPts val="0"/>
              </a:spcAft>
              <a:buClr>
                <a:schemeClr val="dk1"/>
              </a:buClr>
              <a:buSzPct val="100000"/>
              <a:buFont typeface="Calibri"/>
              <a:buChar char="•"/>
            </a:pPr>
            <a:r>
              <a:rPr b="0" i="0" lang="fr-FR" sz="1200" u="none" cap="none" strike="noStrike">
                <a:solidFill>
                  <a:schemeClr val="dk1"/>
                </a:solidFill>
                <a:latin typeface="Calibri"/>
                <a:ea typeface="Calibri"/>
                <a:cs typeface="Calibri"/>
                <a:sym typeface="Calibri"/>
              </a:rPr>
              <a:t>Learning to sew vs. gaining poise (Fashion Revue)</a:t>
            </a:r>
          </a:p>
          <a:p>
            <a:pPr indent="-228600" lvl="2" marL="1143000" marR="0" rtl="0" algn="l">
              <a:lnSpc>
                <a:spcPct val="90000"/>
              </a:lnSpc>
              <a:spcBef>
                <a:spcPts val="360"/>
              </a:spcBef>
              <a:spcAft>
                <a:spcPts val="0"/>
              </a:spcAft>
              <a:buClr>
                <a:schemeClr val="dk1"/>
              </a:buClr>
              <a:buSzPct val="100000"/>
              <a:buFont typeface="Calibri"/>
              <a:buChar char="•"/>
            </a:pPr>
            <a:r>
              <a:rPr b="0" i="0" lang="fr-FR" sz="1200" u="none" cap="none" strike="noStrike">
                <a:solidFill>
                  <a:schemeClr val="dk1"/>
                </a:solidFill>
                <a:latin typeface="Calibri"/>
                <a:ea typeface="Calibri"/>
                <a:cs typeface="Calibri"/>
                <a:sym typeface="Calibri"/>
              </a:rPr>
              <a:t>Doing a fundraiser vs. building teamwork &amp; communication</a:t>
            </a:r>
          </a:p>
          <a:p>
            <a:pPr indent="-228600" lvl="0" marL="228600" marR="0" rtl="0" algn="l">
              <a:lnSpc>
                <a:spcPct val="90000"/>
              </a:lnSpc>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Life skills vs. Technical skills—4-H should put emphasis on life skills, but do not discount technical skills.  Both life skills &amp; technical skills can be very important related to career choice and workforce preparation.</a:t>
            </a:r>
          </a:p>
          <a:p>
            <a:pPr indent="-228600" lvl="0" marL="228600" marR="0" rtl="0" algn="l">
              <a:lnSpc>
                <a:spcPct val="90000"/>
              </a:lnSpc>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How do we talk and relate to each other in 4-H?</a:t>
            </a:r>
          </a:p>
          <a:p>
            <a:pPr indent="-228600" lvl="0" marL="228600" marR="0" rtl="0" algn="l">
              <a:lnSpc>
                <a:spcPct val="90000"/>
              </a:lnSpc>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When you introduce yourself what do you tell people about your experience?</a:t>
            </a:r>
          </a:p>
          <a:p>
            <a:pPr indent="-228600" lvl="0" marL="228600" marR="0" rtl="0" algn="l">
              <a:lnSpc>
                <a:spcPct val="90000"/>
              </a:lnSpc>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4.  Projects are easy to talk about because they are tangible; skills are less concrete, making them more difficult to talk about.  What do we put the most emphasis on?  What should we put the most emphasis on?</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329" name="Shape 329"/>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5" name="Shape 335"/>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None/>
            </a:pPr>
            <a:r>
              <a:rPr lang="fr-FR"/>
              <a:t>Slide #27:</a:t>
            </a:r>
          </a:p>
          <a:p>
            <a:pPr lvl="0" rtl="0">
              <a:spcBef>
                <a:spcPts val="0"/>
              </a:spcBef>
              <a:buNone/>
            </a:pPr>
            <a:r>
              <a:rPr lang="fr-FR"/>
              <a:t>Slide time:  2 mins</a:t>
            </a:r>
          </a:p>
          <a:p>
            <a:pPr lvl="0" rtl="0">
              <a:spcBef>
                <a:spcPts val="0"/>
              </a:spcBef>
              <a:buNone/>
            </a:pPr>
            <a:r>
              <a:t/>
            </a:r>
            <a:endParaRPr/>
          </a:p>
          <a:p>
            <a:pPr lvl="0" rtl="0">
              <a:spcBef>
                <a:spcPts val="0"/>
              </a:spcBef>
              <a:buNone/>
            </a:pPr>
            <a:r>
              <a:rPr b="1" lang="fr-FR"/>
              <a:t>JEREMY - </a:t>
            </a:r>
          </a:p>
          <a:p>
            <a:pPr indent="-228600" lvl="0" marL="228600" marR="0" rtl="0" algn="l">
              <a:lnSpc>
                <a:spcPct val="90000"/>
              </a:lnSpc>
              <a:spcBef>
                <a:spcPts val="0"/>
              </a:spcBef>
              <a:spcAft>
                <a:spcPts val="0"/>
              </a:spcAft>
              <a:buClr>
                <a:schemeClr val="dk1"/>
              </a:buClr>
              <a:buSzPct val="100000"/>
              <a:buFont typeface="Calibri"/>
              <a:buChar char="•"/>
            </a:pPr>
            <a:r>
              <a:rPr b="0" i="0" lang="fr-FR" sz="1200" u="none" cap="none" strike="noStrike">
                <a:solidFill>
                  <a:schemeClr val="dk1"/>
                </a:solidFill>
                <a:latin typeface="Calibri"/>
                <a:ea typeface="Calibri"/>
                <a:cs typeface="Calibri"/>
                <a:sym typeface="Calibri"/>
              </a:rPr>
              <a:t>Think about the projects in your club—what skills can be learned from these?</a:t>
            </a:r>
          </a:p>
          <a:p>
            <a:pPr indent="-228600" lvl="0" marL="228600" marR="0" rtl="0" algn="l">
              <a:lnSpc>
                <a:spcPct val="90000"/>
              </a:lnSpc>
              <a:spcBef>
                <a:spcPts val="360"/>
              </a:spcBef>
              <a:spcAft>
                <a:spcPts val="0"/>
              </a:spcAft>
              <a:buClr>
                <a:schemeClr val="dk1"/>
              </a:buClr>
              <a:buSzPct val="100000"/>
              <a:buFont typeface="Calibri"/>
              <a:buChar char="•"/>
            </a:pPr>
            <a:r>
              <a:rPr b="0" i="0" lang="fr-FR" sz="1200" u="none" cap="none" strike="noStrike">
                <a:solidFill>
                  <a:schemeClr val="dk1"/>
                </a:solidFill>
                <a:latin typeface="Calibri"/>
                <a:ea typeface="Calibri"/>
                <a:cs typeface="Calibri"/>
                <a:sym typeface="Calibri"/>
              </a:rPr>
              <a:t>We say that our members are gaining life skills—how can we measure what we say to prove it? What tools can we use? This is a very difficult question that even staff struggle with. We know that connections are being made and not by magic—we need to be able to find a way to positively identify the correlations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336" name="Shape 336"/>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2" name="Shape 342"/>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Clr>
                <a:srgbClr val="000000"/>
              </a:buClr>
              <a:buSzPct val="91666"/>
              <a:buFont typeface="Arial"/>
              <a:buNone/>
            </a:pPr>
            <a:r>
              <a:rPr lang="fr-FR"/>
              <a:t>Slide #28:</a:t>
            </a:r>
          </a:p>
          <a:p>
            <a:pPr lvl="0" rtl="0">
              <a:spcBef>
                <a:spcPts val="0"/>
              </a:spcBef>
              <a:buClr>
                <a:srgbClr val="000000"/>
              </a:buClr>
              <a:buSzPct val="91666"/>
              <a:buFont typeface="Arial"/>
              <a:buNone/>
            </a:pPr>
            <a:r>
              <a:rPr lang="fr-FR"/>
              <a:t>Slide time:  10 mins</a:t>
            </a:r>
          </a:p>
          <a:p>
            <a:pPr lvl="0" rtl="0">
              <a:spcBef>
                <a:spcPts val="0"/>
              </a:spcBef>
              <a:buClr>
                <a:srgbClr val="000000"/>
              </a:buClr>
              <a:buSzPct val="91666"/>
              <a:buFont typeface="Arial"/>
              <a:buNone/>
            </a:pPr>
            <a:r>
              <a:t/>
            </a:r>
            <a:endParaRPr/>
          </a:p>
          <a:p>
            <a:pPr lvl="0" rtl="0">
              <a:spcBef>
                <a:spcPts val="0"/>
              </a:spcBef>
              <a:buClr>
                <a:srgbClr val="000000"/>
              </a:buClr>
              <a:buSzPct val="91666"/>
              <a:buFont typeface="Arial"/>
              <a:buNone/>
            </a:pPr>
            <a:r>
              <a:rPr b="1" lang="fr-FR"/>
              <a:t>JEREMY - </a:t>
            </a:r>
          </a:p>
          <a:p>
            <a:pPr indent="-228600" lvl="0" marL="228600" marR="0" rtl="0" algn="l">
              <a:spcBef>
                <a:spcPts val="0"/>
              </a:spcBef>
              <a:spcAft>
                <a:spcPts val="0"/>
              </a:spcAft>
              <a:buSzPct val="25000"/>
              <a:buNone/>
            </a:pPr>
            <a:r>
              <a:t/>
            </a:r>
            <a:endParaRPr/>
          </a:p>
          <a:p>
            <a:pPr indent="-228600" lvl="0" marL="22860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Mask activity: (Refer to </a:t>
            </a:r>
            <a:r>
              <a:rPr lang="fr-FR"/>
              <a:t>“Masks of 4-H” </a:t>
            </a:r>
            <a:r>
              <a:rPr b="0" i="0" lang="fr-FR" sz="1200" u="none" cap="none" strike="noStrike">
                <a:solidFill>
                  <a:schemeClr val="dk1"/>
                </a:solidFill>
                <a:latin typeface="Calibri"/>
                <a:ea typeface="Calibri"/>
                <a:cs typeface="Calibri"/>
                <a:sym typeface="Calibri"/>
              </a:rPr>
              <a:t>activity sheet)</a:t>
            </a:r>
          </a:p>
          <a:p>
            <a:pPr indent="-228600" lvl="0" marL="228600" marR="0" rtl="0" algn="l">
              <a:spcBef>
                <a:spcPts val="360"/>
              </a:spcBef>
              <a:spcAft>
                <a:spcPts val="0"/>
              </a:spcAft>
              <a:buSzPct val="25000"/>
              <a:buNone/>
            </a:pPr>
            <a:r>
              <a:t/>
            </a:r>
            <a:endParaRPr/>
          </a:p>
          <a:p>
            <a:pPr indent="-298450" lvl="0" marL="228600" marR="0" rtl="0" algn="l">
              <a:spcBef>
                <a:spcPts val="360"/>
              </a:spcBef>
              <a:spcAft>
                <a:spcPts val="0"/>
              </a:spcAft>
              <a:buClr>
                <a:srgbClr val="000000"/>
              </a:buClr>
              <a:buSzPct val="100000"/>
              <a:buFont typeface="Arial"/>
              <a:buNone/>
            </a:pPr>
            <a:r>
              <a:rPr lang="fr-FR" sz="1100">
                <a:solidFill>
                  <a:srgbClr val="000000"/>
                </a:solidFill>
              </a:rPr>
              <a:t>Your Host Site Facilitators will now lead you through a “Masks of 4-H” activity. Facilitators, please help your participants to complete this activity following the instructions provided. We’ll return in a few minutes to discuss this activity.</a:t>
            </a:r>
          </a:p>
          <a:p>
            <a:pPr indent="-228600" lvl="0" marL="228600" marR="0" rtl="0" algn="l">
              <a:spcBef>
                <a:spcPts val="360"/>
              </a:spcBef>
              <a:spcAft>
                <a:spcPts val="0"/>
              </a:spcAft>
              <a:buSzPct val="25000"/>
              <a:buNone/>
            </a:pPr>
            <a:r>
              <a:t/>
            </a:r>
            <a:endParaRPr/>
          </a:p>
          <a:p>
            <a:pPr indent="-228600" lvl="0" marL="22860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Have the group put on their skills mask first; then put the project mask over the top of the skills mask.  Ask everyone to look around and explain what they see.  They should say they can see the projects that everyone does.</a:t>
            </a:r>
          </a:p>
          <a:p>
            <a:pPr indent="-228600" lvl="0" marL="22860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Now have them take the masks off.  Put them back on, this time the project mask first, then the clear skills mask over the top.  This time talk about the skills that you can see.  Then talk about the project that you can see in the background.</a:t>
            </a:r>
          </a:p>
          <a:p>
            <a:pPr indent="-228600" lvl="0" marL="22860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This activity illustrates two ways we can tell our 4-H story</a:t>
            </a:r>
          </a:p>
          <a:p>
            <a:pPr indent="-228600" lvl="0" marL="228600" marR="0" rtl="0" algn="l">
              <a:spcBef>
                <a:spcPts val="360"/>
              </a:spcBef>
              <a:spcAft>
                <a:spcPts val="0"/>
              </a:spcAft>
              <a:buClr>
                <a:schemeClr val="dk1"/>
              </a:buClr>
              <a:buSzPct val="100000"/>
              <a:buFont typeface="Calibri"/>
              <a:buAutoNum type="arabicPeriod"/>
            </a:pPr>
            <a:r>
              <a:rPr b="0" i="0" lang="fr-FR" sz="1200" u="none" cap="none" strike="noStrike">
                <a:solidFill>
                  <a:schemeClr val="dk1"/>
                </a:solidFill>
                <a:latin typeface="Calibri"/>
                <a:ea typeface="Calibri"/>
                <a:cs typeface="Calibri"/>
                <a:sym typeface="Calibri"/>
              </a:rPr>
              <a:t>Talk about the projects we do first—in this case, this is all the public will see.  Eventually, this is all some of us will also see.</a:t>
            </a:r>
          </a:p>
          <a:p>
            <a:pPr indent="-228600" lvl="0" marL="228600" marR="0" rtl="0" algn="l">
              <a:spcBef>
                <a:spcPts val="360"/>
              </a:spcBef>
              <a:spcAft>
                <a:spcPts val="0"/>
              </a:spcAft>
              <a:buClr>
                <a:schemeClr val="dk1"/>
              </a:buClr>
              <a:buSzPct val="100000"/>
              <a:buFont typeface="Calibri"/>
              <a:buAutoNum type="arabicPeriod"/>
            </a:pPr>
            <a:r>
              <a:rPr b="0" i="0" lang="fr-FR" sz="1200" u="none" cap="none" strike="noStrike">
                <a:solidFill>
                  <a:schemeClr val="dk1"/>
                </a:solidFill>
                <a:latin typeface="Calibri"/>
                <a:ea typeface="Calibri"/>
                <a:cs typeface="Calibri"/>
                <a:sym typeface="Calibri"/>
              </a:rPr>
              <a:t>Talk about the skills learned first.  Skills learned through projects. Put emphasis on what skills/lessons are learned.</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343" name="Shape 343"/>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9" name="Shape 349"/>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Clr>
                <a:srgbClr val="000000"/>
              </a:buClr>
              <a:buSzPct val="91666"/>
              <a:buFont typeface="Arial"/>
              <a:buNone/>
            </a:pPr>
            <a:r>
              <a:rPr lang="fr-FR"/>
              <a:t>Slide #29</a:t>
            </a:r>
          </a:p>
          <a:p>
            <a:pPr lvl="0" rtl="0">
              <a:spcBef>
                <a:spcPts val="0"/>
              </a:spcBef>
              <a:buClr>
                <a:srgbClr val="000000"/>
              </a:buClr>
              <a:buSzPct val="91666"/>
              <a:buFont typeface="Arial"/>
              <a:buNone/>
            </a:pPr>
            <a:r>
              <a:rPr lang="fr-FR"/>
              <a:t>Slide time:  5 mins</a:t>
            </a:r>
          </a:p>
          <a:p>
            <a:pPr lvl="0" rtl="0">
              <a:spcBef>
                <a:spcPts val="0"/>
              </a:spcBef>
              <a:buClr>
                <a:srgbClr val="000000"/>
              </a:buClr>
              <a:buSzPct val="91666"/>
              <a:buFont typeface="Arial"/>
              <a:buNone/>
            </a:pPr>
            <a:r>
              <a:t/>
            </a:r>
            <a:endParaRPr/>
          </a:p>
          <a:p>
            <a:pPr lvl="0" rtl="0">
              <a:spcBef>
                <a:spcPts val="0"/>
              </a:spcBef>
              <a:buClr>
                <a:srgbClr val="000000"/>
              </a:buClr>
              <a:buSzPct val="91666"/>
              <a:buFont typeface="Arial"/>
              <a:buNone/>
            </a:pPr>
            <a:r>
              <a:rPr b="1" lang="fr-FR"/>
              <a:t>JEREMY - </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Intentional planning</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1.  Iowa State “Targeting Life Skills Model” (TLS)</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What’s the value of using the TLS model?  The TLS model provides a format incorporating major points of youth programming:</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 assisting youth to reach their full potential through a positive approach to life skill development</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 delivering information and skill practice at the appropriate developmental level for the target audience</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 writing specific learning objectives for life skill development that are measurable</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 completing an instructional plan that creates experiences based on experiential learning theory to achieve life skill </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development</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 using these indicators to effectively evaluate program impact/goal</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Practical uses of the TLS model: Select a skill to focus on at each meeting to incorporate into the club meeting/activity</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-relate it to an activity already planned</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 have a reflective discussion about the topic</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	-talk about how it applies to everyday life now and in the future</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Record book—record the project data as well as the skill development</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350" name="Shape 350"/>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94" name="Shape 94"/>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#3</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Slide time: 1 minute</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1" i="0" lang="fr-FR" sz="1200" u="none" cap="none" strike="noStrike">
                <a:solidFill>
                  <a:schemeClr val="dk1"/>
                </a:solidFill>
              </a:rPr>
              <a:t>PAT -</a:t>
            </a:r>
            <a:r>
              <a:rPr b="0" i="0" lang="fr-FR" sz="1200" u="none" cap="none" strike="noStrike">
                <a:solidFill>
                  <a:schemeClr val="dk1"/>
                </a:solidFill>
                <a:latin typeface="Calibri"/>
                <a:ea typeface="Calibri"/>
                <a:cs typeface="Calibri"/>
                <a:sym typeface="Calibri"/>
              </a:rPr>
              <a:t> Tonight’s session is titled “Cultivating an Environment for Growing True Leaders.” </a:t>
            </a:r>
          </a:p>
          <a:p>
            <a:pPr indent="0" lvl="0" marL="0" marR="0" rtl="0" algn="l">
              <a:spcBef>
                <a:spcPts val="360"/>
              </a:spcBef>
              <a:spcAft>
                <a:spcPts val="0"/>
              </a:spcAft>
              <a:buSzPct val="25000"/>
              <a:buNone/>
            </a:pPr>
            <a:r>
              <a:t/>
            </a:r>
            <a:endParaRP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Creating an environment where 4-H members feel safe as they grow and develop leadership skills means having volunteers who understand the basics of positive youth development. This session will feature ideas and activities that help foster life skill development by focusing on strategies for more effective club interactions. Participants will learn about the Essential Elements</a:t>
            </a:r>
            <a:r>
              <a:rPr lang="fr-FR"/>
              <a:t> </a:t>
            </a:r>
            <a:r>
              <a:rPr b="0" i="0" lang="fr-FR" sz="1200" u="none" cap="none" strike="noStrike">
                <a:solidFill>
                  <a:schemeClr val="dk1"/>
                </a:solidFill>
                <a:latin typeface="Calibri"/>
                <a:ea typeface="Calibri"/>
                <a:cs typeface="Calibri"/>
                <a:sym typeface="Calibri"/>
              </a:rPr>
              <a:t>of 4-H and the 5 C’s of positive youth development, so join us to set the stage for more successful club meetings!</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95" name="Shape 95"/>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56" name="Shape 356"/>
          <p:cNvSpPr txBox="1"/>
          <p:nvPr>
            <p:ph idx="1" type="body"/>
          </p:nvPr>
        </p:nvSpPr>
        <p:spPr>
          <a:xfrm>
            <a:off x="685800" y="4400551"/>
            <a:ext cx="5486400" cy="3600600"/>
          </a:xfrm>
          <a:prstGeom prst="rect">
            <a:avLst/>
          </a:prstGeom>
        </p:spPr>
        <p:txBody>
          <a:bodyPr anchorCtr="0" anchor="t" bIns="91425" lIns="91425" rIns="91425" wrap="square" tIns="91425">
            <a:noAutofit/>
          </a:bodyPr>
          <a:lstStyle/>
          <a:p>
            <a:pPr lvl="0" rtl="0">
              <a:spcBef>
                <a:spcPts val="0"/>
              </a:spcBef>
              <a:buNone/>
            </a:pPr>
            <a:r>
              <a:rPr lang="fr-FR"/>
              <a:t>Slide #30</a:t>
            </a:r>
          </a:p>
          <a:p>
            <a:pPr lvl="0" rtl="0">
              <a:spcBef>
                <a:spcPts val="0"/>
              </a:spcBef>
              <a:buNone/>
            </a:pPr>
            <a:r>
              <a:rPr lang="fr-FR"/>
              <a:t>Slide time: 6 minutes</a:t>
            </a:r>
          </a:p>
          <a:p>
            <a:pPr lvl="0" rtl="0">
              <a:spcBef>
                <a:spcPts val="0"/>
              </a:spcBef>
              <a:buNone/>
            </a:pPr>
            <a:r>
              <a:t/>
            </a:r>
            <a:endParaRPr/>
          </a:p>
          <a:p>
            <a:pPr lvl="0" rtl="0">
              <a:spcBef>
                <a:spcPts val="0"/>
              </a:spcBef>
              <a:buNone/>
            </a:pPr>
            <a:r>
              <a:rPr b="1" lang="fr-FR"/>
              <a:t>JEREMY - </a:t>
            </a:r>
          </a:p>
          <a:p>
            <a:pPr lvl="0">
              <a:spcBef>
                <a:spcPts val="0"/>
              </a:spcBef>
              <a:buNone/>
            </a:pPr>
            <a:r>
              <a:t/>
            </a:r>
            <a:endParaRPr sz="1100">
              <a:solidFill>
                <a:srgbClr val="000000"/>
              </a:solidFill>
            </a:endParaRPr>
          </a:p>
          <a:p>
            <a:pPr lvl="0">
              <a:spcBef>
                <a:spcPts val="0"/>
              </a:spcBef>
              <a:buNone/>
            </a:pPr>
            <a:r>
              <a:rPr lang="fr-FR" sz="1100">
                <a:solidFill>
                  <a:srgbClr val="000000"/>
                </a:solidFill>
              </a:rPr>
              <a:t>(Discussion about how youth and adults are interacting and engaging with each other during 4-H Club meetings - rather than using the video audio, the presenter will be explaining what is happening in the club experiences.) </a:t>
            </a:r>
          </a:p>
          <a:p>
            <a:pPr lvl="0">
              <a:spcBef>
                <a:spcPts val="0"/>
              </a:spcBef>
              <a:buNone/>
            </a:pPr>
            <a:r>
              <a:t/>
            </a:r>
            <a:endParaRPr>
              <a:highlight>
                <a:srgbClr val="FFFF00"/>
              </a:highlight>
            </a:endParaRPr>
          </a:p>
          <a:p>
            <a:pPr lvl="0" rtl="0">
              <a:spcBef>
                <a:spcPts val="0"/>
              </a:spcBef>
              <a:buNone/>
            </a:pPr>
            <a:r>
              <a:rPr lang="fr-FR" sz="1100">
                <a:solidFill>
                  <a:srgbClr val="000000"/>
                </a:solidFill>
              </a:rPr>
              <a:t>Link to video of Youth and Adults interacting at 4-H Club meetings - </a:t>
            </a:r>
            <a:r>
              <a:rPr lang="fr-FR" sz="1100" u="sng">
                <a:solidFill>
                  <a:srgbClr val="0563C1"/>
                </a:solidFill>
                <a:hlinkClick r:id="rId2"/>
              </a:rPr>
              <a:t>https://www.youtube.com/watch?v=oOCEKN8ZqWE&amp;feature=em-upload_owner#action=share</a:t>
            </a:r>
          </a:p>
          <a:p>
            <a:pPr lvl="0">
              <a:spcBef>
                <a:spcPts val="0"/>
              </a:spcBef>
              <a:buNone/>
            </a:pPr>
            <a:r>
              <a:t/>
            </a:r>
            <a:endParaRPr>
              <a:highlight>
                <a:srgbClr val="FFFF00"/>
              </a:highlight>
            </a:endParaRPr>
          </a:p>
        </p:txBody>
      </p:sp>
      <p:sp>
        <p:nvSpPr>
          <p:cNvPr id="357" name="Shape 357"/>
          <p:cNvSpPr txBox="1"/>
          <p:nvPr>
            <p:ph idx="12" type="sldNum"/>
          </p:nvPr>
        </p:nvSpPr>
        <p:spPr>
          <a:xfrm>
            <a:off x="3884613" y="8685214"/>
            <a:ext cx="2971800" cy="4587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fr-F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400551"/>
            <a:ext cx="5486400" cy="3600600"/>
          </a:xfrm>
          <a:prstGeom prst="rect">
            <a:avLst/>
          </a:prstGeom>
        </p:spPr>
        <p:txBody>
          <a:bodyPr anchorCtr="0" anchor="t" bIns="91425" lIns="91425" rIns="91425" wrap="square" tIns="91425">
            <a:noAutofit/>
          </a:bodyPr>
          <a:lstStyle/>
          <a:p>
            <a:pPr lvl="0" rtl="0">
              <a:spcBef>
                <a:spcPts val="0"/>
              </a:spcBef>
              <a:buNone/>
            </a:pPr>
            <a:r>
              <a:rPr lang="fr-FR"/>
              <a:t>Slide #31</a:t>
            </a:r>
          </a:p>
          <a:p>
            <a:pPr lvl="0" rtl="0">
              <a:spcBef>
                <a:spcPts val="0"/>
              </a:spcBef>
              <a:buNone/>
            </a:pPr>
            <a:r>
              <a:rPr lang="fr-FR"/>
              <a:t>Slide time:  6 mins</a:t>
            </a:r>
          </a:p>
          <a:p>
            <a:pPr lvl="0" rtl="0">
              <a:spcBef>
                <a:spcPts val="0"/>
              </a:spcBef>
              <a:buNone/>
            </a:pPr>
            <a:r>
              <a:t/>
            </a:r>
            <a:endParaRPr/>
          </a:p>
          <a:p>
            <a:pPr lvl="0" rtl="0">
              <a:spcBef>
                <a:spcPts val="0"/>
              </a:spcBef>
              <a:buNone/>
            </a:pPr>
            <a:r>
              <a:rPr b="1" lang="fr-FR"/>
              <a:t>JEREMY - </a:t>
            </a:r>
          </a:p>
          <a:p>
            <a:pPr lvl="0" rtl="0">
              <a:spcBef>
                <a:spcPts val="0"/>
              </a:spcBef>
              <a:buNone/>
            </a:pPr>
            <a:r>
              <a:t/>
            </a:r>
            <a:endParaRPr/>
          </a:p>
          <a:p>
            <a:pPr lvl="0" rtl="0">
              <a:lnSpc>
                <a:spcPct val="115000"/>
              </a:lnSpc>
              <a:spcBef>
                <a:spcPts val="0"/>
              </a:spcBef>
              <a:spcAft>
                <a:spcPts val="1000"/>
              </a:spcAft>
              <a:buNone/>
            </a:pPr>
            <a:r>
              <a:rPr lang="fr-FR" sz="1100">
                <a:solidFill>
                  <a:srgbClr val="000000"/>
                </a:solidFill>
              </a:rPr>
              <a:t>REFLECTION and APPLICATION</a:t>
            </a:r>
          </a:p>
          <a:p>
            <a:pPr lvl="0" rtl="0">
              <a:lnSpc>
                <a:spcPct val="138000"/>
              </a:lnSpc>
              <a:spcBef>
                <a:spcPts val="0"/>
              </a:spcBef>
              <a:spcAft>
                <a:spcPts val="1000"/>
              </a:spcAft>
              <a:buNone/>
            </a:pPr>
            <a:r>
              <a:rPr lang="fr-FR" sz="1100">
                <a:solidFill>
                  <a:srgbClr val="000000"/>
                </a:solidFill>
              </a:rPr>
              <a:t>Host Site Facilitators will now lead your groups in a discussion related to the video that we just watched. Please use these discussion questions as your guide. Near the end of your discussion, please type some of the highlights into the group chat box.</a:t>
            </a:r>
          </a:p>
          <a:p>
            <a:pPr lvl="0" rtl="0">
              <a:lnSpc>
                <a:spcPct val="138000"/>
              </a:lnSpc>
              <a:spcBef>
                <a:spcPts val="0"/>
              </a:spcBef>
              <a:spcAft>
                <a:spcPts val="1000"/>
              </a:spcAft>
              <a:buNone/>
            </a:pPr>
            <a:r>
              <a:rPr lang="fr-FR" sz="1100">
                <a:solidFill>
                  <a:srgbClr val="000000"/>
                </a:solidFill>
              </a:rPr>
              <a:t>The discussion questions are now appearing on your screen.</a:t>
            </a:r>
          </a:p>
          <a:p>
            <a:pPr lvl="0" rtl="0">
              <a:lnSpc>
                <a:spcPct val="115000"/>
              </a:lnSpc>
              <a:spcBef>
                <a:spcPts val="0"/>
              </a:spcBef>
              <a:buNone/>
            </a:pPr>
            <a:r>
              <a:t/>
            </a:r>
            <a:endParaRPr sz="1100">
              <a:solidFill>
                <a:srgbClr val="000000"/>
              </a:solidFill>
            </a:endParaRPr>
          </a:p>
          <a:p>
            <a:pPr lvl="0" rtl="0">
              <a:lnSpc>
                <a:spcPct val="115000"/>
              </a:lnSpc>
              <a:spcBef>
                <a:spcPts val="0"/>
              </a:spcBef>
              <a:spcAft>
                <a:spcPts val="1000"/>
              </a:spcAft>
              <a:buNone/>
            </a:pPr>
            <a:r>
              <a:rPr lang="fr-FR" sz="1100">
                <a:solidFill>
                  <a:srgbClr val="000000"/>
                </a:solidFill>
              </a:rPr>
              <a:t>In what ways did you observe 4-H members practicing the Five C’s (competence, confidence, connection, character and caring)?</a:t>
            </a:r>
            <a:br>
              <a:rPr lang="fr-FR" sz="1100">
                <a:solidFill>
                  <a:srgbClr val="000000"/>
                </a:solidFill>
              </a:rPr>
            </a:br>
            <a:br>
              <a:rPr lang="fr-FR" sz="1100">
                <a:solidFill>
                  <a:srgbClr val="000000"/>
                </a:solidFill>
              </a:rPr>
            </a:br>
            <a:r>
              <a:rPr lang="fr-FR" sz="1100">
                <a:solidFill>
                  <a:srgbClr val="000000"/>
                </a:solidFill>
              </a:rPr>
              <a:t>How were the Essential Elements (BIG-M - belonging, independence, generosity, and mastery) used to cultivate an environment for success?</a:t>
            </a:r>
            <a:br>
              <a:rPr lang="fr-FR" sz="1100">
                <a:solidFill>
                  <a:srgbClr val="000000"/>
                </a:solidFill>
              </a:rPr>
            </a:br>
            <a:br>
              <a:rPr lang="fr-FR" sz="1100">
                <a:solidFill>
                  <a:srgbClr val="000000"/>
                </a:solidFill>
              </a:rPr>
            </a:br>
            <a:r>
              <a:rPr lang="fr-FR" sz="1100">
                <a:solidFill>
                  <a:srgbClr val="000000"/>
                </a:solidFill>
              </a:rPr>
              <a:t>What life skills did you observe the youth practicing?</a:t>
            </a:r>
            <a:br>
              <a:rPr lang="fr-FR" sz="1100">
                <a:solidFill>
                  <a:srgbClr val="000000"/>
                </a:solidFill>
              </a:rPr>
            </a:br>
            <a:br>
              <a:rPr lang="fr-FR" sz="1100">
                <a:solidFill>
                  <a:srgbClr val="000000"/>
                </a:solidFill>
              </a:rPr>
            </a:br>
            <a:r>
              <a:rPr lang="fr-FR" sz="1100">
                <a:solidFill>
                  <a:srgbClr val="000000"/>
                </a:solidFill>
              </a:rPr>
              <a:t>What is one new idea you can bring to your 4-H program to create an environment for success?</a:t>
            </a:r>
          </a:p>
          <a:p>
            <a:pPr lvl="0" rtl="0">
              <a:spcBef>
                <a:spcPts val="0"/>
              </a:spcBef>
              <a:buNone/>
            </a:pPr>
            <a:r>
              <a:t/>
            </a:r>
            <a:endParaRPr/>
          </a:p>
        </p:txBody>
      </p:sp>
      <p:sp>
        <p:nvSpPr>
          <p:cNvPr id="363" name="Shape 363"/>
          <p:cNvSpPr txBox="1"/>
          <p:nvPr>
            <p:ph idx="12" type="sldNum"/>
          </p:nvPr>
        </p:nvSpPr>
        <p:spPr>
          <a:xfrm>
            <a:off x="3884613" y="8685214"/>
            <a:ext cx="2971800" cy="4587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fr-F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400551"/>
            <a:ext cx="5486400" cy="3600600"/>
          </a:xfrm>
          <a:prstGeom prst="rect">
            <a:avLst/>
          </a:prstGeom>
        </p:spPr>
        <p:txBody>
          <a:bodyPr anchorCtr="0" anchor="t" bIns="91425" lIns="91425" rIns="91425" wrap="square" tIns="91425">
            <a:noAutofit/>
          </a:bodyPr>
          <a:lstStyle/>
          <a:p>
            <a:pPr lvl="0" rtl="0">
              <a:spcBef>
                <a:spcPts val="0"/>
              </a:spcBef>
              <a:buNone/>
            </a:pPr>
            <a:r>
              <a:rPr lang="fr-FR"/>
              <a:t>Slide #32</a:t>
            </a:r>
          </a:p>
          <a:p>
            <a:pPr lvl="0" rtl="0">
              <a:spcBef>
                <a:spcPts val="0"/>
              </a:spcBef>
              <a:buNone/>
            </a:pPr>
            <a:r>
              <a:rPr lang="fr-FR"/>
              <a:t>Slide time: 2 minutes (includes session summary)</a:t>
            </a:r>
          </a:p>
          <a:p>
            <a:pPr lvl="0" rtl="0">
              <a:spcBef>
                <a:spcPts val="0"/>
              </a:spcBef>
              <a:buNone/>
            </a:pPr>
            <a:r>
              <a:t/>
            </a:r>
            <a:endParaRPr/>
          </a:p>
          <a:p>
            <a:pPr lvl="0" rtl="0">
              <a:spcBef>
                <a:spcPts val="0"/>
              </a:spcBef>
              <a:buNone/>
            </a:pPr>
            <a:r>
              <a:rPr lang="fr-FR" sz="1100">
                <a:solidFill>
                  <a:srgbClr val="000000"/>
                </a:solidFill>
              </a:rPr>
              <a:t>J</a:t>
            </a:r>
            <a:r>
              <a:rPr b="1" lang="fr-FR" sz="1100">
                <a:solidFill>
                  <a:srgbClr val="000000"/>
                </a:solidFill>
              </a:rPr>
              <a:t>EREMY</a:t>
            </a:r>
            <a:r>
              <a:rPr lang="fr-FR" sz="1100">
                <a:solidFill>
                  <a:srgbClr val="000000"/>
                </a:solidFill>
              </a:rPr>
              <a:t>- 1 minute reminder, followed by a two minute summary of the responses to the reflection and application questions. (Refer back to Slide 31.)</a:t>
            </a:r>
          </a:p>
          <a:p>
            <a:pPr lvl="0" rtl="0">
              <a:spcBef>
                <a:spcPts val="0"/>
              </a:spcBef>
              <a:buNone/>
            </a:pPr>
            <a:r>
              <a:t/>
            </a:r>
            <a:endParaRPr/>
          </a:p>
        </p:txBody>
      </p:sp>
      <p:sp>
        <p:nvSpPr>
          <p:cNvPr id="370" name="Shape 370"/>
          <p:cNvSpPr txBox="1"/>
          <p:nvPr>
            <p:ph idx="12" type="sldNum"/>
          </p:nvPr>
        </p:nvSpPr>
        <p:spPr>
          <a:xfrm>
            <a:off x="3884613" y="8685214"/>
            <a:ext cx="2971800" cy="4587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fr-F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380" name="Shape 380"/>
          <p:cNvSpPr txBox="1"/>
          <p:nvPr>
            <p:ph idx="1" type="body"/>
          </p:nvPr>
        </p:nvSpPr>
        <p:spPr>
          <a:xfrm>
            <a:off x="685800" y="4400551"/>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a:t>
            </a:r>
            <a:r>
              <a:rPr lang="fr-FR"/>
              <a:t>33</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time: </a:t>
            </a:r>
            <a:r>
              <a:rPr lang="fr-FR"/>
              <a:t>30 seconds</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rPr b="1" lang="fr-FR"/>
              <a:t>JEREMY -  </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The references we used to create this session are shown on this slide. We thank each of these </a:t>
            </a:r>
            <a:r>
              <a:rPr lang="fr-FR"/>
              <a:t>authors and teams for the work they have done! I’ll now turn it back to Pat to wrap up our program for the evening.</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381" name="Shape 381"/>
          <p:cNvSpPr txBox="1"/>
          <p:nvPr>
            <p:ph idx="12" type="sldNum"/>
          </p:nvPr>
        </p:nvSpPr>
        <p:spPr>
          <a:xfrm>
            <a:off x="3884613" y="8685214"/>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387" name="Shape 387"/>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a:t>
            </a:r>
            <a:r>
              <a:rPr lang="fr-FR"/>
              <a:t>34</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Slide time:  30 se</a:t>
            </a:r>
            <a:r>
              <a:rPr lang="fr-FR"/>
              <a:t>conds</a:t>
            </a:r>
          </a:p>
          <a:p>
            <a:pPr indent="0" lvl="0" marL="0" marR="0" rtl="0" algn="l">
              <a:spcBef>
                <a:spcPts val="360"/>
              </a:spcBef>
              <a:spcAft>
                <a:spcPts val="0"/>
              </a:spcAft>
              <a:buSzPct val="25000"/>
              <a:buNone/>
            </a:pPr>
            <a:r>
              <a:rPr b="1" lang="fr-FR"/>
              <a:t>PAT -</a:t>
            </a:r>
            <a:r>
              <a:rPr lang="fr-FR"/>
              <a:t> </a:t>
            </a:r>
          </a:p>
          <a:p>
            <a:pPr lvl="0" rtl="0">
              <a:lnSpc>
                <a:spcPct val="120000"/>
              </a:lnSpc>
              <a:spcBef>
                <a:spcPts val="400"/>
              </a:spcBef>
              <a:buClr>
                <a:srgbClr val="000000"/>
              </a:buClr>
              <a:buSzPct val="100000"/>
              <a:buFont typeface="Arial"/>
              <a:buNone/>
            </a:pPr>
            <a:r>
              <a:rPr lang="fr-FR" sz="1100">
                <a:solidFill>
                  <a:srgbClr val="000000"/>
                </a:solidFill>
              </a:rPr>
              <a:t>Thank you, Jeremy! We appreciate the valuable insight you have provided to us this evening! </a:t>
            </a:r>
          </a:p>
          <a:p>
            <a:pPr lvl="0" rtl="0">
              <a:lnSpc>
                <a:spcPct val="120000"/>
              </a:lnSpc>
              <a:spcBef>
                <a:spcPts val="400"/>
              </a:spcBef>
              <a:buClr>
                <a:srgbClr val="000000"/>
              </a:buClr>
              <a:buSzPct val="100000"/>
              <a:buFont typeface="Arial"/>
              <a:buNone/>
            </a:pPr>
            <a:r>
              <a:rPr lang="fr-FR" sz="1100">
                <a:solidFill>
                  <a:srgbClr val="000000"/>
                </a:solidFill>
              </a:rPr>
              <a:t>All resources referenced in any of the e-Forum sessions will be available on the 2017 National 4-H Volunteer e-Forum Website as shown on the slide. Please note that the first time you visit this site, you can create a personal account to allow you to access the materials. You are welcome to access these resources and share them widely!</a:t>
            </a:r>
          </a:p>
          <a:p>
            <a:pPr indent="0" lvl="0" marL="0" marR="0" rtl="0" algn="l">
              <a:spcBef>
                <a:spcPts val="360"/>
              </a:spcBef>
              <a:spcAft>
                <a:spcPts val="0"/>
              </a:spcAft>
              <a:buSzPct val="25000"/>
              <a:buNone/>
            </a:pPr>
            <a:r>
              <a:t/>
            </a:r>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388" name="Shape 388"/>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394" name="Shape 394"/>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#3</a:t>
            </a:r>
            <a:r>
              <a:rPr lang="fr-FR"/>
              <a:t>5</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Slide time: 30 sec</a:t>
            </a:r>
          </a:p>
          <a:p>
            <a:pPr indent="0" lvl="0" marL="0" marR="0" rtl="0" algn="l">
              <a:spcBef>
                <a:spcPts val="360"/>
              </a:spcBef>
              <a:spcAft>
                <a:spcPts val="0"/>
              </a:spcAft>
              <a:buSzPct val="25000"/>
              <a:buNone/>
            </a:pPr>
            <a:r>
              <a:rPr b="1" lang="fr-FR"/>
              <a:t>PAT -</a:t>
            </a:r>
          </a:p>
          <a:p>
            <a:pPr indent="-69850" lvl="0" marL="0" marR="0" rtl="0" algn="l">
              <a:spcBef>
                <a:spcPts val="360"/>
              </a:spcBef>
              <a:spcAft>
                <a:spcPts val="0"/>
              </a:spcAft>
              <a:buClr>
                <a:srgbClr val="000000"/>
              </a:buClr>
              <a:buSzPct val="100000"/>
              <a:buFont typeface="Arial"/>
              <a:buNone/>
            </a:pPr>
            <a:r>
              <a:rPr lang="fr-FR" sz="1100">
                <a:solidFill>
                  <a:srgbClr val="000000"/>
                </a:solidFill>
              </a:rPr>
              <a:t>As we wrap up our time together tonight, I want to remind each of you to take a few minutes to fill out our e-Forum survey. Your evaluation information is important to us. This is the first national e-Forum we have organized. Your feedback will help assess if we have met our objectives and determine if future e-Forums will be offered. Your site facilitators will have paper copies and/or a link for you to complete the survey with a computer, tablet, or your smart phone. We are interested in hearing your feedback about tonight’s e-Forum session and we want to know what you learned from the session.</a:t>
            </a:r>
          </a:p>
          <a:p>
            <a:pPr indent="0" lvl="0" marL="0" marR="0" rtl="0" algn="l">
              <a:spcBef>
                <a:spcPts val="360"/>
              </a:spcBef>
              <a:spcAft>
                <a:spcPts val="0"/>
              </a:spcAft>
              <a:buSzPct val="25000"/>
              <a:buNone/>
            </a:pPr>
            <a:r>
              <a:t/>
            </a:r>
            <a:endParaRPr/>
          </a:p>
        </p:txBody>
      </p:sp>
      <p:sp>
        <p:nvSpPr>
          <p:cNvPr id="395" name="Shape 395"/>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400551"/>
            <a:ext cx="5486400" cy="3600600"/>
          </a:xfrm>
          <a:prstGeom prst="rect">
            <a:avLst/>
          </a:prstGeom>
        </p:spPr>
        <p:txBody>
          <a:bodyPr anchorCtr="0" anchor="t" bIns="91425" lIns="91425" rIns="91425" wrap="square" tIns="91425">
            <a:noAutofit/>
          </a:bodyPr>
          <a:lstStyle/>
          <a:p>
            <a:pPr lvl="0" rtl="0">
              <a:spcBef>
                <a:spcPts val="0"/>
              </a:spcBef>
              <a:buClr>
                <a:srgbClr val="000000"/>
              </a:buClr>
              <a:buSzPct val="25000"/>
              <a:buFont typeface="Arial"/>
              <a:buNone/>
            </a:pPr>
            <a:r>
              <a:rPr lang="fr-FR"/>
              <a:t>Slide #36</a:t>
            </a:r>
          </a:p>
          <a:p>
            <a:pPr lvl="0">
              <a:spcBef>
                <a:spcPts val="0"/>
              </a:spcBef>
              <a:buClr>
                <a:srgbClr val="000000"/>
              </a:buClr>
              <a:buSzPct val="25000"/>
              <a:buFont typeface="Arial"/>
              <a:buNone/>
            </a:pPr>
            <a:r>
              <a:rPr lang="fr-FR"/>
              <a:t>Slide time: 30 sec</a:t>
            </a:r>
          </a:p>
          <a:p>
            <a:pPr lvl="0">
              <a:spcBef>
                <a:spcPts val="0"/>
              </a:spcBef>
              <a:buNone/>
            </a:pPr>
            <a:r>
              <a:t/>
            </a:r>
            <a:endParaRPr sz="1100">
              <a:solidFill>
                <a:srgbClr val="000000"/>
              </a:solidFill>
            </a:endParaRPr>
          </a:p>
          <a:p>
            <a:pPr lvl="0">
              <a:spcBef>
                <a:spcPts val="0"/>
              </a:spcBef>
              <a:buNone/>
            </a:pPr>
            <a:r>
              <a:rPr b="1" lang="fr-FR" sz="1100">
                <a:solidFill>
                  <a:srgbClr val="000000"/>
                </a:solidFill>
              </a:rPr>
              <a:t>PAT -</a:t>
            </a:r>
            <a:r>
              <a:rPr lang="fr-FR" sz="1100">
                <a:solidFill>
                  <a:srgbClr val="000000"/>
                </a:solidFill>
              </a:rPr>
              <a:t> </a:t>
            </a:r>
          </a:p>
          <a:p>
            <a:pPr lvl="0">
              <a:spcBef>
                <a:spcPts val="0"/>
              </a:spcBef>
              <a:buNone/>
            </a:pPr>
            <a:r>
              <a:t/>
            </a:r>
            <a:endParaRPr sz="1100">
              <a:solidFill>
                <a:srgbClr val="000000"/>
              </a:solidFill>
            </a:endParaRPr>
          </a:p>
          <a:p>
            <a:pPr lvl="0">
              <a:spcBef>
                <a:spcPts val="0"/>
              </a:spcBef>
              <a:buNone/>
            </a:pPr>
            <a:r>
              <a:rPr lang="fr-FR" sz="1100">
                <a:solidFill>
                  <a:srgbClr val="000000"/>
                </a:solidFill>
              </a:rPr>
              <a:t>Special thanks to the team of Extension staff from across the country who worked together to prepare and deliver tonight’s session.</a:t>
            </a:r>
          </a:p>
          <a:p>
            <a:pPr lvl="0">
              <a:spcBef>
                <a:spcPts val="0"/>
              </a:spcBef>
              <a:buNone/>
            </a:pPr>
            <a:r>
              <a:t/>
            </a:r>
            <a:endParaRPr/>
          </a:p>
        </p:txBody>
      </p:sp>
      <p:sp>
        <p:nvSpPr>
          <p:cNvPr id="402" name="Shape 402"/>
          <p:cNvSpPr txBox="1"/>
          <p:nvPr>
            <p:ph idx="12" type="sldNum"/>
          </p:nvPr>
        </p:nvSpPr>
        <p:spPr>
          <a:xfrm>
            <a:off x="3884613" y="8685214"/>
            <a:ext cx="2971800" cy="4587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fr-F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408" name="Shape 408"/>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#3</a:t>
            </a:r>
            <a:r>
              <a:rPr lang="fr-FR"/>
              <a:t>7</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Slide time: 30 sec</a:t>
            </a:r>
          </a:p>
          <a:p>
            <a:pPr indent="0" lvl="0" marL="0" marR="0" rtl="0" algn="l">
              <a:spcBef>
                <a:spcPts val="360"/>
              </a:spcBef>
              <a:spcAft>
                <a:spcPts val="0"/>
              </a:spcAft>
              <a:buSzPct val="25000"/>
              <a:buNone/>
            </a:pPr>
            <a:r>
              <a:t/>
            </a:r>
            <a:endParaRPr/>
          </a:p>
          <a:p>
            <a:pPr indent="0" lvl="0" marL="0" marR="0" rtl="0" algn="l">
              <a:spcBef>
                <a:spcPts val="360"/>
              </a:spcBef>
              <a:spcAft>
                <a:spcPts val="0"/>
              </a:spcAft>
              <a:buSzPct val="25000"/>
              <a:buNone/>
            </a:pPr>
            <a:r>
              <a:rPr b="1" lang="fr-FR"/>
              <a:t>PAT -</a:t>
            </a:r>
          </a:p>
          <a:p>
            <a:pPr lvl="0" rtl="0">
              <a:lnSpc>
                <a:spcPct val="138000"/>
              </a:lnSpc>
              <a:spcBef>
                <a:spcPts val="0"/>
              </a:spcBef>
              <a:spcAft>
                <a:spcPts val="1000"/>
              </a:spcAft>
              <a:buSzPct val="100000"/>
              <a:buNone/>
            </a:pPr>
            <a:r>
              <a:t/>
            </a:r>
            <a:endParaRPr sz="1100">
              <a:solidFill>
                <a:srgbClr val="000000"/>
              </a:solidFill>
            </a:endParaRPr>
          </a:p>
          <a:p>
            <a:pPr lvl="0" rtl="0">
              <a:lnSpc>
                <a:spcPct val="138000"/>
              </a:lnSpc>
              <a:spcBef>
                <a:spcPts val="0"/>
              </a:spcBef>
              <a:spcAft>
                <a:spcPts val="1000"/>
              </a:spcAft>
              <a:buClr>
                <a:srgbClr val="000000"/>
              </a:buClr>
              <a:buSzPct val="100000"/>
              <a:buFont typeface="Arial"/>
              <a:buNone/>
            </a:pPr>
            <a:r>
              <a:rPr lang="fr-FR" sz="1100">
                <a:solidFill>
                  <a:srgbClr val="000000"/>
                </a:solidFill>
              </a:rPr>
              <a:t>We hope you will join us, and bring other youth and adult 4-H volunteers, to the remaining National  4-H Volunteer e-Forum sessions!</a:t>
            </a:r>
          </a:p>
          <a:p>
            <a:pPr lvl="0" rtl="0">
              <a:lnSpc>
                <a:spcPct val="138000"/>
              </a:lnSpc>
              <a:spcBef>
                <a:spcPts val="0"/>
              </a:spcBef>
              <a:spcAft>
                <a:spcPts val="1000"/>
              </a:spcAft>
              <a:buClr>
                <a:srgbClr val="000000"/>
              </a:buClr>
              <a:buSzPct val="100000"/>
              <a:buFont typeface="Arial"/>
              <a:buNone/>
            </a:pPr>
            <a:r>
              <a:rPr lang="fr-FR" sz="1100">
                <a:solidFill>
                  <a:srgbClr val="000000"/>
                </a:solidFill>
              </a:rPr>
              <a:t>Remember, we are offering three different sessions this year.</a:t>
            </a:r>
          </a:p>
          <a:p>
            <a:pPr indent="-298450" lvl="0" marL="457200" rtl="0">
              <a:lnSpc>
                <a:spcPct val="138000"/>
              </a:lnSpc>
              <a:spcBef>
                <a:spcPts val="0"/>
              </a:spcBef>
              <a:spcAft>
                <a:spcPts val="1000"/>
              </a:spcAft>
              <a:buSzPct val="100000"/>
              <a:buFont typeface="Arial"/>
              <a:buChar char="●"/>
            </a:pPr>
            <a:r>
              <a:rPr i="1" lang="fr-FR" sz="1100">
                <a:solidFill>
                  <a:srgbClr val="000000"/>
                </a:solidFill>
              </a:rPr>
              <a:t>Cultivating an Environment for Growing True Leaders - Thursday, October 5, 2017</a:t>
            </a:r>
          </a:p>
          <a:p>
            <a:pPr indent="-298450" lvl="0" marL="457200" rtl="0">
              <a:lnSpc>
                <a:spcPct val="138000"/>
              </a:lnSpc>
              <a:spcBef>
                <a:spcPts val="0"/>
              </a:spcBef>
              <a:spcAft>
                <a:spcPts val="1000"/>
              </a:spcAft>
              <a:buSzPct val="100000"/>
              <a:buFont typeface="Arial"/>
              <a:buChar char="●"/>
            </a:pPr>
            <a:r>
              <a:rPr i="1" lang="fr-FR" sz="1100">
                <a:solidFill>
                  <a:srgbClr val="000000"/>
                </a:solidFill>
              </a:rPr>
              <a:t>“STEM”ming into Animal Science, Growing True Leaders - Thursday, November 2, 2017</a:t>
            </a:r>
          </a:p>
          <a:p>
            <a:pPr indent="-298450" lvl="0" marL="457200" rtl="0">
              <a:lnSpc>
                <a:spcPct val="138000"/>
              </a:lnSpc>
              <a:spcBef>
                <a:spcPts val="0"/>
              </a:spcBef>
              <a:spcAft>
                <a:spcPts val="1000"/>
              </a:spcAft>
              <a:buSzPct val="100000"/>
              <a:buFont typeface="Arial"/>
              <a:buChar char="●"/>
            </a:pPr>
            <a:r>
              <a:rPr i="1" lang="fr-FR" sz="1100">
                <a:solidFill>
                  <a:srgbClr val="000000"/>
                </a:solidFill>
              </a:rPr>
              <a:t>Helping 4-H’ers Grow in Life &amp; Work - Thursday, December 7, 2017</a:t>
            </a:r>
          </a:p>
          <a:p>
            <a:pPr indent="0" lvl="0" marL="0" marR="0" rtl="0" algn="l">
              <a:spcBef>
                <a:spcPts val="360"/>
              </a:spcBef>
              <a:spcAft>
                <a:spcPts val="0"/>
              </a:spcAft>
              <a:buSzPct val="25000"/>
              <a:buNone/>
            </a:pPr>
            <a:r>
              <a:rPr lang="fr-FR"/>
              <a:t>R</a:t>
            </a:r>
            <a:r>
              <a:rPr b="0" i="0" lang="fr-FR" sz="1200" u="none" cap="none" strike="noStrike">
                <a:solidFill>
                  <a:schemeClr val="dk1"/>
                </a:solidFill>
                <a:latin typeface="Calibri"/>
                <a:ea typeface="Calibri"/>
                <a:cs typeface="Calibri"/>
                <a:sym typeface="Calibri"/>
              </a:rPr>
              <a:t>ecordings of each session and accompanying resources will be available at the 4-h.org/professionals site. The link to the recording will be the same </a:t>
            </a:r>
            <a:r>
              <a:rPr lang="fr-FR"/>
              <a:t>as the registration link.</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409" name="Shape 409"/>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417" name="Shape 417"/>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lvl="0" rtl="0">
              <a:spcBef>
                <a:spcPts val="0"/>
              </a:spcBef>
              <a:buClr>
                <a:srgbClr val="000000"/>
              </a:buClr>
              <a:buSzPct val="91666"/>
              <a:buFont typeface="Arial"/>
              <a:buNone/>
            </a:pPr>
            <a:r>
              <a:rPr lang="fr-FR"/>
              <a:t>Slide #38</a:t>
            </a:r>
          </a:p>
          <a:p>
            <a:pPr lvl="0" rtl="0">
              <a:spcBef>
                <a:spcPts val="0"/>
              </a:spcBef>
              <a:buClr>
                <a:srgbClr val="000000"/>
              </a:buClr>
              <a:buSzPct val="91666"/>
              <a:buFont typeface="Arial"/>
              <a:buNone/>
            </a:pPr>
            <a:r>
              <a:rPr lang="fr-FR"/>
              <a:t>Slide time: 30 sec</a:t>
            </a:r>
          </a:p>
          <a:p>
            <a:pPr indent="0" lvl="0" marL="0" marR="0" rtl="0" algn="l">
              <a:spcBef>
                <a:spcPts val="360"/>
              </a:spcBef>
              <a:spcAft>
                <a:spcPts val="0"/>
              </a:spcAft>
              <a:buSzPct val="25000"/>
              <a:buNone/>
            </a:pPr>
            <a:r>
              <a:t/>
            </a:r>
            <a:endParaRPr/>
          </a:p>
          <a:p>
            <a:pPr indent="0" lvl="0" marL="0" marR="0" rtl="0" algn="l">
              <a:spcBef>
                <a:spcPts val="360"/>
              </a:spcBef>
              <a:spcAft>
                <a:spcPts val="0"/>
              </a:spcAft>
              <a:buSzPct val="25000"/>
              <a:buNone/>
            </a:pPr>
            <a:r>
              <a:rPr b="1" lang="fr-FR"/>
              <a:t>PAT -</a:t>
            </a:r>
          </a:p>
          <a:p>
            <a:pPr indent="0" lvl="0" marL="0" marR="0" rtl="0" algn="l">
              <a:spcBef>
                <a:spcPts val="360"/>
              </a:spcBef>
              <a:spcAft>
                <a:spcPts val="0"/>
              </a:spcAft>
              <a:buSzPct val="25000"/>
              <a:buNone/>
            </a:pPr>
            <a:r>
              <a:t/>
            </a:r>
            <a:endParaRPr sz="1100">
              <a:solidFill>
                <a:srgbClr val="000000"/>
              </a:solidFill>
            </a:endParaRPr>
          </a:p>
          <a:p>
            <a:pPr indent="0" lvl="0" marL="0" marR="0" rtl="0" algn="l">
              <a:spcBef>
                <a:spcPts val="360"/>
              </a:spcBef>
              <a:spcAft>
                <a:spcPts val="0"/>
              </a:spcAft>
              <a:buSzPct val="25000"/>
              <a:buNone/>
            </a:pPr>
            <a:r>
              <a:rPr lang="fr-FR" sz="1100">
                <a:solidFill>
                  <a:srgbClr val="000000"/>
                </a:solidFill>
              </a:rPr>
              <a:t>Thank you for joining us this evening! We look forward to seeing you again. Have safe travels home.</a:t>
            </a:r>
          </a:p>
          <a:p>
            <a:pPr lvl="0" rtl="0">
              <a:lnSpc>
                <a:spcPct val="115000"/>
              </a:lnSpc>
              <a:spcBef>
                <a:spcPts val="0"/>
              </a:spcBef>
              <a:buClr>
                <a:srgbClr val="000000"/>
              </a:buClr>
              <a:buSzPct val="100000"/>
              <a:buFont typeface="Arial"/>
              <a:buNone/>
            </a:pPr>
            <a:r>
              <a:t/>
            </a:r>
            <a:endParaRPr sz="1100">
              <a:solidFill>
                <a:srgbClr val="000000"/>
              </a:solidFill>
            </a:endParaRPr>
          </a:p>
          <a:p>
            <a:pPr indent="0" lvl="0" marL="0" marR="0" rtl="0" algn="l">
              <a:spcBef>
                <a:spcPts val="360"/>
              </a:spcBef>
              <a:spcAft>
                <a:spcPts val="0"/>
              </a:spcAft>
              <a:buSzPct val="25000"/>
              <a:buNone/>
            </a:pPr>
            <a:r>
              <a:t/>
            </a:r>
            <a:endParaRPr/>
          </a:p>
        </p:txBody>
      </p:sp>
      <p:sp>
        <p:nvSpPr>
          <p:cNvPr id="418" name="Shape 418"/>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1" name="Shape 101"/>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#4</a:t>
            </a:r>
          </a:p>
          <a:p>
            <a:pPr indent="0" lvl="0" marL="0" marR="0" rtl="0" algn="l">
              <a:spcBef>
                <a:spcPts val="360"/>
              </a:spcBef>
              <a:spcAft>
                <a:spcPts val="0"/>
              </a:spcAft>
              <a:buSzPct val="25000"/>
              <a:buNone/>
            </a:pPr>
            <a:r>
              <a:rPr b="0" i="0" lang="fr-FR" sz="1200" u="none" cap="none" strike="noStrike">
                <a:solidFill>
                  <a:schemeClr val="dk1"/>
                </a:solidFill>
                <a:latin typeface="Calibri"/>
                <a:ea typeface="Calibri"/>
                <a:cs typeface="Calibri"/>
                <a:sym typeface="Calibri"/>
              </a:rPr>
              <a:t>Slide Time: 30 seconds</a:t>
            </a:r>
          </a:p>
          <a:p>
            <a:pPr indent="0" lvl="0" marL="0" marR="0" rtl="0" algn="l">
              <a:spcBef>
                <a:spcPts val="360"/>
              </a:spcBef>
              <a:spcAft>
                <a:spcPts val="0"/>
              </a:spcAft>
              <a:buSzPct val="25000"/>
              <a:buNone/>
            </a:pPr>
            <a:r>
              <a:t/>
            </a:r>
            <a:endParaRPr/>
          </a:p>
          <a:p>
            <a:pPr indent="0" lvl="0" marL="0" marR="0" rtl="0" algn="l">
              <a:spcBef>
                <a:spcPts val="360"/>
              </a:spcBef>
              <a:spcAft>
                <a:spcPts val="0"/>
              </a:spcAft>
              <a:buSzPct val="25000"/>
              <a:buNone/>
            </a:pPr>
            <a:r>
              <a:rPr b="1" lang="fr-FR"/>
              <a:t>PAT - </a:t>
            </a:r>
            <a:r>
              <a:rPr lang="fr-FR" sz="1100">
                <a:solidFill>
                  <a:srgbClr val="000000"/>
                </a:solidFill>
              </a:rPr>
              <a:t>Many of you created your Vanity Plate during the time before the live session began, and as you can see, we have shared our plates too. We will each reference our plate as we introduce ourselves.</a:t>
            </a:r>
          </a:p>
          <a:p>
            <a:pPr indent="0" lvl="0" marL="0" marR="0" rtl="0" algn="l">
              <a:spcBef>
                <a:spcPts val="360"/>
              </a:spcBef>
              <a:spcAft>
                <a:spcPts val="0"/>
              </a:spcAft>
              <a:buSzPct val="25000"/>
              <a:buNone/>
            </a:pPr>
            <a:r>
              <a:t/>
            </a:r>
            <a:endParaRPr/>
          </a:p>
        </p:txBody>
      </p:sp>
      <p:sp>
        <p:nvSpPr>
          <p:cNvPr id="102" name="Shape 102"/>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11" name="Shape 111"/>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#5</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time: 30 seconds</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 </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1" lang="fr-FR"/>
              <a:t>PAT -</a:t>
            </a:r>
            <a:r>
              <a:rPr lang="fr-FR"/>
              <a:t> </a:t>
            </a:r>
            <a:r>
              <a:rPr b="0" i="0" lang="fr-FR" sz="1200" u="none" cap="none" strike="noStrike">
                <a:solidFill>
                  <a:schemeClr val="dk1"/>
                </a:solidFill>
                <a:latin typeface="Calibri"/>
                <a:ea typeface="Calibri"/>
                <a:cs typeface="Calibri"/>
                <a:sym typeface="Calibri"/>
              </a:rPr>
              <a:t>Our presenters this evening are…</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Rose Garritano, University of Vermont</a:t>
            </a:r>
          </a:p>
          <a:p>
            <a:pPr indent="-171450" lvl="0" marL="171450"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Jeremy Johnson, Virginia Tech</a:t>
            </a:r>
          </a:p>
          <a:p>
            <a:pPr indent="-171450" lvl="0" marL="171450" marR="0" rtl="0" algn="l">
              <a:spcBef>
                <a:spcPts val="0"/>
              </a:spcBef>
              <a:spcAft>
                <a:spcPts val="0"/>
              </a:spcAft>
              <a:buClr>
                <a:schemeClr val="dk1"/>
              </a:buClr>
              <a:buSzPct val="100000"/>
              <a:buFont typeface="Arial"/>
              <a:buChar char="•"/>
            </a:pPr>
            <a:r>
              <a:rPr b="0" i="0" lang="fr-FR" sz="1200" u="none" cap="none" strike="noStrike">
                <a:solidFill>
                  <a:schemeClr val="dk1"/>
                </a:solidFill>
                <a:latin typeface="Calibri"/>
                <a:ea typeface="Calibri"/>
                <a:cs typeface="Calibri"/>
                <a:sym typeface="Calibri"/>
              </a:rPr>
              <a:t>Pat McGlaughlin, University of Illinois </a:t>
            </a:r>
          </a:p>
          <a:p>
            <a:pPr indent="0" lvl="1" marL="45720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My license plate says 4H 4EVER because I have 5 older brothers &amp; sisters and they were already starting 4-H when I was born, so I feel somewhat that 4-H has and will be forever a part of my life.</a:t>
            </a:r>
          </a:p>
        </p:txBody>
      </p:sp>
      <p:sp>
        <p:nvSpPr>
          <p:cNvPr id="112" name="Shape 112"/>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28" name="Shape 128"/>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rgbClr val="000000"/>
                </a:solidFill>
                <a:latin typeface="Calibri"/>
                <a:ea typeface="Calibri"/>
                <a:cs typeface="Calibri"/>
                <a:sym typeface="Calibri"/>
              </a:rPr>
              <a:t>Slide #6</a:t>
            </a:r>
          </a:p>
          <a:p>
            <a:pPr indent="0" lvl="0" marL="0" marR="0" rtl="0" algn="l">
              <a:spcBef>
                <a:spcPts val="0"/>
              </a:spcBef>
              <a:spcAft>
                <a:spcPts val="0"/>
              </a:spcAft>
              <a:buSzPct val="25000"/>
              <a:buNone/>
            </a:pPr>
            <a:r>
              <a:rPr b="0" i="0" lang="fr-FR" sz="1200" u="none" cap="none" strike="noStrike">
                <a:solidFill>
                  <a:srgbClr val="000000"/>
                </a:solidFill>
                <a:latin typeface="Calibri"/>
                <a:ea typeface="Calibri"/>
                <a:cs typeface="Calibri"/>
                <a:sym typeface="Calibri"/>
              </a:rPr>
              <a:t>Slide time: </a:t>
            </a:r>
            <a:r>
              <a:rPr lang="fr-FR">
                <a:solidFill>
                  <a:srgbClr val="000000"/>
                </a:solidFill>
              </a:rPr>
              <a:t>1</a:t>
            </a:r>
            <a:r>
              <a:rPr b="0" i="0" lang="fr-FR" sz="1200" u="none" cap="none" strike="noStrike">
                <a:solidFill>
                  <a:srgbClr val="000000"/>
                </a:solidFill>
                <a:latin typeface="Calibri"/>
                <a:ea typeface="Calibri"/>
                <a:cs typeface="Calibri"/>
                <a:sym typeface="Calibri"/>
              </a:rPr>
              <a:t> minute</a:t>
            </a:r>
          </a:p>
          <a:p>
            <a:pPr indent="0" lvl="0" marL="0" marR="0" rtl="0" algn="l">
              <a:spcBef>
                <a:spcPts val="0"/>
              </a:spcBef>
              <a:spcAft>
                <a:spcPts val="0"/>
              </a:spcAft>
              <a:buSzPct val="25000"/>
              <a:buNone/>
            </a:pPr>
            <a:r>
              <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SzPct val="25000"/>
              <a:buNone/>
            </a:pPr>
            <a:r>
              <a:rPr b="1" i="0" lang="fr-FR" sz="1200" u="none" cap="none" strike="noStrike">
                <a:solidFill>
                  <a:srgbClr val="000000"/>
                </a:solidFill>
              </a:rPr>
              <a:t>PAT -</a:t>
            </a:r>
            <a:r>
              <a:rPr b="0" i="0" lang="fr-FR" sz="1200" u="none" cap="none" strike="noStrike">
                <a:solidFill>
                  <a:srgbClr val="000000"/>
                </a:solidFill>
                <a:latin typeface="Calibri"/>
                <a:ea typeface="Calibri"/>
                <a:cs typeface="Calibri"/>
                <a:sym typeface="Calibri"/>
              </a:rPr>
              <a:t> We want to offer special thanks and words of appreciation to both National 4-H Council and 4-H National Headquarters for their support of the National 4-H Volunteer e-Forum.</a:t>
            </a:r>
          </a:p>
          <a:p>
            <a:pPr indent="0" lvl="0" marL="0" marR="0" rtl="0" algn="l">
              <a:spcBef>
                <a:spcPts val="0"/>
              </a:spcBef>
              <a:spcAft>
                <a:spcPts val="0"/>
              </a:spcAft>
              <a:buSzPct val="25000"/>
              <a:buNone/>
            </a:pPr>
            <a:r>
              <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SzPct val="25000"/>
              <a:buNone/>
            </a:pPr>
            <a:r>
              <a:rPr b="0" i="0" lang="fr-FR" sz="1200" u="none" cap="none" strike="noStrike">
                <a:solidFill>
                  <a:srgbClr val="000000"/>
                </a:solidFill>
                <a:latin typeface="Calibri"/>
                <a:ea typeface="Calibri"/>
                <a:cs typeface="Calibri"/>
                <a:sym typeface="Calibri"/>
              </a:rPr>
              <a:t>National 4-H Council has allowed us to use their ON24 technology platform to lead these sessions. And, we are able to host our e-Forum resources on the 4-h.org website, managed by the National 4-H Council.</a:t>
            </a:r>
          </a:p>
          <a:p>
            <a:pPr indent="0" lvl="0" marL="0" marR="0" rtl="0" algn="l">
              <a:spcBef>
                <a:spcPts val="0"/>
              </a:spcBef>
              <a:spcAft>
                <a:spcPts val="0"/>
              </a:spcAft>
              <a:buSzPct val="25000"/>
              <a:buNone/>
            </a:pPr>
            <a:r>
              <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SzPct val="25000"/>
              <a:buNone/>
            </a:pPr>
            <a:r>
              <a:rPr b="0" i="0" lang="fr-FR" sz="1200" u="none" cap="none" strike="noStrike">
                <a:solidFill>
                  <a:srgbClr val="000000"/>
                </a:solidFill>
                <a:latin typeface="Calibri"/>
                <a:ea typeface="Calibri"/>
                <a:cs typeface="Calibri"/>
                <a:sym typeface="Calibri"/>
              </a:rPr>
              <a:t>Doug Swanson, Program Leader at 4-H National Headquarters, has been instrumental in </a:t>
            </a:r>
            <a:r>
              <a:rPr lang="fr-FR" sz="1100">
                <a:solidFill>
                  <a:srgbClr val="000000"/>
                </a:solidFill>
              </a:rPr>
              <a:t>supporting the concept of the National 4-H Volunteer e-Forum and with facilitating our discussions with National 4-H Council. </a:t>
            </a:r>
            <a:r>
              <a:rPr b="0" i="0" lang="fr-FR" sz="1200" u="none" cap="none" strike="noStrike">
                <a:solidFill>
                  <a:srgbClr val="000000"/>
                </a:solidFill>
                <a:latin typeface="Calibri"/>
                <a:ea typeface="Calibri"/>
                <a:cs typeface="Calibri"/>
                <a:sym typeface="Calibri"/>
              </a:rPr>
              <a:t>Doug, we thank you for your support!</a:t>
            </a:r>
          </a:p>
          <a:p>
            <a:pPr indent="0" lvl="0" marL="0" marR="0" rtl="0" algn="l">
              <a:spcBef>
                <a:spcPts val="0"/>
              </a:spcBef>
              <a:spcAft>
                <a:spcPts val="0"/>
              </a:spcAft>
              <a:buSzPct val="25000"/>
              <a:buNone/>
            </a:pPr>
            <a:r>
              <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29" name="Shape 129"/>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34" name="Shape 134"/>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#7</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time: 30 </a:t>
            </a:r>
            <a:r>
              <a:rPr lang="fr-FR"/>
              <a:t>seconds</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 </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1" lang="fr-FR"/>
              <a:t>PAT - </a:t>
            </a:r>
            <a:r>
              <a:rPr b="0" i="0" lang="fr-FR" sz="1200" u="none" cap="none" strike="noStrike">
                <a:solidFill>
                  <a:schemeClr val="dk1"/>
                </a:solidFill>
                <a:latin typeface="Calibri"/>
                <a:ea typeface="Calibri"/>
                <a:cs typeface="Calibri"/>
                <a:sym typeface="Calibri"/>
              </a:rPr>
              <a:t>Our objectives for this e-Forum session include:</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1. Tak</a:t>
            </a:r>
            <a:r>
              <a:rPr lang="fr-FR"/>
              <a:t>ing</a:t>
            </a:r>
            <a:r>
              <a:rPr b="0" i="0" lang="fr-FR" sz="1200" u="none" cap="none" strike="noStrike">
                <a:solidFill>
                  <a:schemeClr val="dk1"/>
                </a:solidFill>
                <a:latin typeface="Calibri"/>
                <a:ea typeface="Calibri"/>
                <a:cs typeface="Calibri"/>
                <a:sym typeface="Calibri"/>
              </a:rPr>
              <a:t> the Essential Elements from theory to practice in fun and engaging ways.</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2. Introduc</a:t>
            </a:r>
            <a:r>
              <a:rPr lang="fr-FR"/>
              <a:t>ing</a:t>
            </a:r>
            <a:r>
              <a:rPr b="0" i="0" lang="fr-FR" sz="1200" u="none" cap="none" strike="noStrike">
                <a:solidFill>
                  <a:schemeClr val="dk1"/>
                </a:solidFill>
                <a:latin typeface="Calibri"/>
                <a:ea typeface="Calibri"/>
                <a:cs typeface="Calibri"/>
                <a:sym typeface="Calibri"/>
              </a:rPr>
              <a:t> participants to the 5 C’s of competence, confidence, character, connection, and caring.</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35" name="Shape 135"/>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50" name="Shape 150"/>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#8</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time: 30 </a:t>
            </a:r>
            <a:r>
              <a:rPr lang="fr-FR"/>
              <a:t>seconds</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 </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1" lang="fr-FR"/>
              <a:t>PAT - </a:t>
            </a:r>
            <a:r>
              <a:rPr b="0" i="0" lang="fr-FR" sz="1200" u="none" cap="none" strike="noStrike">
                <a:solidFill>
                  <a:schemeClr val="dk1"/>
                </a:solidFill>
                <a:latin typeface="Calibri"/>
                <a:ea typeface="Calibri"/>
                <a:cs typeface="Calibri"/>
                <a:sym typeface="Calibri"/>
              </a:rPr>
              <a:t>Additional objectives include:</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3. Focusing on engaging youth as they build skills related to belonging, independence, generosity, and mastery.</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4. Helping volunteers and staff understand how they can create environments to cultivate tomorrow’s leaders today.</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51" name="Shape 151"/>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66" name="Shape 166"/>
          <p:cNvSpPr txBox="1"/>
          <p:nvPr>
            <p:ph idx="1" type="body"/>
          </p:nvPr>
        </p:nvSpPr>
        <p:spPr>
          <a:xfrm>
            <a:off x="685800" y="4400551"/>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#9</a:t>
            </a:r>
          </a:p>
          <a:p>
            <a:pPr indent="0" lvl="0" marL="0" marR="0" rtl="0" algn="l">
              <a:spcBef>
                <a:spcPts val="0"/>
              </a:spcBef>
              <a:spcAft>
                <a:spcPts val="0"/>
              </a:spcAft>
              <a:buSzPct val="25000"/>
              <a:buNone/>
            </a:pPr>
            <a:r>
              <a:rPr b="0" i="0" lang="fr-FR" sz="1200" u="none" cap="none" strike="noStrike">
                <a:solidFill>
                  <a:schemeClr val="dk1"/>
                </a:solidFill>
                <a:latin typeface="Calibri"/>
                <a:ea typeface="Calibri"/>
                <a:cs typeface="Calibri"/>
                <a:sym typeface="Calibri"/>
              </a:rPr>
              <a:t>Slide time: 1 minute</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1" lang="fr-FR"/>
              <a:t>PAT -</a:t>
            </a:r>
            <a:r>
              <a:rPr lang="fr-FR"/>
              <a:t> </a:t>
            </a:r>
            <a:r>
              <a:rPr lang="fr-FR">
                <a:solidFill>
                  <a:srgbClr val="000000"/>
                </a:solidFill>
              </a:rPr>
              <a:t>4-H has been growing true leaders for more than 100 years, and 4-H has played a role in the development of governmental officials and legislators; corporate leaders; celebrities and artists; decorated members of our military; and hardworking community members from all walks of life who demonstrate amazing leadership abilities on a daily basis.</a:t>
            </a:r>
          </a:p>
          <a:p>
            <a:pPr lvl="0" rtl="0">
              <a:lnSpc>
                <a:spcPct val="138000"/>
              </a:lnSpc>
              <a:spcBef>
                <a:spcPts val="0"/>
              </a:spcBef>
              <a:buClr>
                <a:srgbClr val="000000"/>
              </a:buClr>
              <a:buSzPct val="91666"/>
              <a:buFont typeface="Arial"/>
              <a:buNone/>
            </a:pPr>
            <a:r>
              <a:rPr lang="fr-FR">
                <a:solidFill>
                  <a:srgbClr val="000000"/>
                </a:solidFill>
              </a:rPr>
              <a:t>Information shared today relates to growing true leaders in a new age. In today’s digital world, information is available 24-7.</a:t>
            </a:r>
          </a:p>
          <a:p>
            <a:pPr lvl="0" rtl="0">
              <a:lnSpc>
                <a:spcPct val="115000"/>
              </a:lnSpc>
              <a:spcBef>
                <a:spcPts val="0"/>
              </a:spcBef>
              <a:buClr>
                <a:srgbClr val="000000"/>
              </a:buClr>
              <a:buSzPct val="91666"/>
              <a:buFont typeface="Arial"/>
              <a:buNone/>
            </a:pPr>
            <a:r>
              <a:t/>
            </a:r>
            <a:endParaRPr>
              <a:solidFill>
                <a:srgbClr val="000000"/>
              </a:solidFill>
            </a:endParaRPr>
          </a:p>
          <a:p>
            <a:pPr lvl="0" rtl="0">
              <a:lnSpc>
                <a:spcPct val="138000"/>
              </a:lnSpc>
              <a:spcBef>
                <a:spcPts val="0"/>
              </a:spcBef>
              <a:buClr>
                <a:srgbClr val="000000"/>
              </a:buClr>
              <a:buSzPct val="91666"/>
              <a:buFont typeface="Arial"/>
              <a:buNone/>
            </a:pPr>
            <a:r>
              <a:rPr lang="fr-FR">
                <a:solidFill>
                  <a:srgbClr val="000000"/>
                </a:solidFill>
              </a:rPr>
              <a:t>Access to constantly emerging information brings a level of responsibility.  As volunteers, you play a key role in the development of youth and in helping them develop leadership skills that they will use throughout their lives – as students, as professionals, and as citizens in their local communities.</a:t>
            </a:r>
          </a:p>
          <a:p>
            <a:pPr lvl="0" rtl="0">
              <a:lnSpc>
                <a:spcPct val="115000"/>
              </a:lnSpc>
              <a:spcBef>
                <a:spcPts val="0"/>
              </a:spcBef>
              <a:buClr>
                <a:srgbClr val="000000"/>
              </a:buClr>
              <a:buSzPct val="91666"/>
              <a:buFont typeface="Arial"/>
              <a:buNone/>
            </a:pPr>
            <a:r>
              <a:t/>
            </a:r>
            <a:endParaRPr>
              <a:solidFill>
                <a:srgbClr val="000000"/>
              </a:solidFill>
            </a:endParaRPr>
          </a:p>
          <a:p>
            <a:pPr lvl="0" rtl="0">
              <a:lnSpc>
                <a:spcPct val="138000"/>
              </a:lnSpc>
              <a:spcBef>
                <a:spcPts val="0"/>
              </a:spcBef>
              <a:buClr>
                <a:srgbClr val="000000"/>
              </a:buClr>
              <a:buSzPct val="91666"/>
              <a:buFont typeface="Arial"/>
              <a:buNone/>
            </a:pPr>
            <a:r>
              <a:rPr lang="fr-FR">
                <a:solidFill>
                  <a:srgbClr val="000000"/>
                </a:solidFill>
              </a:rPr>
              <a:t>Today, we start with a quick look  at what underlies Positive Youth Development and serves as the research base for why 4-H is important.</a:t>
            </a:r>
          </a:p>
          <a:p>
            <a:pPr lvl="0" rtl="0">
              <a:lnSpc>
                <a:spcPct val="138000"/>
              </a:lnSpc>
              <a:spcBef>
                <a:spcPts val="0"/>
              </a:spcBef>
              <a:buClr>
                <a:srgbClr val="000000"/>
              </a:buClr>
              <a:buSzPct val="91666"/>
              <a:buFont typeface="Arial"/>
              <a:buNone/>
            </a:pPr>
            <a:r>
              <a:rPr lang="fr-FR">
                <a:solidFill>
                  <a:srgbClr val="000000"/>
                </a:solidFill>
              </a:rPr>
              <a:t>Youth Development transitioned through three concepts. First, we had the 5 C’s; later distilled into the Essential Elements of Positive Youth Development; and now further condensed into the BIG-M.</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67" name="Shape 167"/>
          <p:cNvSpPr txBox="1"/>
          <p:nvPr>
            <p:ph idx="12" type="sldNum"/>
          </p:nvPr>
        </p:nvSpPr>
        <p:spPr>
          <a:xfrm>
            <a:off x="3884613" y="8685214"/>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8" name="Shape 18"/>
        <p:cNvGrpSpPr/>
        <p:nvPr/>
      </p:nvGrpSpPr>
      <p:grpSpPr>
        <a:xfrm>
          <a:off x="0" y="0"/>
          <a:ext cx="0" cy="0"/>
          <a:chOff x="0" y="0"/>
          <a:chExt cx="0" cy="0"/>
        </a:xfrm>
      </p:grpSpPr>
      <p:sp>
        <p:nvSpPr>
          <p:cNvPr id="19" name="Shape 19"/>
          <p:cNvSpPr txBox="1"/>
          <p:nvPr>
            <p:ph type="ctrTitle"/>
          </p:nvPr>
        </p:nvSpPr>
        <p:spPr>
          <a:xfrm>
            <a:off x="1524000" y="1122363"/>
            <a:ext cx="9144000" cy="2387600"/>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Font typeface="Arial"/>
              <a:buNone/>
              <a:defRPr b="0" i="0" sz="60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 name="Shape 20"/>
          <p:cNvSpPr txBox="1"/>
          <p:nvPr>
            <p:ph idx="1" type="subTitle"/>
          </p:nvPr>
        </p:nvSpPr>
        <p:spPr>
          <a:xfrm>
            <a:off x="1524000" y="3602038"/>
            <a:ext cx="9144000" cy="1655762"/>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21" name="Shape 21"/>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1200" u="none" cap="none" strike="noStrike">
                <a:solidFill>
                  <a:srgbClr val="88AD8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2_Blank">
    <p:bg>
      <p:bgPr>
        <a:solidFill>
          <a:srgbClr val="0072BC"/>
        </a:solidFill>
      </p:bgPr>
    </p:bg>
    <p:spTree>
      <p:nvGrpSpPr>
        <p:cNvPr id="71" name="Shape 7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4_Blank">
    <p:bg>
      <p:bgPr>
        <a:solidFill>
          <a:srgbClr val="44C8F5"/>
        </a:solidFill>
      </p:bgPr>
    </p:bg>
    <p:spTree>
      <p:nvGrpSpPr>
        <p:cNvPr id="72" name="Shape 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_Blank">
    <p:bg>
      <p:bgPr>
        <a:solidFill>
          <a:srgbClr val="00AEEF"/>
        </a:solidFill>
      </p:bgPr>
    </p:bg>
    <p:spTree>
      <p:nvGrpSpPr>
        <p:cNvPr id="73" name="Shape 7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5_Blank">
    <p:bg>
      <p:bgPr>
        <a:solidFill>
          <a:srgbClr val="DAEBC1"/>
        </a:solidFill>
      </p:bgPr>
    </p:bg>
    <p:spTree>
      <p:nvGrpSpPr>
        <p:cNvPr id="74" name="Shape 7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7_Blank">
    <p:bg>
      <p:bgPr>
        <a:solidFill>
          <a:srgbClr val="B4D486"/>
        </a:solidFill>
      </p:bgPr>
    </p:bg>
    <p:spTree>
      <p:nvGrpSpPr>
        <p:cNvPr id="75" name="Shape 7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6_Blank">
    <p:bg>
      <p:bgPr>
        <a:solidFill>
          <a:srgbClr val="00833B"/>
        </a:solidFill>
      </p:bgPr>
    </p:bg>
    <p:spTree>
      <p:nvGrpSpPr>
        <p:cNvPr id="76" name="Shape 7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2" name="Shape 22"/>
        <p:cNvGrpSpPr/>
        <p:nvPr/>
      </p:nvGrpSpPr>
      <p:grpSpPr>
        <a:xfrm>
          <a:off x="0" y="0"/>
          <a:ext cx="0" cy="0"/>
          <a:chOff x="0" y="0"/>
          <a:chExt cx="0" cy="0"/>
        </a:xfrm>
      </p:grpSpPr>
      <p:sp>
        <p:nvSpPr>
          <p:cNvPr id="23" name="Shape 2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1200" u="none" cap="none" strike="noStrike">
                <a:solidFill>
                  <a:srgbClr val="88AD8F"/>
                </a:solidFill>
                <a:latin typeface="Arial"/>
                <a:ea typeface="Arial"/>
                <a:cs typeface="Arial"/>
                <a:sym typeface="Arial"/>
              </a:rPr>
              <a:t>‹#›</a:t>
            </a:fld>
          </a:p>
        </p:txBody>
      </p:sp>
      <p:pic>
        <p:nvPicPr>
          <p:cNvPr id="24" name="Shape 24"/>
          <p:cNvPicPr preferRelativeResize="0"/>
          <p:nvPr/>
        </p:nvPicPr>
        <p:blipFill rotWithShape="1">
          <a:blip r:embed="rId2">
            <a:alphaModFix/>
          </a:blip>
          <a:srcRect b="0" l="0" r="0" t="0"/>
          <a:stretch/>
        </p:blipFill>
        <p:spPr>
          <a:xfrm>
            <a:off x="8184232" y="6283324"/>
            <a:ext cx="2112433" cy="511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1200" u="none" cap="none" strike="noStrike">
                <a:solidFill>
                  <a:srgbClr val="88AD8F"/>
                </a:solidFill>
                <a:latin typeface="Arial"/>
                <a:ea typeface="Arial"/>
                <a:cs typeface="Arial"/>
                <a:sym typeface="Arial"/>
              </a:rPr>
              <a:t>‹#›</a:t>
            </a:fld>
          </a:p>
        </p:txBody>
      </p:sp>
      <p:pic>
        <p:nvPicPr>
          <p:cNvPr id="29" name="Shape 29"/>
          <p:cNvPicPr preferRelativeResize="0"/>
          <p:nvPr/>
        </p:nvPicPr>
        <p:blipFill rotWithShape="1">
          <a:blip r:embed="rId2">
            <a:alphaModFix/>
          </a:blip>
          <a:srcRect b="0" l="0" r="0" t="0"/>
          <a:stretch/>
        </p:blipFill>
        <p:spPr>
          <a:xfrm>
            <a:off x="8208438" y="6281738"/>
            <a:ext cx="2112433" cy="514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 name="Shape 32"/>
          <p:cNvSpPr txBox="1"/>
          <p:nvPr>
            <p:ph idx="1" type="body"/>
          </p:nvPr>
        </p:nvSpPr>
        <p:spPr>
          <a:xfrm>
            <a:off x="838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3" name="Shape 33"/>
          <p:cNvSpPr txBox="1"/>
          <p:nvPr>
            <p:ph idx="2" type="body"/>
          </p:nvPr>
        </p:nvSpPr>
        <p:spPr>
          <a:xfrm>
            <a:off x="6172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4" name="Shape 3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88AD8F"/>
                </a:solidFill>
                <a:latin typeface="Arial"/>
                <a:ea typeface="Arial"/>
                <a:cs typeface="Arial"/>
                <a:sym typeface="Arial"/>
              </a:rPr>
              <a:t>‹#›</a:t>
            </a:fld>
          </a:p>
        </p:txBody>
      </p:sp>
      <p:pic>
        <p:nvPicPr>
          <p:cNvPr id="35" name="Shape 35"/>
          <p:cNvPicPr preferRelativeResize="0"/>
          <p:nvPr/>
        </p:nvPicPr>
        <p:blipFill rotWithShape="1">
          <a:blip r:embed="rId2">
            <a:alphaModFix/>
          </a:blip>
          <a:srcRect b="0" l="0" r="0" t="0"/>
          <a:stretch/>
        </p:blipFill>
        <p:spPr>
          <a:xfrm>
            <a:off x="8208438" y="6281738"/>
            <a:ext cx="2112433" cy="514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88AD8F"/>
                </a:solidFill>
                <a:latin typeface="Arial"/>
                <a:ea typeface="Arial"/>
                <a:cs typeface="Arial"/>
                <a:sym typeface="Arial"/>
              </a:rPr>
              <a:t>‹#›</a:t>
            </a:fld>
          </a:p>
        </p:txBody>
      </p:sp>
      <p:pic>
        <p:nvPicPr>
          <p:cNvPr id="39" name="Shape 39"/>
          <p:cNvPicPr preferRelativeResize="0"/>
          <p:nvPr/>
        </p:nvPicPr>
        <p:blipFill rotWithShape="1">
          <a:blip r:embed="rId2">
            <a:alphaModFix/>
          </a:blip>
          <a:srcRect b="0" l="0" r="0" t="0"/>
          <a:stretch/>
        </p:blipFill>
        <p:spPr>
          <a:xfrm>
            <a:off x="8208438" y="6281738"/>
            <a:ext cx="2112433" cy="514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0" name="Shape 40"/>
        <p:cNvGrpSpPr/>
        <p:nvPr/>
      </p:nvGrpSpPr>
      <p:grpSpPr>
        <a:xfrm>
          <a:off x="0" y="0"/>
          <a:ext cx="0" cy="0"/>
          <a:chOff x="0" y="0"/>
          <a:chExt cx="0" cy="0"/>
        </a:xfrm>
      </p:grpSpPr>
      <p:sp>
        <p:nvSpPr>
          <p:cNvPr id="41" name="Shape 41"/>
          <p:cNvSpPr txBox="1"/>
          <p:nvPr>
            <p:ph type="title"/>
          </p:nvPr>
        </p:nvSpPr>
        <p:spPr>
          <a:xfrm>
            <a:off x="831850" y="1709738"/>
            <a:ext cx="10515600"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Arial"/>
              <a:buNone/>
              <a:defRPr b="0" i="0" sz="60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831850" y="4589463"/>
            <a:ext cx="10515600" cy="1500187"/>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rgbClr val="88AD8F"/>
              </a:buClr>
              <a:buFont typeface="Arial"/>
              <a:buNone/>
              <a:defRPr b="0" i="0" sz="2400" u="none" cap="none" strike="noStrike">
                <a:solidFill>
                  <a:srgbClr val="88AD8F"/>
                </a:solidFill>
                <a:latin typeface="Arial"/>
                <a:ea typeface="Arial"/>
                <a:cs typeface="Arial"/>
                <a:sym typeface="Arial"/>
              </a:defRPr>
            </a:lvl1pPr>
            <a:lvl2pPr indent="0" lvl="1" marL="457200" marR="0" rtl="0" algn="l">
              <a:lnSpc>
                <a:spcPct val="90000"/>
              </a:lnSpc>
              <a:spcBef>
                <a:spcPts val="500"/>
              </a:spcBef>
              <a:buClr>
                <a:srgbClr val="88AD8F"/>
              </a:buClr>
              <a:buFont typeface="Arial"/>
              <a:buNone/>
              <a:defRPr b="0" i="0" sz="2000" u="none" cap="none" strike="noStrike">
                <a:solidFill>
                  <a:srgbClr val="88AD8F"/>
                </a:solidFill>
                <a:latin typeface="Arial"/>
                <a:ea typeface="Arial"/>
                <a:cs typeface="Arial"/>
                <a:sym typeface="Arial"/>
              </a:defRPr>
            </a:lvl2pPr>
            <a:lvl3pPr indent="0" lvl="2" marL="914400" marR="0" rtl="0" algn="l">
              <a:lnSpc>
                <a:spcPct val="90000"/>
              </a:lnSpc>
              <a:spcBef>
                <a:spcPts val="500"/>
              </a:spcBef>
              <a:buClr>
                <a:srgbClr val="88AD8F"/>
              </a:buClr>
              <a:buFont typeface="Arial"/>
              <a:buNone/>
              <a:defRPr b="0" i="0" sz="1800" u="none" cap="none" strike="noStrike">
                <a:solidFill>
                  <a:srgbClr val="88AD8F"/>
                </a:solidFill>
                <a:latin typeface="Arial"/>
                <a:ea typeface="Arial"/>
                <a:cs typeface="Arial"/>
                <a:sym typeface="Arial"/>
              </a:defRPr>
            </a:lvl3pPr>
            <a:lvl4pPr indent="0" lvl="3" marL="1371600" marR="0" rtl="0" algn="l">
              <a:lnSpc>
                <a:spcPct val="90000"/>
              </a:lnSpc>
              <a:spcBef>
                <a:spcPts val="500"/>
              </a:spcBef>
              <a:buClr>
                <a:srgbClr val="88AD8F"/>
              </a:buClr>
              <a:buFont typeface="Arial"/>
              <a:buNone/>
              <a:defRPr b="0" i="0" sz="1600" u="none" cap="none" strike="noStrike">
                <a:solidFill>
                  <a:srgbClr val="88AD8F"/>
                </a:solidFill>
                <a:latin typeface="Arial"/>
                <a:ea typeface="Arial"/>
                <a:cs typeface="Arial"/>
                <a:sym typeface="Arial"/>
              </a:defRPr>
            </a:lvl4pPr>
            <a:lvl5pPr indent="0" lvl="4" marL="1828800" marR="0" rtl="0" algn="l">
              <a:lnSpc>
                <a:spcPct val="90000"/>
              </a:lnSpc>
              <a:spcBef>
                <a:spcPts val="500"/>
              </a:spcBef>
              <a:buClr>
                <a:srgbClr val="88AD8F"/>
              </a:buClr>
              <a:buFont typeface="Arial"/>
              <a:buNone/>
              <a:defRPr b="0" i="0" sz="1600" u="none" cap="none" strike="noStrike">
                <a:solidFill>
                  <a:srgbClr val="88AD8F"/>
                </a:solidFill>
                <a:latin typeface="Arial"/>
                <a:ea typeface="Arial"/>
                <a:cs typeface="Arial"/>
                <a:sym typeface="Arial"/>
              </a:defRPr>
            </a:lvl5pPr>
            <a:lvl6pPr indent="0" lvl="5" marL="2286000" marR="0" rtl="0" algn="l">
              <a:lnSpc>
                <a:spcPct val="90000"/>
              </a:lnSpc>
              <a:spcBef>
                <a:spcPts val="500"/>
              </a:spcBef>
              <a:buClr>
                <a:srgbClr val="88AD8F"/>
              </a:buClr>
              <a:buFont typeface="Arial"/>
              <a:buNone/>
              <a:defRPr b="0" i="0" sz="1600" u="none" cap="none" strike="noStrike">
                <a:solidFill>
                  <a:srgbClr val="88AD8F"/>
                </a:solidFill>
                <a:latin typeface="Arial"/>
                <a:ea typeface="Arial"/>
                <a:cs typeface="Arial"/>
                <a:sym typeface="Arial"/>
              </a:defRPr>
            </a:lvl6pPr>
            <a:lvl7pPr indent="0" lvl="6" marL="2743200" marR="0" rtl="0" algn="l">
              <a:lnSpc>
                <a:spcPct val="90000"/>
              </a:lnSpc>
              <a:spcBef>
                <a:spcPts val="500"/>
              </a:spcBef>
              <a:buClr>
                <a:srgbClr val="88AD8F"/>
              </a:buClr>
              <a:buFont typeface="Arial"/>
              <a:buNone/>
              <a:defRPr b="0" i="0" sz="1600" u="none" cap="none" strike="noStrike">
                <a:solidFill>
                  <a:srgbClr val="88AD8F"/>
                </a:solidFill>
                <a:latin typeface="Arial"/>
                <a:ea typeface="Arial"/>
                <a:cs typeface="Arial"/>
                <a:sym typeface="Arial"/>
              </a:defRPr>
            </a:lvl7pPr>
            <a:lvl8pPr indent="0" lvl="7" marL="3200400" marR="0" rtl="0" algn="l">
              <a:lnSpc>
                <a:spcPct val="90000"/>
              </a:lnSpc>
              <a:spcBef>
                <a:spcPts val="500"/>
              </a:spcBef>
              <a:buClr>
                <a:srgbClr val="88AD8F"/>
              </a:buClr>
              <a:buFont typeface="Arial"/>
              <a:buNone/>
              <a:defRPr b="0" i="0" sz="1600" u="none" cap="none" strike="noStrike">
                <a:solidFill>
                  <a:srgbClr val="88AD8F"/>
                </a:solidFill>
                <a:latin typeface="Arial"/>
                <a:ea typeface="Arial"/>
                <a:cs typeface="Arial"/>
                <a:sym typeface="Arial"/>
              </a:defRPr>
            </a:lvl8pPr>
            <a:lvl9pPr indent="0" lvl="8" marL="3657600" marR="0" rtl="0" algn="l">
              <a:lnSpc>
                <a:spcPct val="90000"/>
              </a:lnSpc>
              <a:spcBef>
                <a:spcPts val="500"/>
              </a:spcBef>
              <a:buClr>
                <a:srgbClr val="88AD8F"/>
              </a:buClr>
              <a:buFont typeface="Arial"/>
              <a:buNone/>
              <a:defRPr b="0" i="0" sz="1600" u="none" cap="none" strike="noStrike">
                <a:solidFill>
                  <a:srgbClr val="88AD8F"/>
                </a:solidFill>
                <a:latin typeface="Arial"/>
                <a:ea typeface="Arial"/>
                <a:cs typeface="Arial"/>
                <a:sym typeface="Arial"/>
              </a:defRPr>
            </a:lvl9pPr>
          </a:lstStyle>
          <a:p/>
        </p:txBody>
      </p:sp>
      <p:sp>
        <p:nvSpPr>
          <p:cNvPr id="43" name="Shape 4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88AD8F"/>
                </a:solidFill>
                <a:latin typeface="Arial"/>
                <a:ea typeface="Arial"/>
                <a:cs typeface="Arial"/>
                <a:sym typeface="Arial"/>
              </a:rPr>
              <a:t>‹#›</a:t>
            </a:fld>
          </a:p>
        </p:txBody>
      </p:sp>
      <p:pic>
        <p:nvPicPr>
          <p:cNvPr id="44" name="Shape 44"/>
          <p:cNvPicPr preferRelativeResize="0"/>
          <p:nvPr/>
        </p:nvPicPr>
        <p:blipFill rotWithShape="1">
          <a:blip r:embed="rId2">
            <a:alphaModFix/>
          </a:blip>
          <a:srcRect b="0" l="0" r="0" t="0"/>
          <a:stretch/>
        </p:blipFill>
        <p:spPr>
          <a:xfrm>
            <a:off x="8208438" y="6281738"/>
            <a:ext cx="2112433" cy="514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5" name="Shape 45"/>
        <p:cNvGrpSpPr/>
        <p:nvPr/>
      </p:nvGrpSpPr>
      <p:grpSpPr>
        <a:xfrm>
          <a:off x="0" y="0"/>
          <a:ext cx="0" cy="0"/>
          <a:chOff x="0" y="0"/>
          <a:chExt cx="0" cy="0"/>
        </a:xfrm>
      </p:grpSpPr>
      <p:sp>
        <p:nvSpPr>
          <p:cNvPr id="46" name="Shape 46"/>
          <p:cNvSpPr txBox="1"/>
          <p:nvPr>
            <p:ph type="title"/>
          </p:nvPr>
        </p:nvSpPr>
        <p:spPr>
          <a:xfrm>
            <a:off x="839788"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 type="body"/>
          </p:nvPr>
        </p:nvSpPr>
        <p:spPr>
          <a:xfrm>
            <a:off x="839788" y="1681163"/>
            <a:ext cx="51577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48" name="Shape 48"/>
          <p:cNvSpPr txBox="1"/>
          <p:nvPr>
            <p:ph idx="2" type="body"/>
          </p:nvPr>
        </p:nvSpPr>
        <p:spPr>
          <a:xfrm>
            <a:off x="839788" y="2505075"/>
            <a:ext cx="5157787"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9" name="Shape 49"/>
          <p:cNvSpPr txBox="1"/>
          <p:nvPr>
            <p:ph idx="3" type="body"/>
          </p:nvPr>
        </p:nvSpPr>
        <p:spPr>
          <a:xfrm>
            <a:off x="6172200" y="1681163"/>
            <a:ext cx="5183188"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50" name="Shape 50"/>
          <p:cNvSpPr txBox="1"/>
          <p:nvPr>
            <p:ph idx="4" type="body"/>
          </p:nvPr>
        </p:nvSpPr>
        <p:spPr>
          <a:xfrm>
            <a:off x="6172200" y="2505075"/>
            <a:ext cx="5183188"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51" name="Shape 51"/>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88AD8F"/>
                </a:solidFill>
                <a:latin typeface="Arial"/>
                <a:ea typeface="Arial"/>
                <a:cs typeface="Arial"/>
                <a:sym typeface="Arial"/>
              </a:rPr>
              <a:t>‹#›</a:t>
            </a:fld>
          </a:p>
        </p:txBody>
      </p:sp>
      <p:pic>
        <p:nvPicPr>
          <p:cNvPr id="52" name="Shape 52"/>
          <p:cNvPicPr preferRelativeResize="0"/>
          <p:nvPr/>
        </p:nvPicPr>
        <p:blipFill rotWithShape="1">
          <a:blip r:embed="rId2">
            <a:alphaModFix/>
          </a:blip>
          <a:srcRect b="0" l="0" r="0" t="0"/>
          <a:stretch/>
        </p:blipFill>
        <p:spPr>
          <a:xfrm>
            <a:off x="8208438" y="6281738"/>
            <a:ext cx="2112433" cy="514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3" name="Shape 53"/>
        <p:cNvGrpSpPr/>
        <p:nvPr/>
      </p:nvGrpSpPr>
      <p:grpSpPr>
        <a:xfrm>
          <a:off x="0" y="0"/>
          <a:ext cx="0" cy="0"/>
          <a:chOff x="0" y="0"/>
          <a:chExt cx="0" cy="0"/>
        </a:xfrm>
      </p:grpSpPr>
      <p:sp>
        <p:nvSpPr>
          <p:cNvPr id="54" name="Shape 54"/>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Arial"/>
              <a:buNone/>
              <a:defRPr b="0" i="0" sz="32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 type="body"/>
          </p:nvPr>
        </p:nvSpPr>
        <p:spPr>
          <a:xfrm>
            <a:off x="5183188" y="987425"/>
            <a:ext cx="6172200" cy="4873625"/>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56" name="Shape 56"/>
          <p:cNvSpPr txBox="1"/>
          <p:nvPr>
            <p:ph idx="2"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Arial"/>
                <a:ea typeface="Arial"/>
                <a:cs typeface="Arial"/>
                <a:sym typeface="Arial"/>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Arial"/>
                <a:ea typeface="Arial"/>
                <a:cs typeface="Arial"/>
                <a:sym typeface="Arial"/>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Arial"/>
                <a:ea typeface="Arial"/>
                <a:cs typeface="Arial"/>
                <a:sym typeface="Arial"/>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57" name="Shape 57"/>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88AD8F"/>
                </a:solidFill>
                <a:latin typeface="Arial"/>
                <a:ea typeface="Arial"/>
                <a:cs typeface="Arial"/>
                <a:sym typeface="Arial"/>
              </a:rPr>
              <a:t>‹#›</a:t>
            </a:fld>
          </a:p>
        </p:txBody>
      </p:sp>
      <p:pic>
        <p:nvPicPr>
          <p:cNvPr id="58" name="Shape 58"/>
          <p:cNvPicPr preferRelativeResize="0"/>
          <p:nvPr/>
        </p:nvPicPr>
        <p:blipFill rotWithShape="1">
          <a:blip r:embed="rId2">
            <a:alphaModFix/>
          </a:blip>
          <a:srcRect b="0" l="0" r="0" t="0"/>
          <a:stretch/>
        </p:blipFill>
        <p:spPr>
          <a:xfrm>
            <a:off x="8208438" y="6281738"/>
            <a:ext cx="2112433" cy="514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59" name="Shape 59"/>
        <p:cNvGrpSpPr/>
        <p:nvPr/>
      </p:nvGrpSpPr>
      <p:grpSpPr>
        <a:xfrm>
          <a:off x="0" y="0"/>
          <a:ext cx="0" cy="0"/>
          <a:chOff x="0" y="0"/>
          <a:chExt cx="0" cy="0"/>
        </a:xfrm>
      </p:grpSpPr>
      <p:sp>
        <p:nvSpPr>
          <p:cNvPr id="60" name="Shape 60"/>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Arial"/>
              <a:buNone/>
              <a:defRPr b="0" i="0" sz="32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1" name="Shape 61"/>
          <p:cNvSpPr/>
          <p:nvPr>
            <p:ph idx="2" type="pic"/>
          </p:nvPr>
        </p:nvSpPr>
        <p:spPr>
          <a:xfrm>
            <a:off x="5183188" y="987425"/>
            <a:ext cx="6172200" cy="4873625"/>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62" name="Shape 62"/>
          <p:cNvSpPr txBox="1"/>
          <p:nvPr>
            <p:ph idx="1"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Arial"/>
                <a:ea typeface="Arial"/>
                <a:cs typeface="Arial"/>
                <a:sym typeface="Arial"/>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Arial"/>
                <a:ea typeface="Arial"/>
                <a:cs typeface="Arial"/>
                <a:sym typeface="Arial"/>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Arial"/>
                <a:ea typeface="Arial"/>
                <a:cs typeface="Arial"/>
                <a:sym typeface="Arial"/>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63" name="Shape 6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lang="fr-FR" sz="1200">
                <a:solidFill>
                  <a:srgbClr val="88AD8F"/>
                </a:solidFill>
                <a:latin typeface="Arial"/>
                <a:ea typeface="Arial"/>
                <a:cs typeface="Arial"/>
                <a:sym typeface="Arial"/>
              </a:rPr>
              <a:t>‹#›</a:t>
            </a:fld>
          </a:p>
        </p:txBody>
      </p:sp>
      <p:pic>
        <p:nvPicPr>
          <p:cNvPr id="64" name="Shape 64"/>
          <p:cNvPicPr preferRelativeResize="0"/>
          <p:nvPr/>
        </p:nvPicPr>
        <p:blipFill rotWithShape="1">
          <a:blip r:embed="rId2">
            <a:alphaModFix/>
          </a:blip>
          <a:srcRect b="0" l="0" r="0" t="0"/>
          <a:stretch/>
        </p:blipFill>
        <p:spPr>
          <a:xfrm>
            <a:off x="8208438" y="6281738"/>
            <a:ext cx="2112433" cy="514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hyperlink" Target="http://www.powerpointstyles.com/" TargetMode="External"/><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1200" u="none" cap="none" strike="noStrike">
                <a:solidFill>
                  <a:srgbClr val="88AD8F"/>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1200" u="none" cap="none" strike="noStrike">
                <a:solidFill>
                  <a:srgbClr val="88AD8F"/>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1200" u="none" cap="none" strike="noStrike">
                <a:solidFill>
                  <a:srgbClr val="88AD8F"/>
                </a:solidFill>
                <a:latin typeface="Arial"/>
                <a:ea typeface="Arial"/>
                <a:cs typeface="Arial"/>
                <a:sym typeface="Arial"/>
              </a:rPr>
              <a:t>‹#›</a:t>
            </a:fld>
          </a:p>
        </p:txBody>
      </p:sp>
      <p:sp>
        <p:nvSpPr>
          <p:cNvPr id="15" name="Shape 15"/>
          <p:cNvSpPr txBox="1"/>
          <p:nvPr/>
        </p:nvSpPr>
        <p:spPr>
          <a:xfrm>
            <a:off x="4464049" y="6237288"/>
            <a:ext cx="2450414"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800" u="sng" cap="none" strike="noStrike">
                <a:solidFill>
                  <a:schemeClr val="hlink"/>
                </a:solidFill>
                <a:latin typeface="Arial"/>
                <a:ea typeface="Arial"/>
                <a:cs typeface="Arial"/>
                <a:sym typeface="Arial"/>
                <a:hlinkClick r:id="rId1"/>
              </a:rPr>
              <a:t>Powerpoint Templates</a:t>
            </a:r>
          </a:p>
        </p:txBody>
      </p:sp>
      <p:pic>
        <p:nvPicPr>
          <p:cNvPr descr="Ighfmahgfge1hgfghf" id="16" name="Shape 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Shape 17"/>
          <p:cNvSpPr txBox="1"/>
          <p:nvPr/>
        </p:nvSpPr>
        <p:spPr>
          <a:xfrm>
            <a:off x="10416117" y="6308726"/>
            <a:ext cx="1082348"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1" i="0" lang="fr-FR" sz="1800" u="none" cap="none" strike="noStrike">
                <a:solidFill>
                  <a:schemeClr val="lt1"/>
                </a:solidFill>
                <a:latin typeface="Arial"/>
                <a:ea typeface="Arial"/>
                <a:cs typeface="Arial"/>
                <a:sym typeface="Arial"/>
              </a:rPr>
              <a:t>Page </a:t>
            </a:r>
            <a:fld id="{00000000-1234-1234-1234-123412341234}" type="slidenum">
              <a:rPr b="1" i="0" lang="fr-FR" sz="1800" u="none" cap="none" strike="noStrike">
                <a:solidFill>
                  <a:schemeClr val="lt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 name="Shape 65"/>
        <p:cNvGrpSpPr/>
        <p:nvPr/>
      </p:nvGrpSpPr>
      <p:grpSpPr>
        <a:xfrm>
          <a:off x="0" y="0"/>
          <a:ext cx="0" cy="0"/>
          <a:chOff x="0" y="0"/>
          <a:chExt cx="0" cy="0"/>
        </a:xfrm>
      </p:grpSpPr>
      <p:sp>
        <p:nvSpPr>
          <p:cNvPr id="66" name="Shape 66"/>
          <p:cNvSpPr txBox="1"/>
          <p:nvPr>
            <p:ph type="title"/>
          </p:nvPr>
        </p:nvSpPr>
        <p:spPr>
          <a:xfrm>
            <a:off x="609600" y="274638"/>
            <a:ext cx="109728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33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33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33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33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3300" u="none" cap="none" strike="noStrike">
                <a:solidFill>
                  <a:schemeClr val="dk1"/>
                </a:solidFill>
                <a:latin typeface="Arial"/>
                <a:ea typeface="Arial"/>
                <a:cs typeface="Arial"/>
                <a:sym typeface="Arial"/>
              </a:defRPr>
            </a:lvl5pPr>
            <a:lvl6pPr indent="-12692" lvl="5" marL="342892" marR="0" rtl="0" algn="ctr">
              <a:spcBef>
                <a:spcPts val="0"/>
              </a:spcBef>
              <a:spcAft>
                <a:spcPts val="0"/>
              </a:spcAft>
              <a:buNone/>
              <a:defRPr b="0" i="0" sz="3300" u="none" cap="none" strike="noStrike">
                <a:solidFill>
                  <a:schemeClr val="dk1"/>
                </a:solidFill>
                <a:latin typeface="Arial"/>
                <a:ea typeface="Arial"/>
                <a:cs typeface="Arial"/>
                <a:sym typeface="Arial"/>
              </a:defRPr>
            </a:lvl6pPr>
            <a:lvl7pPr indent="-12682" lvl="6" marL="685783" marR="0" rtl="0" algn="ctr">
              <a:spcBef>
                <a:spcPts val="0"/>
              </a:spcBef>
              <a:spcAft>
                <a:spcPts val="0"/>
              </a:spcAft>
              <a:buNone/>
              <a:defRPr b="0" i="0" sz="3300" u="none" cap="none" strike="noStrike">
                <a:solidFill>
                  <a:schemeClr val="dk1"/>
                </a:solidFill>
                <a:latin typeface="Arial"/>
                <a:ea typeface="Arial"/>
                <a:cs typeface="Arial"/>
                <a:sym typeface="Arial"/>
              </a:defRPr>
            </a:lvl7pPr>
            <a:lvl8pPr indent="-12675" lvl="7" marL="1028675" marR="0" rtl="0" algn="ctr">
              <a:spcBef>
                <a:spcPts val="0"/>
              </a:spcBef>
              <a:spcAft>
                <a:spcPts val="0"/>
              </a:spcAft>
              <a:buNone/>
              <a:defRPr b="0" i="0" sz="3300" u="none" cap="none" strike="noStrike">
                <a:solidFill>
                  <a:schemeClr val="dk1"/>
                </a:solidFill>
                <a:latin typeface="Arial"/>
                <a:ea typeface="Arial"/>
                <a:cs typeface="Arial"/>
                <a:sym typeface="Arial"/>
              </a:defRPr>
            </a:lvl8pPr>
            <a:lvl9pPr indent="-12665" lvl="8" marL="1371566" marR="0" rtl="0" algn="ctr">
              <a:spcBef>
                <a:spcPts val="0"/>
              </a:spcBef>
              <a:spcAft>
                <a:spcPts val="0"/>
              </a:spcAft>
              <a:buNone/>
              <a:defRPr b="0" i="0" sz="3300" u="none" cap="none" strike="noStrike">
                <a:solidFill>
                  <a:schemeClr val="dk1"/>
                </a:solidFill>
                <a:latin typeface="Arial"/>
                <a:ea typeface="Arial"/>
                <a:cs typeface="Arial"/>
                <a:sym typeface="Arial"/>
              </a:defRPr>
            </a:lvl9pPr>
          </a:lstStyle>
          <a:p/>
        </p:txBody>
      </p:sp>
      <p:sp>
        <p:nvSpPr>
          <p:cNvPr id="67" name="Shape 67"/>
          <p:cNvSpPr txBox="1"/>
          <p:nvPr>
            <p:ph idx="1" type="body"/>
          </p:nvPr>
        </p:nvSpPr>
        <p:spPr>
          <a:xfrm>
            <a:off x="609600" y="1600206"/>
            <a:ext cx="10972800" cy="4525963"/>
          </a:xfrm>
          <a:prstGeom prst="rect">
            <a:avLst/>
          </a:prstGeom>
          <a:noFill/>
          <a:ln>
            <a:noFill/>
          </a:ln>
        </p:spPr>
        <p:txBody>
          <a:bodyPr anchorCtr="0" anchor="t" bIns="91425" lIns="91425" rIns="91425" wrap="square" tIns="91425"/>
          <a:lstStyle>
            <a:lvl1pPr indent="-104768" lvl="0" marL="257168"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93648" lvl="1" marL="557199" marR="0" rtl="0" algn="l">
              <a:spcBef>
                <a:spcPts val="420"/>
              </a:spcBef>
              <a:spcAft>
                <a:spcPts val="0"/>
              </a:spcAft>
              <a:buClr>
                <a:schemeClr val="dk1"/>
              </a:buClr>
              <a:buSzPct val="100000"/>
              <a:buFont typeface="Arial"/>
              <a:buChar char="–"/>
              <a:defRPr b="0" i="0" sz="2100" u="none" cap="none" strike="noStrike">
                <a:solidFill>
                  <a:schemeClr val="dk1"/>
                </a:solidFill>
                <a:latin typeface="Arial"/>
                <a:ea typeface="Arial"/>
                <a:cs typeface="Arial"/>
                <a:sym typeface="Arial"/>
              </a:defRPr>
            </a:lvl2pPr>
            <a:lvl3pPr indent="-69828" lvl="2" marL="857228"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88869" lvl="3" marL="1200120" marR="0" rtl="0" algn="l">
              <a:spcBef>
                <a:spcPts val="300"/>
              </a:spcBef>
              <a:spcAft>
                <a:spcPts val="0"/>
              </a:spcAft>
              <a:buClr>
                <a:schemeClr val="dk1"/>
              </a:buClr>
              <a:buSzPct val="100000"/>
              <a:buFont typeface="Arial"/>
              <a:buChar char="–"/>
              <a:defRPr b="0" i="0" sz="1500" u="none" cap="none" strike="noStrike">
                <a:solidFill>
                  <a:schemeClr val="dk1"/>
                </a:solidFill>
                <a:latin typeface="Arial"/>
                <a:ea typeface="Arial"/>
                <a:cs typeface="Arial"/>
                <a:sym typeface="Arial"/>
              </a:defRPr>
            </a:lvl4pPr>
            <a:lvl5pPr indent="-88862" lvl="4" marL="1543012" marR="0" rtl="0" algn="l">
              <a:spcBef>
                <a:spcPts val="300"/>
              </a:spcBef>
              <a:spcAft>
                <a:spcPts val="0"/>
              </a:spcAft>
              <a:buClr>
                <a:schemeClr val="dk1"/>
              </a:buClr>
              <a:buSzPct val="100000"/>
              <a:buFont typeface="Arial"/>
              <a:buChar char="»"/>
              <a:defRPr b="0" i="0" sz="1500" u="none" cap="none" strike="noStrike">
                <a:solidFill>
                  <a:schemeClr val="dk1"/>
                </a:solidFill>
                <a:latin typeface="Arial"/>
                <a:ea typeface="Arial"/>
                <a:cs typeface="Arial"/>
                <a:sym typeface="Arial"/>
              </a:defRPr>
            </a:lvl5pPr>
            <a:lvl6pPr indent="-88852" lvl="5" marL="1885902" marR="0" rtl="0" algn="l">
              <a:spcBef>
                <a:spcPts val="300"/>
              </a:spcBef>
              <a:buClr>
                <a:schemeClr val="dk1"/>
              </a:buClr>
              <a:buSzPct val="100000"/>
              <a:buFont typeface="Arial"/>
              <a:buChar char="•"/>
              <a:defRPr b="0" i="0" sz="1500" u="none" cap="none" strike="noStrike">
                <a:solidFill>
                  <a:schemeClr val="dk1"/>
                </a:solidFill>
                <a:latin typeface="Arial"/>
                <a:ea typeface="Arial"/>
                <a:cs typeface="Arial"/>
                <a:sym typeface="Arial"/>
              </a:defRPr>
            </a:lvl6pPr>
            <a:lvl7pPr indent="-88844" lvl="6" marL="2228795" marR="0" rtl="0" algn="l">
              <a:spcBef>
                <a:spcPts val="300"/>
              </a:spcBef>
              <a:buClr>
                <a:schemeClr val="dk1"/>
              </a:buClr>
              <a:buSzPct val="100000"/>
              <a:buFont typeface="Arial"/>
              <a:buChar char="•"/>
              <a:defRPr b="0" i="0" sz="1500" u="none" cap="none" strike="noStrike">
                <a:solidFill>
                  <a:schemeClr val="dk1"/>
                </a:solidFill>
                <a:latin typeface="Arial"/>
                <a:ea typeface="Arial"/>
                <a:cs typeface="Arial"/>
                <a:sym typeface="Arial"/>
              </a:defRPr>
            </a:lvl7pPr>
            <a:lvl8pPr indent="-88836" lvl="7" marL="2571686" marR="0" rtl="0" algn="l">
              <a:spcBef>
                <a:spcPts val="300"/>
              </a:spcBef>
              <a:buClr>
                <a:schemeClr val="dk1"/>
              </a:buClr>
              <a:buSzPct val="100000"/>
              <a:buFont typeface="Arial"/>
              <a:buChar char="•"/>
              <a:defRPr b="0" i="0" sz="1500" u="none" cap="none" strike="noStrike">
                <a:solidFill>
                  <a:schemeClr val="dk1"/>
                </a:solidFill>
                <a:latin typeface="Arial"/>
                <a:ea typeface="Arial"/>
                <a:cs typeface="Arial"/>
                <a:sym typeface="Arial"/>
              </a:defRPr>
            </a:lvl8pPr>
            <a:lvl9pPr indent="-88826" lvl="8" marL="2914577" marR="0" rtl="0" algn="l">
              <a:spcBef>
                <a:spcPts val="300"/>
              </a:spcBef>
              <a:buClr>
                <a:schemeClr val="dk1"/>
              </a:buClr>
              <a:buSzPct val="100000"/>
              <a:buFont typeface="Arial"/>
              <a:buChar char="•"/>
              <a:defRPr b="0" i="0" sz="1500" u="none" cap="none" strike="noStrike">
                <a:solidFill>
                  <a:schemeClr val="dk1"/>
                </a:solidFill>
                <a:latin typeface="Arial"/>
                <a:ea typeface="Arial"/>
                <a:cs typeface="Arial"/>
                <a:sym typeface="Arial"/>
              </a:defRPr>
            </a:lvl9pPr>
          </a:lstStyle>
          <a:p/>
        </p:txBody>
      </p:sp>
      <p:sp>
        <p:nvSpPr>
          <p:cNvPr id="68" name="Shape 68"/>
          <p:cNvSpPr txBox="1"/>
          <p:nvPr>
            <p:ph idx="10" type="dt"/>
          </p:nvPr>
        </p:nvSpPr>
        <p:spPr>
          <a:xfrm>
            <a:off x="609600" y="6356357"/>
            <a:ext cx="28448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900" u="none" cap="none" strike="noStrike">
                <a:solidFill>
                  <a:srgbClr val="88AD8F"/>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9" name="Shape 69"/>
          <p:cNvSpPr txBox="1"/>
          <p:nvPr>
            <p:ph idx="11" type="ftr"/>
          </p:nvPr>
        </p:nvSpPr>
        <p:spPr>
          <a:xfrm>
            <a:off x="4165600" y="6356357"/>
            <a:ext cx="38608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900" u="none" cap="none" strike="noStrike">
                <a:solidFill>
                  <a:srgbClr val="88AD8F"/>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2" type="sldNum"/>
          </p:nvPr>
        </p:nvSpPr>
        <p:spPr>
          <a:xfrm>
            <a:off x="8737600" y="6356357"/>
            <a:ext cx="28448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fr-FR" sz="900" u="none" cap="none" strike="noStrike">
                <a:solidFill>
                  <a:srgbClr val="88AD8F"/>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4-h.org/about/youth-development-research/positive-youth-development-study/" TargetMode="External"/><Relationship Id="rId4" Type="http://schemas.openxmlformats.org/officeDocument/2006/relationships/hyperlink" Target="https://fyi.uwex.edu/wi4hvolunteers/files/2016/06/Life-Skills-Wheel.pdf" TargetMode="External"/><Relationship Id="rId5" Type="http://schemas.openxmlformats.org/officeDocument/2006/relationships/hyperlink" Target="http://msue.anr.msu.edu/news/preparing_youth_for_the_workforce" TargetMode="External"/><Relationship Id="rId6" Type="http://schemas.openxmlformats.org/officeDocument/2006/relationships/hyperlink" Target="http://www.four-h.purdue.edu/ncrvf/documents/EssentialElementsof4-HYouthDevelopmentFactSheet.pdf" TargetMode="External"/><Relationship Id="rId7" Type="http://schemas.openxmlformats.org/officeDocument/2006/relationships/hyperlink" Target="http://web.extension.illinois.edu/state4h/volunteers/pyd.cfm" TargetMode="External"/><Relationship Id="rId8" Type="http://schemas.openxmlformats.org/officeDocument/2006/relationships/hyperlink" Target="http://www.extension.umn.edu/youth/research/keys-to-quality-youth-developmen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4-h.org/professionals/professional-development/volunteer-development/#!4h-volunteer-e-foru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tinyurl.com/2017Oct-e-foru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9.jpg"/><Relationship Id="rId6"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nvSpPr>
        <p:spPr>
          <a:xfrm>
            <a:off x="3827860" y="2943228"/>
            <a:ext cx="4865434" cy="1200329"/>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1" i="0" lang="fr-FR" sz="3000" u="none" cap="none" strike="noStrike">
                <a:solidFill>
                  <a:srgbClr val="339933"/>
                </a:solidFill>
                <a:latin typeface="Verdana"/>
                <a:ea typeface="Verdana"/>
                <a:cs typeface="Verdana"/>
                <a:sym typeface="Verdana"/>
              </a:rPr>
              <a:t>Name of presentation</a:t>
            </a:r>
          </a:p>
          <a:p>
            <a:pPr indent="0" lvl="0" marL="0" marR="0" rtl="0" algn="l">
              <a:spcBef>
                <a:spcPts val="0"/>
              </a:spcBef>
              <a:spcAft>
                <a:spcPts val="0"/>
              </a:spcAft>
              <a:buSzPct val="25000"/>
              <a:buNone/>
            </a:pPr>
            <a:r>
              <a:rPr b="1" i="1" lang="fr-FR" sz="2100" u="none" cap="none" strike="noStrike">
                <a:solidFill>
                  <a:srgbClr val="339933"/>
                </a:solidFill>
                <a:latin typeface="Verdana"/>
                <a:ea typeface="Verdana"/>
                <a:cs typeface="Verdana"/>
                <a:sym typeface="Verdana"/>
              </a:rPr>
              <a:t>by Mr X</a:t>
            </a:r>
          </a:p>
          <a:p>
            <a:pPr indent="0" lvl="0" marL="0" marR="0" rtl="0" algn="l">
              <a:spcBef>
                <a:spcPts val="0"/>
              </a:spcBef>
              <a:spcAft>
                <a:spcPts val="0"/>
              </a:spcAft>
              <a:buNone/>
            </a:pPr>
            <a:r>
              <a:t/>
            </a:r>
            <a:endParaRPr b="0" i="1" sz="2100" u="none" cap="none" strike="noStrike">
              <a:solidFill>
                <a:srgbClr val="339933"/>
              </a:solidFill>
              <a:latin typeface="Arial"/>
              <a:ea typeface="Arial"/>
              <a:cs typeface="Arial"/>
              <a:sym typeface="Arial"/>
            </a:endParaRPr>
          </a:p>
        </p:txBody>
      </p:sp>
      <p:pic>
        <p:nvPicPr>
          <p:cNvPr id="83" name="Shape 83"/>
          <p:cNvPicPr preferRelativeResize="0"/>
          <p:nvPr/>
        </p:nvPicPr>
        <p:blipFill rotWithShape="1">
          <a:blip r:embed="rId3">
            <a:alphaModFix/>
          </a:blip>
          <a:srcRect b="0" l="0" r="0" t="0"/>
          <a:stretch/>
        </p:blipFill>
        <p:spPr>
          <a:xfrm>
            <a:off x="1848300" y="1785926"/>
            <a:ext cx="8495400" cy="275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2891644" y="908720"/>
            <a:ext cx="6408712" cy="792088"/>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chemeClr val="dk1"/>
              </a:buClr>
              <a:buSzPct val="25000"/>
              <a:buFont typeface="Arial"/>
              <a:buNone/>
            </a:pPr>
            <a:r>
              <a:rPr b="1" i="0" lang="fr-FR" sz="4400" u="none" cap="none" strike="noStrike">
                <a:solidFill>
                  <a:schemeClr val="dk1"/>
                </a:solidFill>
                <a:latin typeface="Arial"/>
                <a:ea typeface="Arial"/>
                <a:cs typeface="Arial"/>
                <a:sym typeface="Arial"/>
              </a:rPr>
              <a:t>Identifying the Five C’s</a:t>
            </a:r>
          </a:p>
        </p:txBody>
      </p:sp>
      <p:grpSp>
        <p:nvGrpSpPr>
          <p:cNvPr id="187" name="Shape 187"/>
          <p:cNvGrpSpPr/>
          <p:nvPr/>
        </p:nvGrpSpPr>
        <p:grpSpPr>
          <a:xfrm>
            <a:off x="3616369" y="1826891"/>
            <a:ext cx="4959261" cy="4286806"/>
            <a:chOff x="2778169" y="1266"/>
            <a:chExt cx="4959261" cy="4286806"/>
          </a:xfrm>
        </p:grpSpPr>
        <p:sp>
          <p:nvSpPr>
            <p:cNvPr id="188" name="Shape 188"/>
            <p:cNvSpPr/>
            <p:nvPr/>
          </p:nvSpPr>
          <p:spPr>
            <a:xfrm>
              <a:off x="4544094" y="1266"/>
              <a:ext cx="1427410" cy="927816"/>
            </a:xfrm>
            <a:prstGeom prst="roundRect">
              <a:avLst>
                <a:gd fmla="val 16667" name="adj"/>
              </a:avLst>
            </a:prstGeom>
            <a:solidFill>
              <a:schemeClr val="accent1"/>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9" name="Shape 189"/>
            <p:cNvSpPr txBox="1"/>
            <p:nvPr/>
          </p:nvSpPr>
          <p:spPr>
            <a:xfrm>
              <a:off x="4589386" y="46558"/>
              <a:ext cx="1336800" cy="837300"/>
            </a:xfrm>
            <a:prstGeom prst="rect">
              <a:avLst/>
            </a:prstGeom>
            <a:noFill/>
            <a:ln>
              <a:noFill/>
            </a:ln>
          </p:spPr>
          <p:txBody>
            <a:bodyPr anchorCtr="0" anchor="ctr" bIns="57150" lIns="57150" rIns="57150" wrap="square" tIns="57150">
              <a:noAutofit/>
            </a:bodyPr>
            <a:lstStyle/>
            <a:p>
              <a:pPr indent="0" lvl="0" marL="0" marR="0" rtl="0" algn="ctr">
                <a:lnSpc>
                  <a:spcPct val="90000"/>
                </a:lnSpc>
                <a:spcBef>
                  <a:spcPts val="0"/>
                </a:spcBef>
                <a:spcAft>
                  <a:spcPts val="0"/>
                </a:spcAft>
                <a:buSzPct val="25000"/>
                <a:buNone/>
              </a:pPr>
              <a:r>
                <a:rPr lang="fr-FR" sz="1500">
                  <a:solidFill>
                    <a:schemeClr val="lt1"/>
                  </a:solidFill>
                  <a:latin typeface="Arial"/>
                  <a:ea typeface="Arial"/>
                  <a:cs typeface="Arial"/>
                  <a:sym typeface="Arial"/>
                </a:rPr>
                <a:t>Competence	</a:t>
              </a:r>
            </a:p>
          </p:txBody>
        </p:sp>
        <p:sp>
          <p:nvSpPr>
            <p:cNvPr id="190" name="Shape 190"/>
            <p:cNvSpPr/>
            <p:nvPr/>
          </p:nvSpPr>
          <p:spPr>
            <a:xfrm>
              <a:off x="3400996" y="465174"/>
              <a:ext cx="3713607" cy="3713607"/>
            </a:xfrm>
            <a:custGeom>
              <a:pathLst>
                <a:path extrusionOk="0" h="120000" w="120000">
                  <a:moveTo>
                    <a:pt x="83380" y="4742"/>
                  </a:moveTo>
                  <a:lnTo>
                    <a:pt x="83379" y="4741"/>
                  </a:lnTo>
                  <a:cubicBezTo>
                    <a:pt x="93983" y="9228"/>
                    <a:pt x="103072" y="16671"/>
                    <a:pt x="109561" y="26182"/>
                  </a:cubicBezTo>
                </a:path>
              </a:pathLst>
            </a:custGeom>
            <a:no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1" name="Shape 191"/>
            <p:cNvSpPr/>
            <p:nvPr/>
          </p:nvSpPr>
          <p:spPr>
            <a:xfrm>
              <a:off x="6310020" y="1284286"/>
              <a:ext cx="1427410" cy="927816"/>
            </a:xfrm>
            <a:prstGeom prst="roundRect">
              <a:avLst>
                <a:gd fmla="val 16667" name="adj"/>
              </a:avLst>
            </a:prstGeom>
            <a:solidFill>
              <a:schemeClr val="accent1"/>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2" name="Shape 192"/>
            <p:cNvSpPr txBox="1"/>
            <p:nvPr/>
          </p:nvSpPr>
          <p:spPr>
            <a:xfrm>
              <a:off x="6355312" y="1329578"/>
              <a:ext cx="1336826" cy="837232"/>
            </a:xfrm>
            <a:prstGeom prst="rect">
              <a:avLst/>
            </a:prstGeom>
            <a:noFill/>
            <a:ln>
              <a:noFill/>
            </a:ln>
          </p:spPr>
          <p:txBody>
            <a:bodyPr anchorCtr="0" anchor="ctr" bIns="57150" lIns="57150" rIns="57150" wrap="square" tIns="57150">
              <a:noAutofit/>
            </a:bodyPr>
            <a:lstStyle/>
            <a:p>
              <a:pPr indent="0" lvl="0" marL="0" marR="0" rtl="0" algn="ctr">
                <a:lnSpc>
                  <a:spcPct val="90000"/>
                </a:lnSpc>
                <a:spcBef>
                  <a:spcPts val="0"/>
                </a:spcBef>
                <a:spcAft>
                  <a:spcPts val="0"/>
                </a:spcAft>
                <a:buSzPct val="25000"/>
                <a:buNone/>
              </a:pPr>
              <a:r>
                <a:rPr lang="fr-FR" sz="1500">
                  <a:solidFill>
                    <a:schemeClr val="lt1"/>
                  </a:solidFill>
                  <a:latin typeface="Arial"/>
                  <a:ea typeface="Arial"/>
                  <a:cs typeface="Arial"/>
                  <a:sym typeface="Arial"/>
                </a:rPr>
                <a:t>Confidence</a:t>
              </a:r>
            </a:p>
          </p:txBody>
        </p:sp>
        <p:sp>
          <p:nvSpPr>
            <p:cNvPr id="193" name="Shape 193"/>
            <p:cNvSpPr/>
            <p:nvPr/>
          </p:nvSpPr>
          <p:spPr>
            <a:xfrm>
              <a:off x="3400996" y="465174"/>
              <a:ext cx="3713607" cy="3713607"/>
            </a:xfrm>
            <a:custGeom>
              <a:pathLst>
                <a:path extrusionOk="0" h="120000" w="120000">
                  <a:moveTo>
                    <a:pt x="119916" y="56833"/>
                  </a:moveTo>
                  <a:cubicBezTo>
                    <a:pt x="120597" y="69720"/>
                    <a:pt x="117104" y="82484"/>
                    <a:pt x="109956" y="93230"/>
                  </a:cubicBezTo>
                </a:path>
              </a:pathLst>
            </a:custGeom>
            <a:no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4" name="Shape 194"/>
            <p:cNvSpPr/>
            <p:nvPr/>
          </p:nvSpPr>
          <p:spPr>
            <a:xfrm>
              <a:off x="5635496" y="3360256"/>
              <a:ext cx="1427410" cy="927816"/>
            </a:xfrm>
            <a:prstGeom prst="roundRect">
              <a:avLst>
                <a:gd fmla="val 16667" name="adj"/>
              </a:avLst>
            </a:prstGeom>
            <a:solidFill>
              <a:schemeClr val="accent1"/>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5" name="Shape 195"/>
            <p:cNvSpPr txBox="1"/>
            <p:nvPr/>
          </p:nvSpPr>
          <p:spPr>
            <a:xfrm>
              <a:off x="5680788" y="3405548"/>
              <a:ext cx="1336826" cy="837232"/>
            </a:xfrm>
            <a:prstGeom prst="rect">
              <a:avLst/>
            </a:prstGeom>
            <a:noFill/>
            <a:ln>
              <a:noFill/>
            </a:ln>
          </p:spPr>
          <p:txBody>
            <a:bodyPr anchorCtr="0" anchor="ctr" bIns="57150" lIns="57150" rIns="57150" wrap="square" tIns="57150">
              <a:noAutofit/>
            </a:bodyPr>
            <a:lstStyle/>
            <a:p>
              <a:pPr indent="0" lvl="0" marL="0" marR="0" rtl="0" algn="ctr">
                <a:lnSpc>
                  <a:spcPct val="90000"/>
                </a:lnSpc>
                <a:spcBef>
                  <a:spcPts val="0"/>
                </a:spcBef>
                <a:spcAft>
                  <a:spcPts val="0"/>
                </a:spcAft>
                <a:buSzPct val="25000"/>
                <a:buNone/>
              </a:pPr>
              <a:r>
                <a:rPr lang="fr-FR" sz="1500">
                  <a:solidFill>
                    <a:schemeClr val="lt1"/>
                  </a:solidFill>
                  <a:latin typeface="Arial"/>
                  <a:ea typeface="Arial"/>
                  <a:cs typeface="Arial"/>
                  <a:sym typeface="Arial"/>
                </a:rPr>
                <a:t>Connection</a:t>
              </a:r>
            </a:p>
          </p:txBody>
        </p:sp>
        <p:sp>
          <p:nvSpPr>
            <p:cNvPr id="196" name="Shape 196"/>
            <p:cNvSpPr/>
            <p:nvPr/>
          </p:nvSpPr>
          <p:spPr>
            <a:xfrm>
              <a:off x="3400996" y="465174"/>
              <a:ext cx="3713607" cy="3713607"/>
            </a:xfrm>
            <a:custGeom>
              <a:pathLst>
                <a:path extrusionOk="0" h="120000" w="120000">
                  <a:moveTo>
                    <a:pt x="71965" y="118794"/>
                  </a:moveTo>
                  <a:cubicBezTo>
                    <a:pt x="64068" y="120400"/>
                    <a:pt x="55929" y="120400"/>
                    <a:pt x="48033" y="118794"/>
                  </a:cubicBezTo>
                </a:path>
              </a:pathLst>
            </a:custGeom>
            <a:no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7" name="Shape 197"/>
            <p:cNvSpPr/>
            <p:nvPr/>
          </p:nvSpPr>
          <p:spPr>
            <a:xfrm>
              <a:off x="3452692" y="3360256"/>
              <a:ext cx="1427410" cy="927816"/>
            </a:xfrm>
            <a:prstGeom prst="roundRect">
              <a:avLst>
                <a:gd fmla="val 16667" name="adj"/>
              </a:avLst>
            </a:prstGeom>
            <a:solidFill>
              <a:schemeClr val="accent1"/>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8" name="Shape 198"/>
            <p:cNvSpPr txBox="1"/>
            <p:nvPr/>
          </p:nvSpPr>
          <p:spPr>
            <a:xfrm>
              <a:off x="3497984" y="3405548"/>
              <a:ext cx="1336826" cy="837232"/>
            </a:xfrm>
            <a:prstGeom prst="rect">
              <a:avLst/>
            </a:prstGeom>
            <a:noFill/>
            <a:ln>
              <a:noFill/>
            </a:ln>
          </p:spPr>
          <p:txBody>
            <a:bodyPr anchorCtr="0" anchor="ctr" bIns="57150" lIns="57150" rIns="57150" wrap="square" tIns="57150">
              <a:noAutofit/>
            </a:bodyPr>
            <a:lstStyle/>
            <a:p>
              <a:pPr indent="0" lvl="0" marL="0" marR="0" rtl="0" algn="ctr">
                <a:lnSpc>
                  <a:spcPct val="90000"/>
                </a:lnSpc>
                <a:spcBef>
                  <a:spcPts val="0"/>
                </a:spcBef>
                <a:spcAft>
                  <a:spcPts val="0"/>
                </a:spcAft>
                <a:buSzPct val="25000"/>
                <a:buNone/>
              </a:pPr>
              <a:r>
                <a:rPr lang="fr-FR" sz="1500">
                  <a:solidFill>
                    <a:schemeClr val="lt1"/>
                  </a:solidFill>
                  <a:latin typeface="Arial"/>
                  <a:ea typeface="Arial"/>
                  <a:cs typeface="Arial"/>
                  <a:sym typeface="Arial"/>
                </a:rPr>
                <a:t>Character</a:t>
              </a:r>
            </a:p>
          </p:txBody>
        </p:sp>
        <p:sp>
          <p:nvSpPr>
            <p:cNvPr id="199" name="Shape 199"/>
            <p:cNvSpPr/>
            <p:nvPr/>
          </p:nvSpPr>
          <p:spPr>
            <a:xfrm>
              <a:off x="3400996" y="465174"/>
              <a:ext cx="3713607" cy="3713607"/>
            </a:xfrm>
            <a:custGeom>
              <a:pathLst>
                <a:path extrusionOk="0" h="120000" w="120000">
                  <a:moveTo>
                    <a:pt x="10042" y="93230"/>
                  </a:moveTo>
                  <a:lnTo>
                    <a:pt x="10042" y="93230"/>
                  </a:lnTo>
                  <a:cubicBezTo>
                    <a:pt x="2894" y="82484"/>
                    <a:pt x="-598" y="69720"/>
                    <a:pt x="82" y="56832"/>
                  </a:cubicBezTo>
                </a:path>
              </a:pathLst>
            </a:custGeom>
            <a:no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0" name="Shape 200"/>
            <p:cNvSpPr/>
            <p:nvPr/>
          </p:nvSpPr>
          <p:spPr>
            <a:xfrm>
              <a:off x="2778169" y="1284286"/>
              <a:ext cx="1427410" cy="927816"/>
            </a:xfrm>
            <a:prstGeom prst="roundRect">
              <a:avLst>
                <a:gd fmla="val 16667" name="adj"/>
              </a:avLst>
            </a:prstGeom>
            <a:solidFill>
              <a:schemeClr val="accent1"/>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1" name="Shape 201"/>
            <p:cNvSpPr txBox="1"/>
            <p:nvPr/>
          </p:nvSpPr>
          <p:spPr>
            <a:xfrm>
              <a:off x="2823461" y="1329578"/>
              <a:ext cx="1336826" cy="837232"/>
            </a:xfrm>
            <a:prstGeom prst="rect">
              <a:avLst/>
            </a:prstGeom>
            <a:noFill/>
            <a:ln>
              <a:noFill/>
            </a:ln>
          </p:spPr>
          <p:txBody>
            <a:bodyPr anchorCtr="0" anchor="ctr" bIns="57150" lIns="57150" rIns="57150" wrap="square" tIns="57150">
              <a:noAutofit/>
            </a:bodyPr>
            <a:lstStyle/>
            <a:p>
              <a:pPr indent="0" lvl="0" marL="0" marR="0" rtl="0" algn="ctr">
                <a:lnSpc>
                  <a:spcPct val="90000"/>
                </a:lnSpc>
                <a:spcBef>
                  <a:spcPts val="0"/>
                </a:spcBef>
                <a:spcAft>
                  <a:spcPts val="0"/>
                </a:spcAft>
                <a:buSzPct val="25000"/>
                <a:buNone/>
              </a:pPr>
              <a:r>
                <a:rPr lang="fr-FR" sz="1500">
                  <a:solidFill>
                    <a:schemeClr val="lt1"/>
                  </a:solidFill>
                  <a:latin typeface="Arial"/>
                  <a:ea typeface="Arial"/>
                  <a:cs typeface="Arial"/>
                  <a:sym typeface="Arial"/>
                </a:rPr>
                <a:t>Caring</a:t>
              </a:r>
            </a:p>
          </p:txBody>
        </p:sp>
        <p:sp>
          <p:nvSpPr>
            <p:cNvPr id="202" name="Shape 202"/>
            <p:cNvSpPr/>
            <p:nvPr/>
          </p:nvSpPr>
          <p:spPr>
            <a:xfrm>
              <a:off x="3400996" y="465174"/>
              <a:ext cx="3713607" cy="3713607"/>
            </a:xfrm>
            <a:custGeom>
              <a:pathLst>
                <a:path extrusionOk="0" h="120000" w="120000">
                  <a:moveTo>
                    <a:pt x="10437" y="26182"/>
                  </a:moveTo>
                  <a:lnTo>
                    <a:pt x="10436" y="26182"/>
                  </a:lnTo>
                  <a:cubicBezTo>
                    <a:pt x="16926" y="16671"/>
                    <a:pt x="26015" y="9228"/>
                    <a:pt x="36618" y="4741"/>
                  </a:cubicBezTo>
                </a:path>
              </a:pathLst>
            </a:custGeom>
            <a:noFill/>
            <a:ln cap="flat" cmpd="sng" w="9525">
              <a:solidFill>
                <a:schemeClr val="accen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4878415" y="841594"/>
            <a:ext cx="2160300" cy="7920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chemeClr val="dk1"/>
              </a:buClr>
              <a:buSzPct val="25000"/>
              <a:buFont typeface="Arial"/>
              <a:buNone/>
            </a:pPr>
            <a:r>
              <a:rPr b="1" i="0" lang="fr-FR" sz="4400" u="none" cap="none" strike="noStrike">
                <a:solidFill>
                  <a:schemeClr val="dk1"/>
                </a:solidFill>
                <a:latin typeface="Arial"/>
                <a:ea typeface="Arial"/>
                <a:cs typeface="Arial"/>
                <a:sym typeface="Arial"/>
              </a:rPr>
              <a:t>BIG-M</a:t>
            </a:r>
          </a:p>
        </p:txBody>
      </p:sp>
      <p:pic>
        <p:nvPicPr>
          <p:cNvPr id="209" name="Shape 209"/>
          <p:cNvPicPr preferRelativeResize="0"/>
          <p:nvPr/>
        </p:nvPicPr>
        <p:blipFill>
          <a:blip r:embed="rId3">
            <a:alphaModFix/>
          </a:blip>
          <a:stretch>
            <a:fillRect/>
          </a:stretch>
        </p:blipFill>
        <p:spPr>
          <a:xfrm>
            <a:off x="2312763" y="1634824"/>
            <a:ext cx="7261674" cy="4421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idx="1" type="body"/>
          </p:nvPr>
        </p:nvSpPr>
        <p:spPr>
          <a:xfrm>
            <a:off x="1199456" y="2204864"/>
            <a:ext cx="9271942" cy="3775274"/>
          </a:xfrm>
          <a:prstGeom prst="rect">
            <a:avLst/>
          </a:prstGeom>
          <a:noFill/>
          <a:ln>
            <a:noFill/>
          </a:ln>
        </p:spPr>
        <p:txBody>
          <a:bodyPr anchorCtr="0" anchor="t" bIns="45700" lIns="91425" rIns="91425" wrap="square" tIns="45700">
            <a:noAutofit/>
          </a:bodyPr>
          <a:lstStyle/>
          <a:p>
            <a:pPr indent="-6094" lvl="0" marL="82294" marR="0" rtl="0" algn="l">
              <a:lnSpc>
                <a:spcPct val="90000"/>
              </a:lnSpc>
              <a:spcBef>
                <a:spcPts val="0"/>
              </a:spcBef>
              <a:spcAft>
                <a:spcPts val="0"/>
              </a:spcAft>
              <a:buClr>
                <a:schemeClr val="dk1"/>
              </a:buClr>
              <a:buSzPct val="25000"/>
              <a:buFont typeface="Arial"/>
              <a:buNone/>
            </a:pPr>
            <a:r>
              <a:t/>
            </a:r>
            <a:endParaRPr b="0" i="0" sz="2200" u="none" cap="none" strike="noStrike">
              <a:solidFill>
                <a:schemeClr val="dk1"/>
              </a:solidFill>
              <a:latin typeface="Arial"/>
              <a:ea typeface="Arial"/>
              <a:cs typeface="Arial"/>
              <a:sym typeface="Arial"/>
            </a:endParaRPr>
          </a:p>
          <a:p>
            <a:pPr indent="-463294" lvl="0" marL="539494" marR="0" rtl="0" algn="l">
              <a:lnSpc>
                <a:spcPct val="90000"/>
              </a:lnSpc>
              <a:spcBef>
                <a:spcPts val="1000"/>
              </a:spcBef>
              <a:spcAft>
                <a:spcPts val="0"/>
              </a:spcAft>
              <a:buClr>
                <a:schemeClr val="dk1"/>
              </a:buClr>
              <a:buSzPct val="100000"/>
              <a:buFont typeface="Arial"/>
              <a:buAutoNum type="arabicPeriod"/>
            </a:pPr>
            <a:r>
              <a:rPr b="0" i="0" lang="fr-FR" sz="2200" u="none" cap="none" strike="noStrike">
                <a:solidFill>
                  <a:schemeClr val="dk1"/>
                </a:solidFill>
                <a:latin typeface="Arial"/>
                <a:ea typeface="Arial"/>
                <a:cs typeface="Arial"/>
                <a:sym typeface="Arial"/>
              </a:rPr>
              <a:t>Share an activity or skill you feel is a personal strength.</a:t>
            </a:r>
          </a:p>
          <a:p>
            <a:pPr indent="-463294" lvl="0" marL="539494" marR="0" rtl="0" algn="l">
              <a:lnSpc>
                <a:spcPct val="90000"/>
              </a:lnSpc>
              <a:spcBef>
                <a:spcPts val="1000"/>
              </a:spcBef>
              <a:spcAft>
                <a:spcPts val="0"/>
              </a:spcAft>
              <a:buClr>
                <a:schemeClr val="dk1"/>
              </a:buClr>
              <a:buSzPct val="100000"/>
              <a:buFont typeface="Arial"/>
              <a:buAutoNum type="arabicPeriod"/>
            </a:pPr>
            <a:r>
              <a:rPr b="0" i="0" lang="fr-FR" sz="2200" u="none" cap="none" strike="noStrike">
                <a:solidFill>
                  <a:schemeClr val="dk1"/>
                </a:solidFill>
                <a:latin typeface="Arial"/>
                <a:ea typeface="Arial"/>
                <a:cs typeface="Arial"/>
                <a:sym typeface="Arial"/>
              </a:rPr>
              <a:t>Think about when you watched a 4-H member “beam” – Share the situation.</a:t>
            </a:r>
          </a:p>
          <a:p>
            <a:pPr indent="-463294" lvl="0" marL="539494" marR="0" rtl="0" algn="l">
              <a:lnSpc>
                <a:spcPct val="90000"/>
              </a:lnSpc>
              <a:spcBef>
                <a:spcPts val="1000"/>
              </a:spcBef>
              <a:spcAft>
                <a:spcPts val="0"/>
              </a:spcAft>
              <a:buClr>
                <a:schemeClr val="dk1"/>
              </a:buClr>
              <a:buSzPct val="100000"/>
              <a:buFont typeface="Arial"/>
              <a:buAutoNum type="arabicPeriod"/>
            </a:pPr>
            <a:r>
              <a:rPr b="0" i="0" lang="fr-FR" sz="2200" u="none" cap="none" strike="noStrike">
                <a:solidFill>
                  <a:schemeClr val="dk1"/>
                </a:solidFill>
                <a:latin typeface="Arial"/>
                <a:ea typeface="Arial"/>
                <a:cs typeface="Arial"/>
                <a:sym typeface="Arial"/>
              </a:rPr>
              <a:t>Describe someone in your life growing up who believed in you.</a:t>
            </a:r>
          </a:p>
          <a:p>
            <a:pPr indent="-463294" lvl="0" marL="539494" marR="0" rtl="0" algn="l">
              <a:lnSpc>
                <a:spcPct val="90000"/>
              </a:lnSpc>
              <a:spcBef>
                <a:spcPts val="1000"/>
              </a:spcBef>
              <a:spcAft>
                <a:spcPts val="0"/>
              </a:spcAft>
              <a:buClr>
                <a:schemeClr val="dk1"/>
              </a:buClr>
              <a:buSzPct val="100000"/>
              <a:buFont typeface="Arial"/>
              <a:buAutoNum type="arabicPeriod"/>
            </a:pPr>
            <a:r>
              <a:rPr b="0" i="0" lang="fr-FR" sz="2200" u="none" cap="none" strike="noStrike">
                <a:solidFill>
                  <a:schemeClr val="dk1"/>
                </a:solidFill>
                <a:latin typeface="Arial"/>
                <a:ea typeface="Arial"/>
                <a:cs typeface="Arial"/>
                <a:sym typeface="Arial"/>
              </a:rPr>
              <a:t>What traits do you have as an individual which contribute to a larger </a:t>
            </a:r>
            <a:r>
              <a:rPr lang="fr-FR" sz="2200"/>
              <a:t>c</a:t>
            </a:r>
            <a:r>
              <a:rPr b="0" i="0" lang="fr-FR" sz="2200" u="none" cap="none" strike="noStrike">
                <a:solidFill>
                  <a:schemeClr val="dk1"/>
                </a:solidFill>
                <a:latin typeface="Arial"/>
                <a:ea typeface="Arial"/>
                <a:cs typeface="Arial"/>
                <a:sym typeface="Arial"/>
              </a:rPr>
              <a:t>ommunity?</a:t>
            </a:r>
          </a:p>
          <a:p>
            <a:pPr indent="-463294" lvl="0" marL="539494" marR="0" rtl="0" algn="l">
              <a:lnSpc>
                <a:spcPct val="90000"/>
              </a:lnSpc>
              <a:spcBef>
                <a:spcPts val="1000"/>
              </a:spcBef>
              <a:spcAft>
                <a:spcPts val="0"/>
              </a:spcAft>
              <a:buClr>
                <a:schemeClr val="dk1"/>
              </a:buClr>
              <a:buSzPct val="100000"/>
              <a:buFont typeface="Arial"/>
              <a:buAutoNum type="arabicPeriod"/>
            </a:pPr>
            <a:r>
              <a:rPr b="0" i="0" lang="fr-FR" sz="2200" u="none" cap="none" strike="noStrike">
                <a:solidFill>
                  <a:schemeClr val="dk1"/>
                </a:solidFill>
                <a:latin typeface="Arial"/>
                <a:ea typeface="Arial"/>
                <a:cs typeface="Arial"/>
                <a:sym typeface="Arial"/>
              </a:rPr>
              <a:t>How do you show others that you care?</a:t>
            </a:r>
          </a:p>
          <a:p>
            <a:pPr indent="-463294" lvl="0" marL="539494" marR="0" rtl="0" algn="l">
              <a:lnSpc>
                <a:spcPct val="90000"/>
              </a:lnSpc>
              <a:spcBef>
                <a:spcPts val="1000"/>
              </a:spcBef>
              <a:buClr>
                <a:schemeClr val="dk1"/>
              </a:buClr>
              <a:buSzPct val="100000"/>
              <a:buFont typeface="Arial"/>
              <a:buAutoNum type="arabicPeriod"/>
            </a:pPr>
            <a:r>
              <a:rPr b="0" i="0" lang="fr-FR" sz="2200" u="none" cap="none" strike="noStrike">
                <a:solidFill>
                  <a:schemeClr val="dk1"/>
                </a:solidFill>
                <a:latin typeface="Arial"/>
                <a:ea typeface="Arial"/>
                <a:cs typeface="Arial"/>
                <a:sym typeface="Arial"/>
              </a:rPr>
              <a:t>What makes you valuable as a volunteer?</a:t>
            </a:r>
          </a:p>
        </p:txBody>
      </p:sp>
      <p:sp>
        <p:nvSpPr>
          <p:cNvPr id="216" name="Shape 216"/>
          <p:cNvSpPr txBox="1"/>
          <p:nvPr>
            <p:ph type="title"/>
          </p:nvPr>
        </p:nvSpPr>
        <p:spPr>
          <a:xfrm>
            <a:off x="767408" y="1052737"/>
            <a:ext cx="4608512" cy="864096"/>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chemeClr val="dk1"/>
              </a:buClr>
              <a:buSzPct val="25000"/>
              <a:buFont typeface="Arial"/>
              <a:buNone/>
            </a:pPr>
            <a:r>
              <a:rPr b="1" i="0" lang="fr-FR" sz="3600" u="none" cap="none" strike="noStrike">
                <a:solidFill>
                  <a:schemeClr val="dk1"/>
                </a:solidFill>
                <a:latin typeface="Arial"/>
                <a:ea typeface="Arial"/>
                <a:cs typeface="Arial"/>
                <a:sym typeface="Arial"/>
              </a:rPr>
              <a:t>Roll ‘Em: Positive Youth Development</a:t>
            </a:r>
          </a:p>
        </p:txBody>
      </p:sp>
      <p:pic>
        <p:nvPicPr>
          <p:cNvPr id="217" name="Shape 217"/>
          <p:cNvPicPr preferRelativeResize="0"/>
          <p:nvPr/>
        </p:nvPicPr>
        <p:blipFill rotWithShape="1">
          <a:blip r:embed="rId3">
            <a:alphaModFix/>
          </a:blip>
          <a:srcRect b="0" l="0" r="0" t="0"/>
          <a:stretch/>
        </p:blipFill>
        <p:spPr>
          <a:xfrm>
            <a:off x="7752184" y="764704"/>
            <a:ext cx="3889585" cy="18289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384000" y="1263900"/>
            <a:ext cx="5277300" cy="1325700"/>
          </a:xfrm>
          <a:prstGeom prst="rect">
            <a:avLst/>
          </a:prstGeom>
        </p:spPr>
        <p:txBody>
          <a:bodyPr anchorCtr="0" anchor="ctr" bIns="91425" lIns="91425" rIns="91425" wrap="square" tIns="91425">
            <a:noAutofit/>
          </a:bodyPr>
          <a:lstStyle/>
          <a:p>
            <a:pPr lvl="0" algn="ctr">
              <a:spcBef>
                <a:spcPts val="0"/>
              </a:spcBef>
              <a:buNone/>
            </a:pPr>
            <a:r>
              <a:rPr lang="fr-FR"/>
              <a:t>TIME REMAINING:</a:t>
            </a:r>
          </a:p>
        </p:txBody>
      </p:sp>
      <p:sp>
        <p:nvSpPr>
          <p:cNvPr id="224" name="Shape 224"/>
          <p:cNvSpPr txBox="1"/>
          <p:nvPr>
            <p:ph idx="1" type="body"/>
          </p:nvPr>
        </p:nvSpPr>
        <p:spPr>
          <a:xfrm>
            <a:off x="3384000" y="1991700"/>
            <a:ext cx="5424000" cy="4351200"/>
          </a:xfrm>
          <a:prstGeom prst="rect">
            <a:avLst/>
          </a:prstGeom>
        </p:spPr>
        <p:txBody>
          <a:bodyPr anchorCtr="0" anchor="t" bIns="91425" lIns="91425" rIns="91425" wrap="square" tIns="91425">
            <a:noAutofit/>
          </a:bodyPr>
          <a:lstStyle/>
          <a:p>
            <a:pPr lvl="0">
              <a:spcBef>
                <a:spcPts val="0"/>
              </a:spcBef>
              <a:buNone/>
            </a:pPr>
            <a:r>
              <a:rPr lang="fr-FR" sz="20000"/>
              <a:t>2:00</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nvSpPr>
        <p:spPr>
          <a:xfrm>
            <a:off x="1671700" y="404664"/>
            <a:ext cx="8870776"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lang="fr-FR" sz="4400">
                <a:solidFill>
                  <a:schemeClr val="dk1"/>
                </a:solidFill>
                <a:latin typeface="Arial"/>
                <a:ea typeface="Arial"/>
                <a:cs typeface="Arial"/>
                <a:sym typeface="Arial"/>
              </a:rPr>
              <a:t>Quick Tricks to Encourage Member Engagement </a:t>
            </a:r>
          </a:p>
          <a:p>
            <a:pPr indent="0" lvl="0" marL="0" marR="0" rtl="0" algn="ctr">
              <a:spcBef>
                <a:spcPts val="0"/>
              </a:spcBef>
              <a:spcAft>
                <a:spcPts val="0"/>
              </a:spcAft>
              <a:buSzPct val="25000"/>
              <a:buNone/>
            </a:pPr>
            <a:r>
              <a:rPr b="1" lang="fr-FR" sz="1600">
                <a:solidFill>
                  <a:schemeClr val="dk1"/>
                </a:solidFill>
                <a:latin typeface="Arial"/>
                <a:ea typeface="Arial"/>
                <a:cs typeface="Arial"/>
                <a:sym typeface="Arial"/>
              </a:rPr>
              <a:t>Rose Garritano, UVM Extension </a:t>
            </a:r>
          </a:p>
        </p:txBody>
      </p:sp>
      <p:pic>
        <p:nvPicPr>
          <p:cNvPr id="231" name="Shape 231"/>
          <p:cNvPicPr preferRelativeResize="0"/>
          <p:nvPr/>
        </p:nvPicPr>
        <p:blipFill rotWithShape="1">
          <a:blip r:embed="rId3">
            <a:alphaModFix/>
          </a:blip>
          <a:srcRect b="0" l="0" r="0" t="0"/>
          <a:stretch/>
        </p:blipFill>
        <p:spPr>
          <a:xfrm>
            <a:off x="3395252" y="1924127"/>
            <a:ext cx="5941108" cy="3223367"/>
          </a:xfrm>
          <a:prstGeom prst="rect">
            <a:avLst/>
          </a:prstGeom>
          <a:noFill/>
          <a:ln>
            <a:noFill/>
          </a:ln>
        </p:spPr>
      </p:pic>
      <p:sp>
        <p:nvSpPr>
          <p:cNvPr id="232" name="Shape 232"/>
          <p:cNvSpPr/>
          <p:nvPr/>
        </p:nvSpPr>
        <p:spPr>
          <a:xfrm>
            <a:off x="2093267" y="5147494"/>
            <a:ext cx="8027639" cy="276999"/>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lang="fr-FR" sz="1200">
                <a:solidFill>
                  <a:schemeClr val="dk1"/>
                </a:solidFill>
                <a:latin typeface="Arial"/>
                <a:ea typeface="Arial"/>
                <a:cs typeface="Arial"/>
                <a:sym typeface="Arial"/>
              </a:rPr>
              <a:t>http://gradingeffort.weebly.com/uploads/6/1/4/6/61466795/9970487_orig.jpg</a:t>
            </a:r>
          </a:p>
        </p:txBody>
      </p:sp>
      <p:pic>
        <p:nvPicPr>
          <p:cNvPr id="233" name="Shape 233"/>
          <p:cNvPicPr preferRelativeResize="0"/>
          <p:nvPr/>
        </p:nvPicPr>
        <p:blipFill rotWithShape="1">
          <a:blip r:embed="rId4">
            <a:alphaModFix/>
          </a:blip>
          <a:srcRect b="0" l="0" r="0" t="0"/>
          <a:stretch/>
        </p:blipFill>
        <p:spPr>
          <a:xfrm>
            <a:off x="5303912" y="5516826"/>
            <a:ext cx="2099915" cy="10488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914400" y="365125"/>
            <a:ext cx="10439400"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rgbClr val="001E0E"/>
              </a:buClr>
              <a:buSzPct val="25000"/>
              <a:buFont typeface="Arial"/>
              <a:buNone/>
            </a:pPr>
            <a:r>
              <a:rPr b="1" i="0" lang="fr-FR" sz="4400" u="none" cap="none" strike="noStrike">
                <a:latin typeface="Arial"/>
                <a:ea typeface="Arial"/>
                <a:cs typeface="Arial"/>
                <a:sym typeface="Arial"/>
              </a:rPr>
              <a:t>							Now try this!</a:t>
            </a:r>
          </a:p>
        </p:txBody>
      </p:sp>
      <p:sp>
        <p:nvSpPr>
          <p:cNvPr id="240" name="Shape 240"/>
          <p:cNvSpPr txBox="1"/>
          <p:nvPr>
            <p:ph idx="1" type="body"/>
          </p:nvPr>
        </p:nvSpPr>
        <p:spPr>
          <a:xfrm>
            <a:off x="914400" y="1690688"/>
            <a:ext cx="5181600" cy="4351338"/>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spcAft>
                <a:spcPts val="0"/>
              </a:spcAft>
              <a:buClr>
                <a:schemeClr val="dk1"/>
              </a:buClr>
              <a:buSzPct val="25000"/>
              <a:buFont typeface="Arial"/>
              <a:buNone/>
            </a:pPr>
            <a:r>
              <a:t/>
            </a:r>
            <a:endParaRPr b="0" i="0" sz="7200" u="none" cap="none" strike="noStrike">
              <a:solidFill>
                <a:schemeClr val="dk1"/>
              </a:solidFill>
              <a:latin typeface="Arial"/>
              <a:ea typeface="Arial"/>
              <a:cs typeface="Arial"/>
              <a:sym typeface="Arial"/>
            </a:endParaRPr>
          </a:p>
          <a:p>
            <a:pPr indent="0" lvl="0" marL="0" marR="0" rtl="0" algn="ctr">
              <a:lnSpc>
                <a:spcPct val="90000"/>
              </a:lnSpc>
              <a:spcBef>
                <a:spcPts val="1000"/>
              </a:spcBef>
              <a:buClr>
                <a:schemeClr val="dk1"/>
              </a:buClr>
              <a:buSzPct val="25000"/>
              <a:buFont typeface="Arial"/>
              <a:buNone/>
            </a:pPr>
            <a:r>
              <a:rPr b="0" i="0" lang="fr-FR" sz="7200" u="none" cap="none" strike="noStrike">
                <a:solidFill>
                  <a:schemeClr val="dk1"/>
                </a:solidFill>
                <a:latin typeface="Arial"/>
                <a:ea typeface="Arial"/>
                <a:cs typeface="Arial"/>
                <a:sym typeface="Arial"/>
              </a:rPr>
              <a:t>BALLOON FUN</a:t>
            </a:r>
          </a:p>
        </p:txBody>
      </p:sp>
      <p:pic>
        <p:nvPicPr>
          <p:cNvPr descr="Aniversário de Márcia Sanchez Luz!" id="241" name="Shape 241"/>
          <p:cNvPicPr preferRelativeResize="0"/>
          <p:nvPr>
            <p:ph idx="2" type="body"/>
          </p:nvPr>
        </p:nvPicPr>
        <p:blipFill rotWithShape="1">
          <a:blip r:embed="rId3">
            <a:alphaModFix/>
          </a:blip>
          <a:srcRect b="0" l="0" r="0" t="0"/>
          <a:stretch/>
        </p:blipFill>
        <p:spPr>
          <a:xfrm>
            <a:off x="6744463" y="1825625"/>
            <a:ext cx="3491798" cy="37636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384000" y="1263900"/>
            <a:ext cx="5277300" cy="1325700"/>
          </a:xfrm>
          <a:prstGeom prst="rect">
            <a:avLst/>
          </a:prstGeom>
        </p:spPr>
        <p:txBody>
          <a:bodyPr anchorCtr="0" anchor="ctr" bIns="91425" lIns="91425" rIns="91425" wrap="square" tIns="91425">
            <a:noAutofit/>
          </a:bodyPr>
          <a:lstStyle/>
          <a:p>
            <a:pPr lvl="0" rtl="0" algn="ctr">
              <a:spcBef>
                <a:spcPts val="0"/>
              </a:spcBef>
              <a:buNone/>
            </a:pPr>
            <a:r>
              <a:rPr b="1" lang="fr-FR"/>
              <a:t>TIME REMAINING:</a:t>
            </a:r>
          </a:p>
        </p:txBody>
      </p:sp>
      <p:sp>
        <p:nvSpPr>
          <p:cNvPr id="248" name="Shape 248"/>
          <p:cNvSpPr txBox="1"/>
          <p:nvPr>
            <p:ph idx="1" type="body"/>
          </p:nvPr>
        </p:nvSpPr>
        <p:spPr>
          <a:xfrm>
            <a:off x="3384000" y="1991700"/>
            <a:ext cx="5424000" cy="4351200"/>
          </a:xfrm>
          <a:prstGeom prst="rect">
            <a:avLst/>
          </a:prstGeom>
        </p:spPr>
        <p:txBody>
          <a:bodyPr anchorCtr="0" anchor="t" bIns="91425" lIns="91425" rIns="91425" wrap="square" tIns="91425">
            <a:noAutofit/>
          </a:bodyPr>
          <a:lstStyle/>
          <a:p>
            <a:pPr lvl="0" rtl="0">
              <a:spcBef>
                <a:spcPts val="0"/>
              </a:spcBef>
              <a:buNone/>
            </a:pPr>
            <a:r>
              <a:rPr lang="fr-FR" sz="20000"/>
              <a:t>1</a:t>
            </a:r>
            <a:r>
              <a:rPr lang="fr-FR" sz="20000"/>
              <a:t>:00</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824947" y="500062"/>
            <a:ext cx="10515600"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rgbClr val="001E0E"/>
              </a:buClr>
              <a:buSzPct val="25000"/>
              <a:buFont typeface="Arial"/>
              <a:buNone/>
            </a:pPr>
            <a:r>
              <a:rPr b="1" i="0" lang="fr-FR" sz="4400" u="none" cap="none" strike="noStrike">
                <a:latin typeface="Arial"/>
                <a:ea typeface="Arial"/>
                <a:cs typeface="Arial"/>
                <a:sym typeface="Arial"/>
              </a:rPr>
              <a:t>							Balloon Fun:</a:t>
            </a:r>
          </a:p>
        </p:txBody>
      </p:sp>
      <p:sp>
        <p:nvSpPr>
          <p:cNvPr id="255" name="Shape 255"/>
          <p:cNvSpPr txBox="1"/>
          <p:nvPr>
            <p:ph idx="1" type="body"/>
          </p:nvPr>
        </p:nvSpPr>
        <p:spPr>
          <a:xfrm>
            <a:off x="824950" y="1825625"/>
            <a:ext cx="10515600" cy="4351200"/>
          </a:xfrm>
          <a:prstGeom prst="rect">
            <a:avLst/>
          </a:prstGeom>
          <a:noFill/>
          <a:ln>
            <a:noFill/>
          </a:ln>
        </p:spPr>
        <p:txBody>
          <a:bodyPr anchorCtr="0" anchor="t" bIns="45700" lIns="91425" rIns="91425" wrap="square" tIns="45700">
            <a:noAutofit/>
          </a:bodyPr>
          <a:lstStyle/>
          <a:p>
            <a:pPr indent="-514350" lvl="0" marL="514350" marR="0" rtl="0" algn="l">
              <a:lnSpc>
                <a:spcPct val="90000"/>
              </a:lnSpc>
              <a:spcBef>
                <a:spcPts val="0"/>
              </a:spcBef>
              <a:spcAft>
                <a:spcPts val="0"/>
              </a:spcAft>
              <a:buClr>
                <a:schemeClr val="dk1"/>
              </a:buClr>
              <a:buSzPct val="100000"/>
              <a:buFont typeface="Arial"/>
              <a:buAutoNum type="arabicPeriod"/>
            </a:pPr>
            <a:r>
              <a:rPr b="0" i="0" lang="fr-FR" sz="3200" u="none" cap="none" strike="noStrike">
                <a:solidFill>
                  <a:schemeClr val="dk1"/>
                </a:solidFill>
                <a:latin typeface="Arial"/>
                <a:ea typeface="Arial"/>
                <a:cs typeface="Arial"/>
                <a:sym typeface="Arial"/>
              </a:rPr>
              <a:t>Write ideas or facts or ??? on a piece of paper that gets put into a blown up balloon.  </a:t>
            </a:r>
          </a:p>
          <a:p>
            <a:pPr indent="-514350" lvl="0" marL="514350" marR="0" rtl="0" algn="l">
              <a:lnSpc>
                <a:spcPct val="90000"/>
              </a:lnSpc>
              <a:spcBef>
                <a:spcPts val="1000"/>
              </a:spcBef>
              <a:spcAft>
                <a:spcPts val="0"/>
              </a:spcAft>
              <a:buClr>
                <a:schemeClr val="dk1"/>
              </a:buClr>
              <a:buSzPct val="100000"/>
              <a:buFont typeface="Arial"/>
              <a:buAutoNum type="arabicPeriod"/>
            </a:pPr>
            <a:r>
              <a:rPr b="0" i="0" lang="fr-FR" sz="3200" u="none" cap="none" strike="noStrike">
                <a:solidFill>
                  <a:schemeClr val="dk1"/>
                </a:solidFill>
                <a:latin typeface="Arial"/>
                <a:ea typeface="Arial"/>
                <a:cs typeface="Arial"/>
                <a:sym typeface="Arial"/>
              </a:rPr>
              <a:t>Tie the balloon off.</a:t>
            </a:r>
          </a:p>
          <a:p>
            <a:pPr indent="-514350" lvl="0" marL="514350" marR="0" rtl="0" algn="l">
              <a:lnSpc>
                <a:spcPct val="90000"/>
              </a:lnSpc>
              <a:spcBef>
                <a:spcPts val="1000"/>
              </a:spcBef>
              <a:spcAft>
                <a:spcPts val="0"/>
              </a:spcAft>
              <a:buClr>
                <a:schemeClr val="dk1"/>
              </a:buClr>
              <a:buSzPct val="100000"/>
              <a:buFont typeface="Arial"/>
              <a:buAutoNum type="arabicPeriod"/>
            </a:pPr>
            <a:r>
              <a:rPr b="0" i="0" lang="fr-FR" sz="3200" u="none" cap="none" strike="noStrike">
                <a:solidFill>
                  <a:schemeClr val="dk1"/>
                </a:solidFill>
                <a:latin typeface="Arial"/>
                <a:ea typeface="Arial"/>
                <a:cs typeface="Arial"/>
                <a:sym typeface="Arial"/>
              </a:rPr>
              <a:t>Toss the balloons around so </a:t>
            </a:r>
            <a:r>
              <a:rPr lang="fr-FR" sz="3200"/>
              <a:t>each person ends up with a different</a:t>
            </a:r>
            <a:r>
              <a:rPr b="0" i="0" lang="fr-FR" sz="3200" u="none" cap="none" strike="noStrike">
                <a:solidFill>
                  <a:schemeClr val="dk1"/>
                </a:solidFill>
                <a:latin typeface="Arial"/>
                <a:ea typeface="Arial"/>
                <a:cs typeface="Arial"/>
                <a:sym typeface="Arial"/>
              </a:rPr>
              <a:t> balloon.</a:t>
            </a:r>
          </a:p>
          <a:p>
            <a:pPr indent="-514350" lvl="0" marL="514350" marR="0" rtl="0" algn="l">
              <a:lnSpc>
                <a:spcPct val="90000"/>
              </a:lnSpc>
              <a:spcBef>
                <a:spcPts val="1000"/>
              </a:spcBef>
              <a:spcAft>
                <a:spcPts val="0"/>
              </a:spcAft>
              <a:buClr>
                <a:schemeClr val="dk1"/>
              </a:buClr>
              <a:buSzPct val="100000"/>
              <a:buFont typeface="Arial"/>
              <a:buAutoNum type="arabicPeriod"/>
            </a:pPr>
            <a:r>
              <a:rPr b="0" i="0" lang="fr-FR" sz="3200" u="none" cap="none" strike="noStrike">
                <a:solidFill>
                  <a:schemeClr val="dk1"/>
                </a:solidFill>
                <a:latin typeface="Arial"/>
                <a:ea typeface="Arial"/>
                <a:cs typeface="Arial"/>
                <a:sym typeface="Arial"/>
              </a:rPr>
              <a:t>Pop the balloons to find the message inside.</a:t>
            </a:r>
          </a:p>
          <a:p>
            <a:pPr indent="-514350" lvl="0" marL="514350" marR="0" rtl="0" algn="l">
              <a:lnSpc>
                <a:spcPct val="90000"/>
              </a:lnSpc>
              <a:spcBef>
                <a:spcPts val="1000"/>
              </a:spcBef>
              <a:buClr>
                <a:schemeClr val="dk1"/>
              </a:buClr>
              <a:buSzPct val="100000"/>
              <a:buFont typeface="Arial"/>
              <a:buAutoNum type="arabicPeriod"/>
            </a:pPr>
            <a:r>
              <a:rPr b="0" i="0" lang="fr-FR" sz="3200" u="none" cap="none" strike="noStrike">
                <a:solidFill>
                  <a:schemeClr val="dk1"/>
                </a:solidFill>
                <a:latin typeface="Arial"/>
                <a:ea typeface="Arial"/>
                <a:cs typeface="Arial"/>
                <a:sym typeface="Arial"/>
              </a:rPr>
              <a:t>Share information and possibly organize it.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838200" y="365125"/>
            <a:ext cx="10515600"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rgbClr val="001E0E"/>
              </a:buClr>
              <a:buSzPct val="25000"/>
              <a:buFont typeface="Arial"/>
              <a:buNone/>
            </a:pPr>
            <a:r>
              <a:rPr b="1" i="0" lang="fr-FR" sz="4400" u="none" cap="none" strike="noStrike">
                <a:solidFill>
                  <a:srgbClr val="001E0E"/>
                </a:solidFill>
                <a:latin typeface="Arial"/>
                <a:ea typeface="Arial"/>
                <a:cs typeface="Arial"/>
                <a:sym typeface="Arial"/>
              </a:rPr>
              <a:t>					</a:t>
            </a:r>
            <a:r>
              <a:rPr b="1" i="0" lang="fr-FR" sz="4400" u="none" cap="none" strike="noStrike">
                <a:latin typeface="Arial"/>
                <a:ea typeface="Arial"/>
                <a:cs typeface="Arial"/>
                <a:sym typeface="Arial"/>
              </a:rPr>
              <a:t>T</a:t>
            </a:r>
            <a:r>
              <a:rPr b="1" lang="fr-FR"/>
              <a:t>hink</a:t>
            </a:r>
            <a:r>
              <a:rPr b="1" i="0" lang="fr-FR" sz="4400" u="none" cap="none" strike="noStrike">
                <a:latin typeface="Arial"/>
                <a:ea typeface="Arial"/>
                <a:cs typeface="Arial"/>
                <a:sym typeface="Arial"/>
              </a:rPr>
              <a:t>-P</a:t>
            </a:r>
            <a:r>
              <a:rPr b="1" lang="fr-FR"/>
              <a:t>air</a:t>
            </a:r>
            <a:r>
              <a:rPr b="1" i="0" lang="fr-FR" sz="4400" u="none" cap="none" strike="noStrike">
                <a:latin typeface="Arial"/>
                <a:ea typeface="Arial"/>
                <a:cs typeface="Arial"/>
                <a:sym typeface="Arial"/>
              </a:rPr>
              <a:t>-S</a:t>
            </a:r>
            <a:r>
              <a:rPr b="1" lang="fr-FR"/>
              <a:t>hare</a:t>
            </a:r>
          </a:p>
        </p:txBody>
      </p:sp>
      <p:sp>
        <p:nvSpPr>
          <p:cNvPr id="262" name="Shape 262"/>
          <p:cNvSpPr txBox="1"/>
          <p:nvPr>
            <p:ph idx="1" type="body"/>
          </p:nvPr>
        </p:nvSpPr>
        <p:spPr>
          <a:xfrm>
            <a:off x="838200" y="1597025"/>
            <a:ext cx="5181600" cy="43512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b="0" i="0" lang="fr-FR" sz="2590" u="none" cap="none" strike="noStrike">
                <a:solidFill>
                  <a:schemeClr val="dk1"/>
                </a:solidFill>
                <a:latin typeface="Arial"/>
                <a:ea typeface="Arial"/>
                <a:cs typeface="Arial"/>
                <a:sym typeface="Arial"/>
              </a:rPr>
              <a:t>Topic: </a:t>
            </a:r>
          </a:p>
          <a:p>
            <a:pPr indent="0" lvl="0" marL="0" marR="0" rtl="0" algn="l">
              <a:lnSpc>
                <a:spcPct val="90000"/>
              </a:lnSpc>
              <a:spcBef>
                <a:spcPts val="1000"/>
              </a:spcBef>
              <a:spcAft>
                <a:spcPts val="0"/>
              </a:spcAft>
              <a:buClr>
                <a:schemeClr val="dk1"/>
              </a:buClr>
              <a:buSzPct val="25000"/>
              <a:buFont typeface="Arial"/>
              <a:buNone/>
            </a:pPr>
            <a:r>
              <a:rPr b="0" i="0" lang="fr-FR" sz="2590" u="none" cap="none" strike="noStrike">
                <a:solidFill>
                  <a:schemeClr val="dk1"/>
                </a:solidFill>
                <a:latin typeface="Arial"/>
                <a:ea typeface="Arial"/>
                <a:cs typeface="Arial"/>
                <a:sym typeface="Arial"/>
              </a:rPr>
              <a:t>Our goal is to make keeping 4-H records easier.</a:t>
            </a:r>
          </a:p>
          <a:p>
            <a:pPr indent="-514350" lvl="0" marL="514350" marR="0" rtl="0" algn="l">
              <a:lnSpc>
                <a:spcPct val="90000"/>
              </a:lnSpc>
              <a:spcBef>
                <a:spcPts val="1000"/>
              </a:spcBef>
              <a:spcAft>
                <a:spcPts val="0"/>
              </a:spcAft>
              <a:buSzPct val="99615"/>
              <a:buFont typeface="Arial"/>
              <a:buAutoNum type="arabicPeriod"/>
            </a:pPr>
            <a:r>
              <a:rPr b="1" i="0" lang="fr-FR" sz="2590" u="none" cap="none" strike="noStrike">
                <a:solidFill>
                  <a:schemeClr val="accent2"/>
                </a:solidFill>
                <a:latin typeface="Arial"/>
                <a:ea typeface="Arial"/>
                <a:cs typeface="Arial"/>
                <a:sym typeface="Arial"/>
              </a:rPr>
              <a:t>Think</a:t>
            </a:r>
            <a:r>
              <a:rPr b="0" i="0" lang="fr-FR" sz="2590" u="none" cap="none" strike="noStrike">
                <a:solidFill>
                  <a:schemeClr val="dk1"/>
                </a:solidFill>
                <a:latin typeface="Arial"/>
                <a:ea typeface="Arial"/>
                <a:cs typeface="Arial"/>
                <a:sym typeface="Arial"/>
              </a:rPr>
              <a:t> of what might be done to meet this goal.</a:t>
            </a:r>
          </a:p>
          <a:p>
            <a:pPr indent="-514350" lvl="0" marL="514350" marR="0" rtl="0" algn="l">
              <a:lnSpc>
                <a:spcPct val="90000"/>
              </a:lnSpc>
              <a:spcBef>
                <a:spcPts val="1000"/>
              </a:spcBef>
              <a:spcAft>
                <a:spcPts val="0"/>
              </a:spcAft>
              <a:buSzPct val="99615"/>
              <a:buFont typeface="Arial"/>
              <a:buAutoNum type="arabicPeriod"/>
            </a:pPr>
            <a:r>
              <a:rPr b="1" i="0" lang="fr-FR" sz="2590" u="none" cap="none" strike="noStrike">
                <a:solidFill>
                  <a:schemeClr val="accent2"/>
                </a:solidFill>
                <a:latin typeface="Arial"/>
                <a:ea typeface="Arial"/>
                <a:cs typeface="Arial"/>
                <a:sym typeface="Arial"/>
              </a:rPr>
              <a:t>Pair</a:t>
            </a:r>
            <a:r>
              <a:rPr b="0" i="0" lang="fr-FR" sz="2590" u="none" cap="none" strike="noStrike">
                <a:solidFill>
                  <a:schemeClr val="dk1"/>
                </a:solidFill>
                <a:latin typeface="Arial"/>
                <a:ea typeface="Arial"/>
                <a:cs typeface="Arial"/>
                <a:sym typeface="Arial"/>
              </a:rPr>
              <a:t> up with a partner and share your idea.</a:t>
            </a:r>
          </a:p>
          <a:p>
            <a:pPr indent="-514350" lvl="0" marL="514350" marR="0" rtl="0" algn="l">
              <a:lnSpc>
                <a:spcPct val="90000"/>
              </a:lnSpc>
              <a:spcBef>
                <a:spcPts val="1000"/>
              </a:spcBef>
              <a:buSzPct val="99615"/>
              <a:buFont typeface="Arial"/>
              <a:buAutoNum type="arabicPeriod"/>
            </a:pPr>
            <a:r>
              <a:rPr b="0" i="0" lang="fr-FR" sz="2590" u="none" cap="none" strike="noStrike">
                <a:solidFill>
                  <a:schemeClr val="dk1"/>
                </a:solidFill>
                <a:latin typeface="Arial"/>
                <a:ea typeface="Arial"/>
                <a:cs typeface="Arial"/>
                <a:sym typeface="Arial"/>
              </a:rPr>
              <a:t>A member from each group should </a:t>
            </a:r>
            <a:r>
              <a:rPr b="1" i="0" lang="fr-FR" sz="2590" u="none" cap="none" strike="noStrike">
                <a:solidFill>
                  <a:schemeClr val="accent2"/>
                </a:solidFill>
                <a:latin typeface="Arial"/>
                <a:ea typeface="Arial"/>
                <a:cs typeface="Arial"/>
                <a:sym typeface="Arial"/>
              </a:rPr>
              <a:t>share</a:t>
            </a:r>
            <a:r>
              <a:rPr b="0" i="0" lang="fr-FR" sz="2590" u="none" cap="none" strike="noStrike">
                <a:solidFill>
                  <a:schemeClr val="dk1"/>
                </a:solidFill>
                <a:latin typeface="Arial"/>
                <a:ea typeface="Arial"/>
                <a:cs typeface="Arial"/>
                <a:sym typeface="Arial"/>
              </a:rPr>
              <a:t> the ideas with the larger group.  </a:t>
            </a:r>
          </a:p>
        </p:txBody>
      </p:sp>
      <p:pic>
        <p:nvPicPr>
          <p:cNvPr descr="&lt;strong&gt;Think, Pair, Share&lt;/strong&gt; is a cooperative learning technique that is very ..." id="263" name="Shape 263"/>
          <p:cNvPicPr preferRelativeResize="0"/>
          <p:nvPr>
            <p:ph idx="2" type="body"/>
          </p:nvPr>
        </p:nvPicPr>
        <p:blipFill rotWithShape="1">
          <a:blip r:embed="rId3">
            <a:alphaModFix/>
          </a:blip>
          <a:srcRect b="0" l="0" r="0" t="0"/>
          <a:stretch/>
        </p:blipFill>
        <p:spPr>
          <a:xfrm>
            <a:off x="6543773" y="1645143"/>
            <a:ext cx="4464600" cy="4254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3384000" y="1263900"/>
            <a:ext cx="5277300" cy="1325700"/>
          </a:xfrm>
          <a:prstGeom prst="rect">
            <a:avLst/>
          </a:prstGeom>
        </p:spPr>
        <p:txBody>
          <a:bodyPr anchorCtr="0" anchor="ctr" bIns="91425" lIns="91425" rIns="91425" wrap="square" tIns="91425">
            <a:noAutofit/>
          </a:bodyPr>
          <a:lstStyle/>
          <a:p>
            <a:pPr lvl="0" rtl="0" algn="ctr">
              <a:spcBef>
                <a:spcPts val="0"/>
              </a:spcBef>
              <a:buNone/>
            </a:pPr>
            <a:r>
              <a:rPr b="1" lang="fr-FR"/>
              <a:t>TIME REMAINING:</a:t>
            </a:r>
          </a:p>
        </p:txBody>
      </p:sp>
      <p:sp>
        <p:nvSpPr>
          <p:cNvPr id="270" name="Shape 270"/>
          <p:cNvSpPr txBox="1"/>
          <p:nvPr>
            <p:ph idx="1" type="body"/>
          </p:nvPr>
        </p:nvSpPr>
        <p:spPr>
          <a:xfrm>
            <a:off x="3384000" y="1991700"/>
            <a:ext cx="5424000" cy="4351200"/>
          </a:xfrm>
          <a:prstGeom prst="rect">
            <a:avLst/>
          </a:prstGeom>
        </p:spPr>
        <p:txBody>
          <a:bodyPr anchorCtr="0" anchor="t" bIns="91425" lIns="91425" rIns="91425" wrap="square" tIns="91425">
            <a:noAutofit/>
          </a:bodyPr>
          <a:lstStyle/>
          <a:p>
            <a:pPr lvl="0" rtl="0">
              <a:spcBef>
                <a:spcPts val="0"/>
              </a:spcBef>
              <a:buNone/>
            </a:pPr>
            <a:r>
              <a:rPr lang="fr-FR" sz="20000"/>
              <a:t>1</a:t>
            </a:r>
            <a:r>
              <a:rPr lang="fr-FR" sz="20000"/>
              <a:t>:00</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b="0" l="0" r="0" t="0"/>
          <a:stretch/>
        </p:blipFill>
        <p:spPr>
          <a:xfrm>
            <a:off x="3071664" y="1628800"/>
            <a:ext cx="5974079" cy="4480560"/>
          </a:xfrm>
          <a:prstGeom prst="rect">
            <a:avLst/>
          </a:prstGeom>
          <a:noFill/>
          <a:ln cap="sq" cmpd="sng" w="38100">
            <a:solidFill>
              <a:srgbClr val="000000"/>
            </a:solidFill>
            <a:prstDash val="solid"/>
            <a:miter lim="800000"/>
            <a:headEnd len="med" w="med" type="none"/>
            <a:tailEnd len="med" w="med" type="none"/>
          </a:ln>
          <a:effectLst>
            <a:outerShdw blurRad="50800" rotWithShape="0" algn="tl" dir="2700000" dist="38100">
              <a:srgbClr val="000000">
                <a:alpha val="42745"/>
              </a:srgbClr>
            </a:outerShdw>
          </a:effectLst>
        </p:spPr>
      </p:pic>
      <p:sp>
        <p:nvSpPr>
          <p:cNvPr id="90" name="Shape 90"/>
          <p:cNvSpPr/>
          <p:nvPr>
            <p:ph idx="4294967295" type="title"/>
          </p:nvPr>
        </p:nvSpPr>
        <p:spPr>
          <a:xfrm>
            <a:off x="2279576" y="404664"/>
            <a:ext cx="7776864" cy="1080120"/>
          </a:xfrm>
          <a:prstGeom prst="roundRect">
            <a:avLst>
              <a:gd fmla="val 16667" name="adj"/>
            </a:avLst>
          </a:prstGeom>
          <a:solidFill>
            <a:schemeClr val="lt1"/>
          </a:solidFill>
          <a:ln cap="flat" cmpd="sng" w="76200">
            <a:solidFill>
              <a:srgbClr val="FFC000"/>
            </a:solidFill>
            <a:prstDash val="dot"/>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fr-FR" sz="6600" u="none" cap="none" strike="noStrike">
                <a:solidFill>
                  <a:schemeClr val="dk1"/>
                </a:solidFill>
                <a:latin typeface="Arial"/>
                <a:ea typeface="Arial"/>
                <a:cs typeface="Arial"/>
                <a:sym typeface="Arial"/>
              </a:rPr>
              <a:t>Welcome!</a:t>
            </a:r>
          </a:p>
        </p:txBody>
      </p:sp>
      <p:sp>
        <p:nvSpPr>
          <p:cNvPr id="91" name="Shape 91"/>
          <p:cNvSpPr txBox="1"/>
          <p:nvPr/>
        </p:nvSpPr>
        <p:spPr>
          <a:xfrm>
            <a:off x="6888088" y="6199420"/>
            <a:ext cx="2160240" cy="253916"/>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fr-FR" sz="1050" u="none" cap="none" strike="noStrike">
                <a:solidFill>
                  <a:srgbClr val="000000"/>
                </a:solidFill>
                <a:latin typeface="Arial"/>
                <a:ea typeface="Arial"/>
                <a:cs typeface="Arial"/>
                <a:sym typeface="Arial"/>
              </a:rPr>
              <a:t>Photo credit::Tammy Gillespie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838200" y="746125"/>
            <a:ext cx="10515600" cy="132570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rgbClr val="001E0E"/>
              </a:buClr>
              <a:buSzPct val="25000"/>
              <a:buFont typeface="Arial"/>
              <a:buNone/>
            </a:pPr>
            <a:r>
              <a:rPr b="1" i="0" lang="fr-FR" sz="4400" u="none" cap="none" strike="noStrike">
                <a:latin typeface="Arial"/>
                <a:ea typeface="Arial"/>
                <a:cs typeface="Arial"/>
                <a:sym typeface="Arial"/>
              </a:rPr>
              <a:t>			  S</a:t>
            </a:r>
            <a:r>
              <a:rPr b="1" lang="fr-FR"/>
              <a:t>ticky</a:t>
            </a:r>
            <a:r>
              <a:rPr b="1" i="0" lang="fr-FR" sz="4400" u="none" cap="none" strike="noStrike">
                <a:latin typeface="Arial"/>
                <a:ea typeface="Arial"/>
                <a:cs typeface="Arial"/>
                <a:sym typeface="Arial"/>
              </a:rPr>
              <a:t> N</a:t>
            </a:r>
            <a:r>
              <a:rPr b="1" lang="fr-FR"/>
              <a:t>otes</a:t>
            </a:r>
            <a:r>
              <a:rPr b="1" i="0" lang="fr-FR" sz="4400" u="none" cap="none" strike="noStrike">
                <a:latin typeface="Arial"/>
                <a:ea typeface="Arial"/>
                <a:cs typeface="Arial"/>
                <a:sym typeface="Arial"/>
              </a:rPr>
              <a:t> </a:t>
            </a:r>
            <a:r>
              <a:rPr b="1" lang="fr-FR"/>
              <a:t>and</a:t>
            </a:r>
            <a:r>
              <a:rPr b="1" i="0" lang="fr-FR" sz="4400" u="none" cap="none" strike="noStrike">
                <a:latin typeface="Arial"/>
                <a:ea typeface="Arial"/>
                <a:cs typeface="Arial"/>
                <a:sym typeface="Arial"/>
              </a:rPr>
              <a:t> D</a:t>
            </a:r>
            <a:r>
              <a:rPr b="1" lang="fr-FR"/>
              <a:t>ots</a:t>
            </a:r>
          </a:p>
        </p:txBody>
      </p:sp>
      <p:sp>
        <p:nvSpPr>
          <p:cNvPr id="277" name="Shape 277"/>
          <p:cNvSpPr txBox="1"/>
          <p:nvPr>
            <p:ph idx="1" type="body"/>
          </p:nvPr>
        </p:nvSpPr>
        <p:spPr>
          <a:xfrm>
            <a:off x="838200" y="1825625"/>
            <a:ext cx="5181600" cy="4351338"/>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b="0" i="0" lang="fr-FR" sz="3200" u="none" cap="none" strike="noStrike">
                <a:solidFill>
                  <a:schemeClr val="dk1"/>
                </a:solidFill>
                <a:latin typeface="Arial"/>
                <a:ea typeface="Arial"/>
                <a:cs typeface="Arial"/>
                <a:sym typeface="Arial"/>
              </a:rPr>
              <a:t>Topic: </a:t>
            </a:r>
          </a:p>
          <a:p>
            <a:pPr indent="0" lvl="0" marL="0" marR="0" rtl="0" algn="l">
              <a:lnSpc>
                <a:spcPct val="90000"/>
              </a:lnSpc>
              <a:spcBef>
                <a:spcPts val="1000"/>
              </a:spcBef>
              <a:spcAft>
                <a:spcPts val="0"/>
              </a:spcAft>
              <a:buClr>
                <a:schemeClr val="dk1"/>
              </a:buClr>
              <a:buSzPct val="25000"/>
              <a:buFont typeface="Arial"/>
              <a:buNone/>
            </a:pPr>
            <a:r>
              <a:rPr b="0" i="0" lang="fr-FR" sz="3200" u="none" cap="none" strike="noStrike">
                <a:solidFill>
                  <a:schemeClr val="dk1"/>
                </a:solidFill>
                <a:latin typeface="Arial"/>
                <a:ea typeface="Arial"/>
                <a:cs typeface="Arial"/>
                <a:sym typeface="Arial"/>
              </a:rPr>
              <a:t>Our goal is to hold a fundraiser.</a:t>
            </a:r>
          </a:p>
          <a:p>
            <a:pPr indent="0" lvl="0" marL="0" marR="0" rtl="0" algn="l">
              <a:lnSpc>
                <a:spcPct val="90000"/>
              </a:lnSpc>
              <a:spcBef>
                <a:spcPts val="100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25000"/>
              <a:buFont typeface="Arial"/>
              <a:buNone/>
            </a:pPr>
            <a:r>
              <a:rPr b="0" i="0" lang="fr-FR" sz="3200" u="none" cap="none" strike="noStrike">
                <a:solidFill>
                  <a:schemeClr val="dk1"/>
                </a:solidFill>
                <a:latin typeface="Arial"/>
                <a:ea typeface="Arial"/>
                <a:cs typeface="Arial"/>
                <a:sym typeface="Arial"/>
              </a:rPr>
              <a:t>Write down </a:t>
            </a:r>
            <a:r>
              <a:rPr lang="fr-FR" sz="3200"/>
              <a:t>one</a:t>
            </a:r>
            <a:r>
              <a:rPr b="0" i="0" lang="fr-FR" sz="3200" u="none" cap="none" strike="noStrike">
                <a:solidFill>
                  <a:schemeClr val="dk1"/>
                </a:solidFill>
                <a:latin typeface="Arial"/>
                <a:ea typeface="Arial"/>
                <a:cs typeface="Arial"/>
                <a:sym typeface="Arial"/>
              </a:rPr>
              <a:t> idea on a sticky note and then post it on the large newsprint on the wall. </a:t>
            </a: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Arial"/>
              <a:ea typeface="Arial"/>
              <a:cs typeface="Arial"/>
              <a:sym typeface="Arial"/>
            </a:endParaRPr>
          </a:p>
        </p:txBody>
      </p:sp>
      <p:pic>
        <p:nvPicPr>
          <p:cNvPr descr="&lt;strong&gt;Sticky Notes&lt;/strong&gt;" id="278" name="Shape 278"/>
          <p:cNvPicPr preferRelativeResize="0"/>
          <p:nvPr>
            <p:ph idx="2" type="body"/>
          </p:nvPr>
        </p:nvPicPr>
        <p:blipFill rotWithShape="1">
          <a:blip r:embed="rId3">
            <a:alphaModFix/>
          </a:blip>
          <a:srcRect b="0" l="0" r="0" t="0"/>
          <a:stretch/>
        </p:blipFill>
        <p:spPr>
          <a:xfrm>
            <a:off x="6960096" y="1825625"/>
            <a:ext cx="3816424" cy="38371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838200" y="593725"/>
            <a:ext cx="10515600" cy="1325700"/>
          </a:xfrm>
          <a:prstGeom prst="rect">
            <a:avLst/>
          </a:prstGeom>
          <a:noFill/>
          <a:ln>
            <a:noFill/>
          </a:ln>
        </p:spPr>
        <p:txBody>
          <a:bodyPr anchorCtr="0" anchor="ctr" bIns="45700" lIns="91425" rIns="91425" wrap="square" tIns="45700">
            <a:noAutofit/>
          </a:bodyPr>
          <a:lstStyle/>
          <a:p>
            <a:pPr indent="0" lvl="0" marL="0" marR="0" rtl="0" algn="ctr">
              <a:lnSpc>
                <a:spcPct val="90000"/>
              </a:lnSpc>
              <a:spcBef>
                <a:spcPts val="0"/>
              </a:spcBef>
              <a:buClr>
                <a:srgbClr val="001E0E"/>
              </a:buClr>
              <a:buSzPct val="25000"/>
              <a:buFont typeface="Arial"/>
              <a:buNone/>
            </a:pPr>
            <a:r>
              <a:rPr b="1" i="0" lang="fr-FR" sz="4400" u="none" cap="none" strike="noStrike">
                <a:latin typeface="Arial"/>
                <a:ea typeface="Arial"/>
                <a:cs typeface="Arial"/>
                <a:sym typeface="Arial"/>
              </a:rPr>
              <a:t>S</a:t>
            </a:r>
            <a:r>
              <a:rPr b="1" lang="fr-FR"/>
              <a:t>ort</a:t>
            </a:r>
            <a:r>
              <a:rPr b="1" i="0" lang="fr-FR" sz="4400" u="none" cap="none" strike="noStrike">
                <a:latin typeface="Arial"/>
                <a:ea typeface="Arial"/>
                <a:cs typeface="Arial"/>
                <a:sym typeface="Arial"/>
              </a:rPr>
              <a:t> </a:t>
            </a:r>
            <a:r>
              <a:rPr b="1" lang="fr-FR"/>
              <a:t>of</a:t>
            </a:r>
            <a:r>
              <a:rPr b="1" i="0" lang="fr-FR" sz="4400" u="none" cap="none" strike="noStrike">
                <a:latin typeface="Arial"/>
                <a:ea typeface="Arial"/>
                <a:cs typeface="Arial"/>
                <a:sym typeface="Arial"/>
              </a:rPr>
              <a:t> S</a:t>
            </a:r>
            <a:r>
              <a:rPr b="1" lang="fr-FR"/>
              <a:t>ecret</a:t>
            </a:r>
            <a:r>
              <a:rPr b="1" i="0" lang="fr-FR" sz="4400" u="none" cap="none" strike="noStrike">
                <a:latin typeface="Arial"/>
                <a:ea typeface="Arial"/>
                <a:cs typeface="Arial"/>
                <a:sym typeface="Arial"/>
              </a:rPr>
              <a:t> V</a:t>
            </a:r>
            <a:r>
              <a:rPr b="1" lang="fr-FR"/>
              <a:t>oting</a:t>
            </a:r>
          </a:p>
        </p:txBody>
      </p:sp>
      <p:sp>
        <p:nvSpPr>
          <p:cNvPr id="285" name="Shape 285"/>
          <p:cNvSpPr txBox="1"/>
          <p:nvPr>
            <p:ph idx="1" type="body"/>
          </p:nvPr>
        </p:nvSpPr>
        <p:spPr>
          <a:xfrm>
            <a:off x="838200" y="1825625"/>
            <a:ext cx="5181600" cy="4351338"/>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b="0" i="0" lang="fr-FR" sz="2800" u="none" cap="none" strike="noStrike">
                <a:solidFill>
                  <a:schemeClr val="dk1"/>
                </a:solidFill>
                <a:latin typeface="Arial"/>
                <a:ea typeface="Arial"/>
                <a:cs typeface="Arial"/>
                <a:sym typeface="Arial"/>
              </a:rPr>
              <a:t>Using two sticky dots provided to you vote for the idea you like the most by sticking a dot by it. </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90000"/>
              </a:lnSpc>
              <a:spcBef>
                <a:spcPts val="1000"/>
              </a:spcBef>
              <a:buClr>
                <a:schemeClr val="dk1"/>
              </a:buClr>
              <a:buSzPct val="25000"/>
              <a:buFont typeface="Arial"/>
              <a:buNone/>
            </a:pPr>
            <a:r>
              <a:rPr b="0" i="0" lang="fr-FR" sz="2800" u="none" cap="none" strike="noStrike">
                <a:solidFill>
                  <a:schemeClr val="dk1"/>
                </a:solidFill>
                <a:latin typeface="Arial"/>
                <a:ea typeface="Arial"/>
                <a:cs typeface="Arial"/>
                <a:sym typeface="Arial"/>
              </a:rPr>
              <a:t>You can use both dots for the same idea or “vote” for two different ideas.</a:t>
            </a:r>
          </a:p>
        </p:txBody>
      </p:sp>
      <p:pic>
        <p:nvPicPr>
          <p:cNvPr descr="Frequently Asked Questions | Dotmocracy" id="286" name="Shape 286"/>
          <p:cNvPicPr preferRelativeResize="0"/>
          <p:nvPr>
            <p:ph idx="2" type="body"/>
          </p:nvPr>
        </p:nvPicPr>
        <p:blipFill rotWithShape="1">
          <a:blip r:embed="rId3">
            <a:alphaModFix/>
          </a:blip>
          <a:srcRect b="0" l="0" r="0" t="0"/>
          <a:stretch/>
        </p:blipFill>
        <p:spPr>
          <a:xfrm>
            <a:off x="6175739" y="1614178"/>
            <a:ext cx="4960821" cy="37206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838200" y="669925"/>
            <a:ext cx="10515600" cy="132570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rgbClr val="001E0E"/>
              </a:buClr>
              <a:buSzPct val="25000"/>
              <a:buFont typeface="Arial"/>
              <a:buNone/>
            </a:pPr>
            <a:r>
              <a:rPr b="1" i="0" lang="fr-FR" sz="4400" u="none" cap="none" strike="noStrike">
                <a:latin typeface="Arial"/>
                <a:ea typeface="Arial"/>
                <a:cs typeface="Arial"/>
                <a:sym typeface="Arial"/>
              </a:rPr>
              <a:t>					Messages We</a:t>
            </a:r>
            <a:r>
              <a:rPr b="1" lang="fr-FR"/>
              <a:t> S</a:t>
            </a:r>
            <a:r>
              <a:rPr b="1" i="0" lang="fr-FR" sz="4400" u="none" cap="none" strike="noStrike">
                <a:latin typeface="Arial"/>
                <a:ea typeface="Arial"/>
                <a:cs typeface="Arial"/>
                <a:sym typeface="Arial"/>
              </a:rPr>
              <a:t>end</a:t>
            </a:r>
          </a:p>
        </p:txBody>
      </p:sp>
      <p:sp>
        <p:nvSpPr>
          <p:cNvPr id="293" name="Shape 293"/>
          <p:cNvSpPr/>
          <p:nvPr/>
        </p:nvSpPr>
        <p:spPr>
          <a:xfrm>
            <a:off x="622784" y="1484784"/>
            <a:ext cx="10946432" cy="4741298"/>
          </a:xfrm>
          <a:prstGeom prst="rect">
            <a:avLst/>
          </a:prstGeom>
          <a:noFill/>
          <a:ln>
            <a:noFill/>
          </a:ln>
        </p:spPr>
        <p:txBody>
          <a:bodyPr anchorCtr="0" anchor="t" bIns="45700" lIns="91425" rIns="91425" wrap="square" tIns="45700">
            <a:noAutofit/>
          </a:bodyPr>
          <a:lstStyle/>
          <a:p>
            <a:pPr indent="0" lvl="0" marL="45720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SzPct val="25000"/>
              <a:buNone/>
            </a:pPr>
            <a:r>
              <a:rPr lang="fr-FR" sz="1800">
                <a:solidFill>
                  <a:schemeClr val="dk1"/>
                </a:solidFill>
                <a:latin typeface="Calibri"/>
                <a:ea typeface="Calibri"/>
                <a:cs typeface="Calibri"/>
                <a:sym typeface="Calibri"/>
              </a:rPr>
              <a:t>“</a:t>
            </a:r>
            <a:r>
              <a:rPr b="1" i="1" lang="fr-FR" sz="1800">
                <a:solidFill>
                  <a:schemeClr val="dk1"/>
                </a:solidFill>
                <a:latin typeface="Calibri"/>
                <a:ea typeface="Calibri"/>
                <a:cs typeface="Calibri"/>
                <a:sym typeface="Calibri"/>
              </a:rPr>
              <a:t>WE HAVE TWO EARS AND ONE MOUTH SO WE CAN LISTEN TWICE AS MUCH AS WE SPEAK.” </a:t>
            </a:r>
          </a:p>
          <a:p>
            <a:pPr indent="0" lvl="0" marL="457200" marR="0" rtl="0" algn="l">
              <a:lnSpc>
                <a:spcPct val="115000"/>
              </a:lnSpc>
              <a:spcBef>
                <a:spcPts val="0"/>
              </a:spcBef>
              <a:spcAft>
                <a:spcPts val="0"/>
              </a:spcAft>
              <a:buSzPct val="25000"/>
              <a:buNone/>
            </a:pPr>
            <a:r>
              <a:rPr i="1" lang="fr-FR" sz="1800">
                <a:solidFill>
                  <a:schemeClr val="dk1"/>
                </a:solidFill>
                <a:latin typeface="Calibri"/>
                <a:ea typeface="Calibri"/>
                <a:cs typeface="Calibri"/>
                <a:sym typeface="Calibri"/>
              </a:rPr>
              <a:t>(Epictetus AD55-c135)</a:t>
            </a:r>
            <a:r>
              <a:rPr lang="fr-FR" sz="1800">
                <a:solidFill>
                  <a:schemeClr val="dk1"/>
                </a:solidFill>
                <a:latin typeface="Calibri"/>
                <a:ea typeface="Calibri"/>
                <a:cs typeface="Calibri"/>
                <a:sym typeface="Calibri"/>
              </a:rPr>
              <a:t> </a:t>
            </a:r>
          </a:p>
          <a:p>
            <a:pPr indent="-488950" lvl="0" marL="971550" marR="0" rtl="0" algn="l">
              <a:lnSpc>
                <a:spcPct val="150000"/>
              </a:lnSpc>
              <a:spcBef>
                <a:spcPts val="0"/>
              </a:spcBef>
              <a:spcAft>
                <a:spcPts val="0"/>
              </a:spcAft>
              <a:buClr>
                <a:schemeClr val="dk1"/>
              </a:buClr>
              <a:buSzPct val="100000"/>
              <a:buFont typeface="Arial"/>
              <a:buAutoNum type="arabicPeriod"/>
            </a:pPr>
            <a:r>
              <a:rPr b="1" lang="fr-FR" sz="2800">
                <a:solidFill>
                  <a:schemeClr val="dk1"/>
                </a:solidFill>
              </a:rPr>
              <a:t>State your intention to listen </a:t>
            </a:r>
          </a:p>
          <a:p>
            <a:pPr indent="-488950" lvl="0" marL="971550" marR="0" rtl="0" algn="l">
              <a:lnSpc>
                <a:spcPct val="150000"/>
              </a:lnSpc>
              <a:spcBef>
                <a:spcPts val="0"/>
              </a:spcBef>
              <a:spcAft>
                <a:spcPts val="0"/>
              </a:spcAft>
              <a:buClr>
                <a:schemeClr val="dk1"/>
              </a:buClr>
              <a:buSzPct val="100000"/>
              <a:buFont typeface="Arial"/>
              <a:buAutoNum type="arabicPeriod"/>
            </a:pPr>
            <a:r>
              <a:rPr b="1" lang="fr-FR" sz="2800">
                <a:solidFill>
                  <a:schemeClr val="dk1"/>
                </a:solidFill>
              </a:rPr>
              <a:t>Manage the physical environment </a:t>
            </a:r>
          </a:p>
          <a:p>
            <a:pPr indent="-488950" lvl="0" marL="971550" marR="0" rtl="0" algn="l">
              <a:lnSpc>
                <a:spcPct val="150000"/>
              </a:lnSpc>
              <a:spcBef>
                <a:spcPts val="0"/>
              </a:spcBef>
              <a:spcAft>
                <a:spcPts val="0"/>
              </a:spcAft>
              <a:buClr>
                <a:schemeClr val="dk1"/>
              </a:buClr>
              <a:buSzPct val="100000"/>
              <a:buFont typeface="Arial"/>
              <a:buAutoNum type="arabicPeriod"/>
            </a:pPr>
            <a:r>
              <a:rPr b="1" lang="fr-FR" sz="2800">
                <a:solidFill>
                  <a:schemeClr val="dk1"/>
                </a:solidFill>
              </a:rPr>
              <a:t>Make an internal commitment to listen</a:t>
            </a:r>
          </a:p>
          <a:p>
            <a:pPr indent="-488950" lvl="0" marL="971550" marR="0" rtl="0" algn="l">
              <a:lnSpc>
                <a:spcPct val="150000"/>
              </a:lnSpc>
              <a:spcBef>
                <a:spcPts val="0"/>
              </a:spcBef>
              <a:spcAft>
                <a:spcPts val="0"/>
              </a:spcAft>
              <a:buClr>
                <a:schemeClr val="dk1"/>
              </a:buClr>
              <a:buSzPct val="100000"/>
              <a:buFont typeface="Arial"/>
              <a:buAutoNum type="arabicPeriod"/>
            </a:pPr>
            <a:r>
              <a:rPr b="1" lang="fr-FR" sz="2800">
                <a:solidFill>
                  <a:schemeClr val="dk1"/>
                </a:solidFill>
              </a:rPr>
              <a:t>Assume a listening posture </a:t>
            </a:r>
          </a:p>
          <a:p>
            <a:pPr indent="-488950" lvl="0" marL="971550" marR="0" rtl="0" algn="l">
              <a:lnSpc>
                <a:spcPct val="150000"/>
              </a:lnSpc>
              <a:spcBef>
                <a:spcPts val="0"/>
              </a:spcBef>
              <a:spcAft>
                <a:spcPts val="0"/>
              </a:spcAft>
              <a:buClr>
                <a:schemeClr val="dk1"/>
              </a:buClr>
              <a:buSzPct val="100000"/>
              <a:buFont typeface="Arial"/>
              <a:buAutoNum type="arabicPeriod"/>
            </a:pPr>
            <a:r>
              <a:rPr b="1" lang="fr-FR" sz="2800">
                <a:solidFill>
                  <a:schemeClr val="dk1"/>
                </a:solidFill>
              </a:rPr>
              <a:t>Participate actively in the listening process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Shape 299"/>
          <p:cNvPicPr preferRelativeResize="0"/>
          <p:nvPr/>
        </p:nvPicPr>
        <p:blipFill rotWithShape="1">
          <a:blip r:embed="rId3">
            <a:alphaModFix/>
          </a:blip>
          <a:srcRect b="0" l="0" r="0" t="0"/>
          <a:stretch/>
        </p:blipFill>
        <p:spPr>
          <a:xfrm>
            <a:off x="2063552" y="1364634"/>
            <a:ext cx="8226863" cy="2668018"/>
          </a:xfrm>
          <a:prstGeom prst="rect">
            <a:avLst/>
          </a:prstGeom>
          <a:noFill/>
          <a:ln>
            <a:noFill/>
          </a:ln>
        </p:spPr>
      </p:pic>
      <p:sp>
        <p:nvSpPr>
          <p:cNvPr id="300" name="Shape 300"/>
          <p:cNvSpPr txBox="1"/>
          <p:nvPr/>
        </p:nvSpPr>
        <p:spPr>
          <a:xfrm>
            <a:off x="3118346" y="4032652"/>
            <a:ext cx="5617180" cy="1200329"/>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lang="fr-FR" sz="4400">
                <a:solidFill>
                  <a:schemeClr val="dk1"/>
                </a:solidFill>
                <a:latin typeface="Arial"/>
                <a:ea typeface="Arial"/>
                <a:cs typeface="Arial"/>
                <a:sym typeface="Arial"/>
              </a:rPr>
              <a:t>BREAK!</a:t>
            </a:r>
          </a:p>
          <a:p>
            <a:pPr indent="0" lvl="0" marL="0" marR="0" rtl="0" algn="ctr">
              <a:spcBef>
                <a:spcPts val="0"/>
              </a:spcBef>
              <a:spcAft>
                <a:spcPts val="0"/>
              </a:spcAft>
              <a:buSzPct val="25000"/>
              <a:buNone/>
            </a:pPr>
            <a:r>
              <a:rPr lang="fr-FR" sz="2800">
                <a:solidFill>
                  <a:schemeClr val="dk1"/>
                </a:solidFill>
                <a:latin typeface="Arial"/>
                <a:ea typeface="Arial"/>
                <a:cs typeface="Arial"/>
                <a:sym typeface="Arial"/>
              </a:rPr>
              <a:t>We will begin again in 10 minutes.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type="title"/>
          </p:nvPr>
        </p:nvSpPr>
        <p:spPr>
          <a:xfrm>
            <a:off x="3384000" y="1263900"/>
            <a:ext cx="5277300" cy="1325700"/>
          </a:xfrm>
          <a:prstGeom prst="rect">
            <a:avLst/>
          </a:prstGeom>
        </p:spPr>
        <p:txBody>
          <a:bodyPr anchorCtr="0" anchor="ctr" bIns="91425" lIns="91425" rIns="91425" wrap="square" tIns="91425">
            <a:noAutofit/>
          </a:bodyPr>
          <a:lstStyle/>
          <a:p>
            <a:pPr lvl="0" rtl="0" algn="ctr">
              <a:spcBef>
                <a:spcPts val="0"/>
              </a:spcBef>
              <a:buNone/>
            </a:pPr>
            <a:r>
              <a:rPr lang="fr-FR"/>
              <a:t>TIME REMAINING:</a:t>
            </a:r>
          </a:p>
        </p:txBody>
      </p:sp>
      <p:sp>
        <p:nvSpPr>
          <p:cNvPr id="307" name="Shape 307"/>
          <p:cNvSpPr txBox="1"/>
          <p:nvPr>
            <p:ph idx="1" type="body"/>
          </p:nvPr>
        </p:nvSpPr>
        <p:spPr>
          <a:xfrm>
            <a:off x="3384000" y="1991700"/>
            <a:ext cx="5424000" cy="4351200"/>
          </a:xfrm>
          <a:prstGeom prst="rect">
            <a:avLst/>
          </a:prstGeom>
        </p:spPr>
        <p:txBody>
          <a:bodyPr anchorCtr="0" anchor="t" bIns="91425" lIns="91425" rIns="91425" wrap="square" tIns="91425">
            <a:noAutofit/>
          </a:bodyPr>
          <a:lstStyle/>
          <a:p>
            <a:pPr lvl="0" rtl="0">
              <a:spcBef>
                <a:spcPts val="0"/>
              </a:spcBef>
              <a:buNone/>
            </a:pPr>
            <a:r>
              <a:rPr lang="fr-FR" sz="20000"/>
              <a:t>1</a:t>
            </a:r>
            <a:r>
              <a:rPr lang="fr-FR" sz="20000"/>
              <a:t>:00</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nvSpPr>
        <p:spPr>
          <a:xfrm>
            <a:off x="1282350" y="1094875"/>
            <a:ext cx="9627300" cy="479400"/>
          </a:xfrm>
          <a:prstGeom prst="rect">
            <a:avLst/>
          </a:prstGeom>
          <a:noFill/>
          <a:ln>
            <a:noFill/>
          </a:ln>
        </p:spPr>
        <p:txBody>
          <a:bodyPr anchorCtr="0" anchor="t" bIns="45700" lIns="91425" rIns="91425" wrap="square" tIns="45700">
            <a:noAutofit/>
          </a:bodyPr>
          <a:lstStyle/>
          <a:p>
            <a:pPr indent="0" lvl="0" marL="0" marR="0" rtl="0" algn="ctr">
              <a:lnSpc>
                <a:spcPct val="80000"/>
              </a:lnSpc>
              <a:spcBef>
                <a:spcPts val="0"/>
              </a:spcBef>
              <a:spcAft>
                <a:spcPts val="0"/>
              </a:spcAft>
              <a:buClr>
                <a:srgbClr val="18453B"/>
              </a:buClr>
              <a:buSzPct val="25000"/>
              <a:buFont typeface="Montserrat"/>
              <a:buNone/>
            </a:pPr>
            <a:r>
              <a:rPr b="1" i="0" lang="fr-FR" sz="3600" u="none" cap="none" strike="noStrike">
                <a:solidFill>
                  <a:schemeClr val="dk1"/>
                </a:solidFill>
              </a:rPr>
              <a:t>Putting 4-H Experiences to Work for </a:t>
            </a:r>
            <a:r>
              <a:rPr b="1" i="0" lang="fr-FR" sz="3600" u="sng" cap="none" strike="noStrike">
                <a:solidFill>
                  <a:schemeClr val="dk1"/>
                </a:solidFill>
              </a:rPr>
              <a:t>YOU</a:t>
            </a:r>
          </a:p>
        </p:txBody>
      </p:sp>
      <p:grpSp>
        <p:nvGrpSpPr>
          <p:cNvPr id="314" name="Shape 314"/>
          <p:cNvGrpSpPr/>
          <p:nvPr/>
        </p:nvGrpSpPr>
        <p:grpSpPr>
          <a:xfrm>
            <a:off x="3490392" y="1799462"/>
            <a:ext cx="6096000" cy="4064000"/>
            <a:chOff x="0" y="0"/>
            <a:chExt cx="6096000" cy="4064000"/>
          </a:xfrm>
        </p:grpSpPr>
        <p:sp>
          <p:nvSpPr>
            <p:cNvPr id="315" name="Shape 315"/>
            <p:cNvSpPr/>
            <p:nvPr/>
          </p:nvSpPr>
          <p:spPr>
            <a:xfrm rot="-5400000">
              <a:off x="508000" y="-508000"/>
              <a:ext cx="2032000" cy="3048000"/>
            </a:xfrm>
            <a:prstGeom prst="round1Rect">
              <a:avLst>
                <a:gd fmla="val 16667" name="adj"/>
              </a:avLst>
            </a:prstGeom>
            <a:solidFill>
              <a:srgbClr val="BF504D"/>
            </a:solidFill>
            <a:ln cap="flat" cmpd="sng" w="254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16" name="Shape 316"/>
            <p:cNvSpPr txBox="1"/>
            <p:nvPr/>
          </p:nvSpPr>
          <p:spPr>
            <a:xfrm>
              <a:off x="0" y="74396"/>
              <a:ext cx="3048000" cy="1449604"/>
            </a:xfrm>
            <a:prstGeom prst="rect">
              <a:avLst/>
            </a:prstGeom>
            <a:noFill/>
            <a:ln>
              <a:noFill/>
            </a:ln>
          </p:spPr>
          <p:txBody>
            <a:bodyPr anchorCtr="0" anchor="ctr" bIns="263125" lIns="263125" rIns="263125" wrap="square" tIns="263125">
              <a:noAutofit/>
            </a:bodyPr>
            <a:lstStyle/>
            <a:p>
              <a:pPr indent="0" lvl="0" marL="0" marR="0" rtl="0" algn="ctr">
                <a:lnSpc>
                  <a:spcPct val="90000"/>
                </a:lnSpc>
                <a:spcBef>
                  <a:spcPts val="0"/>
                </a:spcBef>
                <a:spcAft>
                  <a:spcPts val="0"/>
                </a:spcAft>
                <a:buSzPct val="25000"/>
                <a:buNone/>
              </a:pPr>
              <a:r>
                <a:rPr lang="fr-FR" sz="3700">
                  <a:solidFill>
                    <a:srgbClr val="FFFFFF"/>
                  </a:solidFill>
                  <a:latin typeface="Calibri"/>
                  <a:ea typeface="Calibri"/>
                  <a:cs typeface="Calibri"/>
                  <a:sym typeface="Calibri"/>
                </a:rPr>
                <a:t>School</a:t>
              </a:r>
            </a:p>
          </p:txBody>
        </p:sp>
        <p:sp>
          <p:nvSpPr>
            <p:cNvPr id="317" name="Shape 317"/>
            <p:cNvSpPr/>
            <p:nvPr/>
          </p:nvSpPr>
          <p:spPr>
            <a:xfrm>
              <a:off x="3048000" y="0"/>
              <a:ext cx="3048000" cy="2032000"/>
            </a:xfrm>
            <a:prstGeom prst="round1Rect">
              <a:avLst>
                <a:gd fmla="val 16667" name="adj"/>
              </a:avLst>
            </a:prstGeom>
            <a:solidFill>
              <a:srgbClr val="9BBB59"/>
            </a:solidFill>
            <a:ln cap="flat" cmpd="sng" w="254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18" name="Shape 318"/>
            <p:cNvSpPr txBox="1"/>
            <p:nvPr/>
          </p:nvSpPr>
          <p:spPr>
            <a:xfrm>
              <a:off x="3048000" y="0"/>
              <a:ext cx="2973604" cy="1524000"/>
            </a:xfrm>
            <a:prstGeom prst="rect">
              <a:avLst/>
            </a:prstGeom>
            <a:noFill/>
            <a:ln>
              <a:noFill/>
            </a:ln>
          </p:spPr>
          <p:txBody>
            <a:bodyPr anchorCtr="0" anchor="ctr" bIns="263125" lIns="263125" rIns="263125" wrap="square" tIns="263125">
              <a:noAutofit/>
            </a:bodyPr>
            <a:lstStyle/>
            <a:p>
              <a:pPr indent="0" lvl="0" marL="0" marR="0" rtl="0" algn="ctr">
                <a:lnSpc>
                  <a:spcPct val="90000"/>
                </a:lnSpc>
                <a:spcBef>
                  <a:spcPts val="0"/>
                </a:spcBef>
                <a:spcAft>
                  <a:spcPts val="0"/>
                </a:spcAft>
                <a:buSzPct val="25000"/>
                <a:buNone/>
              </a:pPr>
              <a:r>
                <a:rPr lang="fr-FR" sz="3700">
                  <a:solidFill>
                    <a:srgbClr val="FFFFFF"/>
                  </a:solidFill>
                  <a:latin typeface="Calibri"/>
                  <a:ea typeface="Calibri"/>
                  <a:cs typeface="Calibri"/>
                  <a:sym typeface="Calibri"/>
                </a:rPr>
                <a:t>Applications</a:t>
              </a:r>
            </a:p>
          </p:txBody>
        </p:sp>
        <p:sp>
          <p:nvSpPr>
            <p:cNvPr id="319" name="Shape 319"/>
            <p:cNvSpPr/>
            <p:nvPr/>
          </p:nvSpPr>
          <p:spPr>
            <a:xfrm rot="10800000">
              <a:off x="0" y="2032000"/>
              <a:ext cx="3048000" cy="2032000"/>
            </a:xfrm>
            <a:prstGeom prst="round1Rect">
              <a:avLst>
                <a:gd fmla="val 16667" name="adj"/>
              </a:avLst>
            </a:prstGeom>
            <a:solidFill>
              <a:srgbClr val="8064A2"/>
            </a:solidFill>
            <a:ln cap="flat" cmpd="sng" w="254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0" name="Shape 320"/>
            <p:cNvSpPr txBox="1"/>
            <p:nvPr/>
          </p:nvSpPr>
          <p:spPr>
            <a:xfrm>
              <a:off x="74396" y="2539999"/>
              <a:ext cx="2973604" cy="1524000"/>
            </a:xfrm>
            <a:prstGeom prst="rect">
              <a:avLst/>
            </a:prstGeom>
            <a:noFill/>
            <a:ln>
              <a:noFill/>
            </a:ln>
          </p:spPr>
          <p:txBody>
            <a:bodyPr anchorCtr="0" anchor="ctr" bIns="263125" lIns="263125" rIns="263125" wrap="square" tIns="263125">
              <a:noAutofit/>
            </a:bodyPr>
            <a:lstStyle/>
            <a:p>
              <a:pPr indent="0" lvl="0" marL="0" marR="0" rtl="0" algn="ctr">
                <a:lnSpc>
                  <a:spcPct val="90000"/>
                </a:lnSpc>
                <a:spcBef>
                  <a:spcPts val="0"/>
                </a:spcBef>
                <a:spcAft>
                  <a:spcPts val="0"/>
                </a:spcAft>
                <a:buSzPct val="25000"/>
                <a:buNone/>
              </a:pPr>
              <a:r>
                <a:rPr lang="fr-FR" sz="3700">
                  <a:solidFill>
                    <a:srgbClr val="FFFFFF"/>
                  </a:solidFill>
                  <a:latin typeface="Calibri"/>
                  <a:ea typeface="Calibri"/>
                  <a:cs typeface="Calibri"/>
                  <a:sym typeface="Calibri"/>
                </a:rPr>
                <a:t>College</a:t>
              </a:r>
            </a:p>
          </p:txBody>
        </p:sp>
        <p:sp>
          <p:nvSpPr>
            <p:cNvPr id="321" name="Shape 321"/>
            <p:cNvSpPr/>
            <p:nvPr/>
          </p:nvSpPr>
          <p:spPr>
            <a:xfrm rot="5400000">
              <a:off x="3556000" y="1523999"/>
              <a:ext cx="2032000" cy="3048000"/>
            </a:xfrm>
            <a:prstGeom prst="round1Rect">
              <a:avLst>
                <a:gd fmla="val 16667" name="adj"/>
              </a:avLst>
            </a:prstGeom>
            <a:solidFill>
              <a:srgbClr val="49ACC5"/>
            </a:solidFill>
            <a:ln cap="flat" cmpd="sng" w="254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2" name="Shape 322"/>
            <p:cNvSpPr txBox="1"/>
            <p:nvPr/>
          </p:nvSpPr>
          <p:spPr>
            <a:xfrm>
              <a:off x="3048000" y="2539999"/>
              <a:ext cx="3048000" cy="1449604"/>
            </a:xfrm>
            <a:prstGeom prst="rect">
              <a:avLst/>
            </a:prstGeom>
            <a:noFill/>
            <a:ln>
              <a:noFill/>
            </a:ln>
          </p:spPr>
          <p:txBody>
            <a:bodyPr anchorCtr="0" anchor="ctr" bIns="263125" lIns="263125" rIns="263125" wrap="square" tIns="263125">
              <a:noAutofit/>
            </a:bodyPr>
            <a:lstStyle/>
            <a:p>
              <a:pPr indent="0" lvl="0" marL="0" marR="0" rtl="0" algn="ctr">
                <a:lnSpc>
                  <a:spcPct val="90000"/>
                </a:lnSpc>
                <a:spcBef>
                  <a:spcPts val="0"/>
                </a:spcBef>
                <a:spcAft>
                  <a:spcPts val="0"/>
                </a:spcAft>
                <a:buSzPct val="25000"/>
                <a:buNone/>
              </a:pPr>
              <a:r>
                <a:rPr lang="fr-FR" sz="3700">
                  <a:solidFill>
                    <a:srgbClr val="FFFFFF"/>
                  </a:solidFill>
                  <a:latin typeface="Calibri"/>
                  <a:ea typeface="Calibri"/>
                  <a:cs typeface="Calibri"/>
                  <a:sym typeface="Calibri"/>
                </a:rPr>
                <a:t>Jobs/Careers</a:t>
              </a:r>
            </a:p>
          </p:txBody>
        </p:sp>
        <p:sp>
          <p:nvSpPr>
            <p:cNvPr id="323" name="Shape 323"/>
            <p:cNvSpPr/>
            <p:nvPr/>
          </p:nvSpPr>
          <p:spPr>
            <a:xfrm>
              <a:off x="2133600" y="1523999"/>
              <a:ext cx="1828800" cy="1016000"/>
            </a:xfrm>
            <a:prstGeom prst="roundRect">
              <a:avLst>
                <a:gd fmla="val 16667" name="adj"/>
              </a:avLst>
            </a:prstGeom>
            <a:solidFill>
              <a:srgbClr val="E7CFCF"/>
            </a:solidFill>
            <a:ln cap="flat" cmpd="sng" w="254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4" name="Shape 324"/>
            <p:cNvSpPr txBox="1"/>
            <p:nvPr/>
          </p:nvSpPr>
          <p:spPr>
            <a:xfrm>
              <a:off x="2183197" y="1573596"/>
              <a:ext cx="1729606" cy="916806"/>
            </a:xfrm>
            <a:prstGeom prst="rect">
              <a:avLst/>
            </a:prstGeom>
            <a:noFill/>
            <a:ln>
              <a:noFill/>
            </a:ln>
          </p:spPr>
          <p:txBody>
            <a:bodyPr anchorCtr="0" anchor="ctr" bIns="140950" lIns="140950" rIns="140950" wrap="square" tIns="140950">
              <a:noAutofit/>
            </a:bodyPr>
            <a:lstStyle/>
            <a:p>
              <a:pPr indent="0" lvl="0" marL="0" marR="0" rtl="0" algn="ctr">
                <a:lnSpc>
                  <a:spcPct val="90000"/>
                </a:lnSpc>
                <a:spcBef>
                  <a:spcPts val="0"/>
                </a:spcBef>
                <a:spcAft>
                  <a:spcPts val="0"/>
                </a:spcAft>
                <a:buSzPct val="25000"/>
                <a:buNone/>
              </a:pPr>
              <a:r>
                <a:rPr lang="fr-FR" sz="3700">
                  <a:solidFill>
                    <a:srgbClr val="000000"/>
                  </a:solidFill>
                  <a:latin typeface="Calibri"/>
                  <a:ea typeface="Calibri"/>
                  <a:cs typeface="Calibri"/>
                  <a:sym typeface="Calibri"/>
                </a:rPr>
                <a:t>4-H</a:t>
              </a:r>
            </a:p>
          </p:txBody>
        </p:sp>
      </p:grpSp>
      <p:pic>
        <p:nvPicPr>
          <p:cNvPr id="325" name="Shape 325"/>
          <p:cNvPicPr preferRelativeResize="0"/>
          <p:nvPr/>
        </p:nvPicPr>
        <p:blipFill rotWithShape="1">
          <a:blip r:embed="rId3">
            <a:alphaModFix/>
          </a:blip>
          <a:srcRect b="0" l="0" r="0" t="0"/>
          <a:stretch/>
        </p:blipFill>
        <p:spPr>
          <a:xfrm>
            <a:off x="228100" y="5502050"/>
            <a:ext cx="2397300" cy="1245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nvSpPr>
        <p:spPr>
          <a:xfrm>
            <a:off x="1981202" y="1052729"/>
            <a:ext cx="8229600" cy="479400"/>
          </a:xfrm>
          <a:prstGeom prst="rect">
            <a:avLst/>
          </a:prstGeom>
          <a:noFill/>
          <a:ln>
            <a:noFill/>
          </a:ln>
        </p:spPr>
        <p:txBody>
          <a:bodyPr anchorCtr="0" anchor="t" bIns="45700" lIns="91425" rIns="91425" wrap="square" tIns="45700">
            <a:noAutofit/>
          </a:bodyPr>
          <a:lstStyle/>
          <a:p>
            <a:pPr indent="0" lvl="0" marL="0" marR="0" rtl="0" algn="l">
              <a:lnSpc>
                <a:spcPct val="110000"/>
              </a:lnSpc>
              <a:spcBef>
                <a:spcPts val="0"/>
              </a:spcBef>
              <a:spcAft>
                <a:spcPts val="0"/>
              </a:spcAft>
              <a:buClr>
                <a:srgbClr val="001E0E"/>
              </a:buClr>
              <a:buSzPct val="25000"/>
              <a:buFont typeface="Arial"/>
              <a:buNone/>
            </a:pPr>
            <a:r>
              <a:rPr b="1" lang="fr-FR" sz="4400">
                <a:solidFill>
                  <a:schemeClr val="dk1"/>
                </a:solidFill>
                <a:latin typeface="Arial"/>
                <a:ea typeface="Arial"/>
                <a:cs typeface="Arial"/>
                <a:sym typeface="Arial"/>
              </a:rPr>
              <a:t>Technical Skills vs. Life Skills</a:t>
            </a:r>
          </a:p>
        </p:txBody>
      </p:sp>
      <p:sp>
        <p:nvSpPr>
          <p:cNvPr id="332" name="Shape 332"/>
          <p:cNvSpPr txBox="1"/>
          <p:nvPr/>
        </p:nvSpPr>
        <p:spPr>
          <a:xfrm>
            <a:off x="1981200" y="2030863"/>
            <a:ext cx="8229600" cy="4067100"/>
          </a:xfrm>
          <a:prstGeom prst="rect">
            <a:avLst/>
          </a:prstGeom>
          <a:noFill/>
          <a:ln>
            <a:noFill/>
          </a:ln>
        </p:spPr>
        <p:txBody>
          <a:bodyPr anchorCtr="0" anchor="t" bIns="45700" lIns="91425" rIns="91425" wrap="square" tIns="45700">
            <a:noAutofit/>
          </a:bodyPr>
          <a:lstStyle/>
          <a:p>
            <a:pPr indent="-228600" lvl="0" marL="228600" marR="0" rtl="0" algn="l">
              <a:lnSpc>
                <a:spcPct val="150000"/>
              </a:lnSpc>
              <a:spcBef>
                <a:spcPts val="0"/>
              </a:spcBef>
              <a:spcAft>
                <a:spcPts val="0"/>
              </a:spcAft>
              <a:buClr>
                <a:schemeClr val="dk1"/>
              </a:buClr>
              <a:buSzPct val="100000"/>
              <a:buFont typeface="Arial"/>
              <a:buChar char="•"/>
            </a:pPr>
            <a:r>
              <a:rPr lang="fr-FR" sz="2800">
                <a:solidFill>
                  <a:schemeClr val="dk1"/>
                </a:solidFill>
                <a:latin typeface="Arial"/>
                <a:ea typeface="Arial"/>
                <a:cs typeface="Arial"/>
                <a:sym typeface="Arial"/>
              </a:rPr>
              <a:t>How do we define our goals?</a:t>
            </a:r>
          </a:p>
          <a:p>
            <a:pPr indent="-228600" lvl="0" marL="228600" marR="0" rtl="0" algn="l">
              <a:lnSpc>
                <a:spcPct val="150000"/>
              </a:lnSpc>
              <a:spcBef>
                <a:spcPts val="1000"/>
              </a:spcBef>
              <a:spcAft>
                <a:spcPts val="0"/>
              </a:spcAft>
              <a:buClr>
                <a:schemeClr val="dk1"/>
              </a:buClr>
              <a:buSzPct val="100000"/>
              <a:buFont typeface="Arial"/>
              <a:buChar char="•"/>
            </a:pPr>
            <a:r>
              <a:rPr lang="fr-FR" sz="2800">
                <a:solidFill>
                  <a:schemeClr val="dk1"/>
                </a:solidFill>
                <a:latin typeface="Arial"/>
                <a:ea typeface="Arial"/>
                <a:cs typeface="Arial"/>
                <a:sym typeface="Arial"/>
              </a:rPr>
              <a:t>How do we talk about our programs?</a:t>
            </a:r>
          </a:p>
          <a:p>
            <a:pPr indent="-228600" lvl="0" marL="228600" marR="0" rtl="0" algn="l">
              <a:lnSpc>
                <a:spcPct val="100000"/>
              </a:lnSpc>
              <a:spcBef>
                <a:spcPts val="1000"/>
              </a:spcBef>
              <a:spcAft>
                <a:spcPts val="0"/>
              </a:spcAft>
              <a:buClr>
                <a:schemeClr val="dk1"/>
              </a:buClr>
              <a:buSzPct val="100000"/>
              <a:buFont typeface="Arial"/>
              <a:buChar char="•"/>
            </a:pPr>
            <a:r>
              <a:rPr lang="fr-FR" sz="2800">
                <a:solidFill>
                  <a:schemeClr val="dk1"/>
                </a:solidFill>
                <a:latin typeface="Arial"/>
                <a:ea typeface="Arial"/>
                <a:cs typeface="Arial"/>
                <a:sym typeface="Arial"/>
              </a:rPr>
              <a:t>How can we encourage our members and leaders to focus on skills before projects?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Shape 338"/>
          <p:cNvSpPr txBox="1"/>
          <p:nvPr/>
        </p:nvSpPr>
        <p:spPr>
          <a:xfrm>
            <a:off x="1549156" y="1212927"/>
            <a:ext cx="9093600" cy="479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1E0E"/>
              </a:buClr>
              <a:buSzPct val="25000"/>
              <a:buFont typeface="Arial"/>
              <a:buNone/>
            </a:pPr>
            <a:r>
              <a:rPr b="1" i="0" lang="fr-FR" sz="4400">
                <a:solidFill>
                  <a:schemeClr val="dk1"/>
                </a:solidFill>
                <a:latin typeface="Arial"/>
                <a:ea typeface="Arial"/>
                <a:cs typeface="Arial"/>
                <a:sym typeface="Arial"/>
              </a:rPr>
              <a:t>But…We’re Already Doing That!</a:t>
            </a:r>
          </a:p>
        </p:txBody>
      </p:sp>
      <p:sp>
        <p:nvSpPr>
          <p:cNvPr id="339" name="Shape 339"/>
          <p:cNvSpPr txBox="1"/>
          <p:nvPr/>
        </p:nvSpPr>
        <p:spPr>
          <a:xfrm>
            <a:off x="2063552" y="2006377"/>
            <a:ext cx="8229600" cy="40671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fr-FR" sz="2800">
                <a:solidFill>
                  <a:schemeClr val="dk1"/>
                </a:solidFill>
                <a:latin typeface="Arial"/>
                <a:ea typeface="Arial"/>
                <a:cs typeface="Arial"/>
                <a:sym typeface="Arial"/>
              </a:rPr>
              <a:t>What skills are youth getting in their project area?</a:t>
            </a:r>
          </a:p>
          <a:p>
            <a:pPr indent="-342900" lvl="0" marL="342900" marR="0" rtl="0" algn="l">
              <a:lnSpc>
                <a:spcPct val="100000"/>
              </a:lnSpc>
              <a:spcBef>
                <a:spcPts val="560"/>
              </a:spcBef>
              <a:spcAft>
                <a:spcPts val="0"/>
              </a:spcAft>
              <a:buClr>
                <a:schemeClr val="dk1"/>
              </a:buClr>
              <a:buSzPct val="100000"/>
              <a:buFont typeface="Arial"/>
              <a:buChar char="•"/>
            </a:pPr>
            <a:r>
              <a:rPr b="0" i="0" lang="fr-FR" sz="2800">
                <a:solidFill>
                  <a:schemeClr val="dk1"/>
                </a:solidFill>
                <a:latin typeface="Arial"/>
                <a:ea typeface="Arial"/>
                <a:cs typeface="Arial"/>
                <a:sym typeface="Arial"/>
              </a:rPr>
              <a:t>How do you know that your members are gaining life skills?</a:t>
            </a:r>
          </a:p>
          <a:p>
            <a:pPr indent="-342900" lvl="0" marL="342900" marR="0" rtl="0" algn="l">
              <a:lnSpc>
                <a:spcPct val="150000"/>
              </a:lnSpc>
              <a:spcBef>
                <a:spcPts val="300"/>
              </a:spcBef>
              <a:spcAft>
                <a:spcPts val="0"/>
              </a:spcAft>
              <a:buClr>
                <a:schemeClr val="dk1"/>
              </a:buClr>
              <a:buSzPct val="100000"/>
              <a:buFont typeface="Arial"/>
              <a:buChar char="•"/>
            </a:pPr>
            <a:r>
              <a:rPr b="0" i="0" lang="fr-FR" sz="2800">
                <a:solidFill>
                  <a:schemeClr val="dk1"/>
                </a:solidFill>
                <a:latin typeface="Arial"/>
                <a:ea typeface="Arial"/>
                <a:cs typeface="Arial"/>
                <a:sym typeface="Arial"/>
              </a:rPr>
              <a:t>Are they able to apply these skills?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nvSpPr>
        <p:spPr>
          <a:xfrm>
            <a:off x="1521564" y="1080179"/>
            <a:ext cx="9721200" cy="479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1E0E"/>
              </a:buClr>
              <a:buSzPct val="25000"/>
              <a:buFont typeface="Arial"/>
              <a:buNone/>
            </a:pPr>
            <a:r>
              <a:rPr b="1" i="0" lang="fr-FR" sz="4400">
                <a:solidFill>
                  <a:schemeClr val="dk1"/>
                </a:solidFill>
                <a:latin typeface="Arial"/>
                <a:ea typeface="Arial"/>
                <a:cs typeface="Arial"/>
                <a:sym typeface="Arial"/>
              </a:rPr>
              <a:t>Looking Through a Different Lens</a:t>
            </a:r>
          </a:p>
        </p:txBody>
      </p:sp>
      <p:pic>
        <p:nvPicPr>
          <p:cNvPr descr="magnifying-glass-11" id="346" name="Shape 346"/>
          <p:cNvPicPr preferRelativeResize="0"/>
          <p:nvPr/>
        </p:nvPicPr>
        <p:blipFill rotWithShape="1">
          <a:blip r:embed="rId3">
            <a:alphaModFix/>
          </a:blip>
          <a:srcRect b="0" l="0" r="0" t="0"/>
          <a:stretch/>
        </p:blipFill>
        <p:spPr>
          <a:xfrm>
            <a:off x="4779765" y="1896269"/>
            <a:ext cx="2538412" cy="3806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nvSpPr>
        <p:spPr>
          <a:xfrm>
            <a:off x="911404" y="968347"/>
            <a:ext cx="10369200" cy="4512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rgbClr val="001E0E"/>
              </a:buClr>
              <a:buSzPct val="25000"/>
              <a:buFont typeface="Arial"/>
              <a:buNone/>
            </a:pPr>
            <a:r>
              <a:rPr b="1" lang="fr-FR" sz="4400">
                <a:solidFill>
                  <a:schemeClr val="dk1"/>
                </a:solidFill>
                <a:latin typeface="Arial"/>
                <a:ea typeface="Arial"/>
                <a:cs typeface="Arial"/>
                <a:sym typeface="Arial"/>
              </a:rPr>
              <a:t>Iowa State Targeting Life Skills Wheel</a:t>
            </a:r>
          </a:p>
        </p:txBody>
      </p:sp>
      <p:pic>
        <p:nvPicPr>
          <p:cNvPr descr="Life%20Skill%20Wheel" id="353" name="Shape 353"/>
          <p:cNvPicPr preferRelativeResize="0"/>
          <p:nvPr/>
        </p:nvPicPr>
        <p:blipFill rotWithShape="1">
          <a:blip r:embed="rId3">
            <a:alphaModFix/>
          </a:blip>
          <a:srcRect b="0" l="0" r="0" t="0"/>
          <a:stretch/>
        </p:blipFill>
        <p:spPr>
          <a:xfrm>
            <a:off x="3850650" y="1840850"/>
            <a:ext cx="4490700" cy="416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nvSpPr>
        <p:spPr>
          <a:xfrm>
            <a:off x="2359993" y="2132856"/>
            <a:ext cx="7523214" cy="144655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i="0" lang="fr-FR" sz="4400" u="none" cap="none" strike="noStrike">
                <a:solidFill>
                  <a:srgbClr val="339933"/>
                </a:solidFill>
                <a:latin typeface="Arial"/>
                <a:ea typeface="Arial"/>
                <a:cs typeface="Arial"/>
                <a:sym typeface="Arial"/>
              </a:rPr>
              <a:t>Cultivating an Environment</a:t>
            </a:r>
          </a:p>
          <a:p>
            <a:pPr indent="0" lvl="0" marL="0" marR="0" rtl="0" algn="ctr">
              <a:spcBef>
                <a:spcPts val="0"/>
              </a:spcBef>
              <a:spcAft>
                <a:spcPts val="0"/>
              </a:spcAft>
              <a:buSzPct val="25000"/>
              <a:buNone/>
            </a:pPr>
            <a:r>
              <a:rPr b="1" i="0" lang="fr-FR" sz="4400" u="none" cap="none" strike="noStrike">
                <a:solidFill>
                  <a:srgbClr val="339933"/>
                </a:solidFill>
                <a:latin typeface="Arial"/>
                <a:ea typeface="Arial"/>
                <a:cs typeface="Arial"/>
                <a:sym typeface="Arial"/>
              </a:rPr>
              <a:t> for Growing True Leaders</a:t>
            </a:r>
          </a:p>
        </p:txBody>
      </p:sp>
      <p:pic>
        <p:nvPicPr>
          <p:cNvPr id="98" name="Shape 98"/>
          <p:cNvPicPr preferRelativeResize="0"/>
          <p:nvPr/>
        </p:nvPicPr>
        <p:blipFill rotWithShape="1">
          <a:blip r:embed="rId3">
            <a:alphaModFix/>
          </a:blip>
          <a:srcRect b="0" l="0" r="0" t="0"/>
          <a:stretch/>
        </p:blipFill>
        <p:spPr>
          <a:xfrm>
            <a:off x="5099098" y="3688432"/>
            <a:ext cx="1860998" cy="1828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nvSpPr>
        <p:spPr>
          <a:xfrm>
            <a:off x="2620075" y="2148900"/>
            <a:ext cx="6830100" cy="6279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None/>
            </a:pPr>
            <a:r>
              <a:rPr b="1" lang="fr-FR" sz="4400">
                <a:solidFill>
                  <a:schemeClr val="dk1"/>
                </a:solidFill>
              </a:rPr>
              <a:t>Taking</a:t>
            </a:r>
            <a:r>
              <a:rPr lang="fr-FR" sz="4400">
                <a:solidFill>
                  <a:schemeClr val="dk1"/>
                </a:solidFill>
              </a:rPr>
              <a:t> </a:t>
            </a:r>
            <a:r>
              <a:rPr b="1" lang="fr-FR" sz="4400">
                <a:solidFill>
                  <a:schemeClr val="dk1"/>
                </a:solidFill>
              </a:rPr>
              <a:t>a closer look . . . .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nvSpPr>
        <p:spPr>
          <a:xfrm>
            <a:off x="1947600" y="1074475"/>
            <a:ext cx="8296800" cy="6279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None/>
            </a:pPr>
            <a:r>
              <a:rPr b="1" lang="fr-FR" sz="4400">
                <a:solidFill>
                  <a:schemeClr val="dk1"/>
                </a:solidFill>
              </a:rPr>
              <a:t>Reflection and Application  </a:t>
            </a:r>
            <a:r>
              <a:rPr b="1" lang="fr-FR" sz="4400">
                <a:solidFill>
                  <a:schemeClr val="dk1"/>
                </a:solidFill>
              </a:rPr>
              <a:t> </a:t>
            </a:r>
          </a:p>
        </p:txBody>
      </p:sp>
      <p:sp>
        <p:nvSpPr>
          <p:cNvPr id="366" name="Shape 366"/>
          <p:cNvSpPr txBox="1"/>
          <p:nvPr/>
        </p:nvSpPr>
        <p:spPr>
          <a:xfrm>
            <a:off x="1551000" y="2008825"/>
            <a:ext cx="9913200" cy="3681300"/>
          </a:xfrm>
          <a:prstGeom prst="rect">
            <a:avLst/>
          </a:prstGeom>
          <a:noFill/>
          <a:ln>
            <a:noFill/>
          </a:ln>
        </p:spPr>
        <p:txBody>
          <a:bodyPr anchorCtr="0" anchor="t" bIns="91425" lIns="91425" rIns="91425" wrap="square" tIns="91425">
            <a:noAutofit/>
          </a:bodyPr>
          <a:lstStyle/>
          <a:p>
            <a:pPr indent="-381000" lvl="0" marL="457200" rtl="0">
              <a:spcBef>
                <a:spcPts val="0"/>
              </a:spcBef>
              <a:buClr>
                <a:schemeClr val="dk1"/>
              </a:buClr>
              <a:buSzPct val="100000"/>
              <a:buChar char="●"/>
            </a:pPr>
            <a:r>
              <a:rPr lang="fr-FR" sz="2400">
                <a:solidFill>
                  <a:schemeClr val="dk1"/>
                </a:solidFill>
              </a:rPr>
              <a:t>In what ways did you observe 4-H members practicing the Five C’s (competence, confidence, connection, character and caring)?</a:t>
            </a:r>
          </a:p>
          <a:p>
            <a:pPr lvl="0" rtl="0">
              <a:spcBef>
                <a:spcPts val="0"/>
              </a:spcBef>
              <a:buNone/>
            </a:pPr>
            <a:r>
              <a:t/>
            </a:r>
            <a:endParaRPr sz="2400">
              <a:solidFill>
                <a:schemeClr val="dk1"/>
              </a:solidFill>
            </a:endParaRPr>
          </a:p>
          <a:p>
            <a:pPr indent="-381000" lvl="0" marL="457200" rtl="0">
              <a:spcBef>
                <a:spcPts val="0"/>
              </a:spcBef>
              <a:buClr>
                <a:schemeClr val="dk1"/>
              </a:buClr>
              <a:buSzPct val="100000"/>
              <a:buChar char="●"/>
            </a:pPr>
            <a:r>
              <a:rPr lang="fr-FR" sz="2400">
                <a:solidFill>
                  <a:schemeClr val="dk1"/>
                </a:solidFill>
              </a:rPr>
              <a:t>How were the Essential Elements (BIG-M - belonging, independence, generosity, and mastery) used to cultivate an environment for success?</a:t>
            </a:r>
          </a:p>
          <a:p>
            <a:pPr lvl="0" rtl="0">
              <a:spcBef>
                <a:spcPts val="0"/>
              </a:spcBef>
              <a:buNone/>
            </a:pPr>
            <a:r>
              <a:t/>
            </a:r>
            <a:endParaRPr sz="2400">
              <a:solidFill>
                <a:schemeClr val="dk1"/>
              </a:solidFill>
            </a:endParaRPr>
          </a:p>
          <a:p>
            <a:pPr indent="-381000" lvl="0" marL="457200" rtl="0">
              <a:spcBef>
                <a:spcPts val="0"/>
              </a:spcBef>
              <a:buClr>
                <a:schemeClr val="dk1"/>
              </a:buClr>
              <a:buSzPct val="100000"/>
              <a:buChar char="●"/>
            </a:pPr>
            <a:r>
              <a:rPr lang="fr-FR" sz="2400">
                <a:solidFill>
                  <a:schemeClr val="dk1"/>
                </a:solidFill>
              </a:rPr>
              <a:t>What life skills did you observe the youth practicing?</a:t>
            </a:r>
          </a:p>
          <a:p>
            <a:pPr lvl="0" rtl="0">
              <a:spcBef>
                <a:spcPts val="0"/>
              </a:spcBef>
              <a:buNone/>
            </a:pPr>
            <a:r>
              <a:t/>
            </a:r>
            <a:endParaRPr sz="2400">
              <a:solidFill>
                <a:schemeClr val="dk1"/>
              </a:solidFill>
            </a:endParaRPr>
          </a:p>
          <a:p>
            <a:pPr indent="-381000" lvl="0" marL="457200">
              <a:spcBef>
                <a:spcPts val="0"/>
              </a:spcBef>
              <a:buClr>
                <a:schemeClr val="dk1"/>
              </a:buClr>
              <a:buSzPct val="100000"/>
              <a:buChar char="●"/>
            </a:pPr>
            <a:r>
              <a:rPr lang="fr-FR" sz="2400">
                <a:solidFill>
                  <a:schemeClr val="dk1"/>
                </a:solidFill>
              </a:rPr>
              <a:t>What is one new idea you can bring to your 4-H program to create an environment for success?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ph type="title"/>
          </p:nvPr>
        </p:nvSpPr>
        <p:spPr>
          <a:xfrm>
            <a:off x="3384000" y="1263900"/>
            <a:ext cx="5277300" cy="1325700"/>
          </a:xfrm>
          <a:prstGeom prst="rect">
            <a:avLst/>
          </a:prstGeom>
        </p:spPr>
        <p:txBody>
          <a:bodyPr anchorCtr="0" anchor="ctr" bIns="91425" lIns="91425" rIns="91425" wrap="square" tIns="91425">
            <a:noAutofit/>
          </a:bodyPr>
          <a:lstStyle/>
          <a:p>
            <a:pPr lvl="0" rtl="0" algn="ctr">
              <a:spcBef>
                <a:spcPts val="0"/>
              </a:spcBef>
              <a:buNone/>
            </a:pPr>
            <a:r>
              <a:rPr b="1" lang="fr-FR"/>
              <a:t>TIME REMAINING:</a:t>
            </a:r>
          </a:p>
        </p:txBody>
      </p:sp>
      <p:sp>
        <p:nvSpPr>
          <p:cNvPr id="373" name="Shape 373"/>
          <p:cNvSpPr txBox="1"/>
          <p:nvPr>
            <p:ph idx="1" type="body"/>
          </p:nvPr>
        </p:nvSpPr>
        <p:spPr>
          <a:xfrm>
            <a:off x="3384000" y="1991700"/>
            <a:ext cx="5424000" cy="4351200"/>
          </a:xfrm>
          <a:prstGeom prst="rect">
            <a:avLst/>
          </a:prstGeom>
        </p:spPr>
        <p:txBody>
          <a:bodyPr anchorCtr="0" anchor="t" bIns="91425" lIns="91425" rIns="91425" wrap="square" tIns="91425">
            <a:noAutofit/>
          </a:bodyPr>
          <a:lstStyle/>
          <a:p>
            <a:pPr lvl="0" rtl="0">
              <a:spcBef>
                <a:spcPts val="0"/>
              </a:spcBef>
              <a:buNone/>
            </a:pPr>
            <a:r>
              <a:rPr lang="fr-FR" sz="20000"/>
              <a:t>1</a:t>
            </a:r>
            <a:r>
              <a:rPr lang="fr-FR" sz="20000"/>
              <a:t>:00</a:t>
            </a:r>
          </a:p>
        </p:txBody>
      </p:sp>
      <p:sp>
        <p:nvSpPr>
          <p:cNvPr id="374" name="Shape 374"/>
          <p:cNvSpPr txBox="1"/>
          <p:nvPr/>
        </p:nvSpPr>
        <p:spPr>
          <a:xfrm>
            <a:off x="304800" y="30480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p:txBody>
      </p:sp>
      <p:sp>
        <p:nvSpPr>
          <p:cNvPr id="375" name="Shape 375"/>
          <p:cNvSpPr txBox="1"/>
          <p:nvPr/>
        </p:nvSpPr>
        <p:spPr>
          <a:xfrm>
            <a:off x="304800" y="30480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p:txBody>
      </p:sp>
      <p:sp>
        <p:nvSpPr>
          <p:cNvPr id="376" name="Shape 376"/>
          <p:cNvSpPr txBox="1"/>
          <p:nvPr/>
        </p:nvSpPr>
        <p:spPr>
          <a:xfrm>
            <a:off x="304800" y="30480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p:txBody>
      </p:sp>
      <p:sp>
        <p:nvSpPr>
          <p:cNvPr id="377" name="Shape 377"/>
          <p:cNvSpPr txBox="1"/>
          <p:nvPr/>
        </p:nvSpPr>
        <p:spPr>
          <a:xfrm>
            <a:off x="457200" y="45720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t/>
            </a:r>
            <a:endParaRPr/>
          </a:p>
          <a:p>
            <a:pPr lvl="0" rtl="0">
              <a:spcBef>
                <a:spcPts val="0"/>
              </a:spcBef>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551384" y="980728"/>
            <a:ext cx="11449200" cy="7920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chemeClr val="dk1"/>
              </a:buClr>
              <a:buSzPct val="25000"/>
              <a:buFont typeface="Arial"/>
              <a:buNone/>
            </a:pPr>
            <a:r>
              <a:rPr b="1" i="0" lang="fr-FR" sz="4400" u="none" cap="none" strike="noStrike">
                <a:solidFill>
                  <a:schemeClr val="dk1"/>
                </a:solidFill>
                <a:latin typeface="Arial"/>
                <a:ea typeface="Arial"/>
                <a:cs typeface="Arial"/>
                <a:sym typeface="Arial"/>
              </a:rPr>
              <a:t>References</a:t>
            </a:r>
          </a:p>
        </p:txBody>
      </p:sp>
      <p:sp>
        <p:nvSpPr>
          <p:cNvPr id="384" name="Shape 384"/>
          <p:cNvSpPr txBox="1"/>
          <p:nvPr>
            <p:ph idx="1" type="body"/>
          </p:nvPr>
        </p:nvSpPr>
        <p:spPr>
          <a:xfrm>
            <a:off x="838200" y="1673225"/>
            <a:ext cx="10515600" cy="4351200"/>
          </a:xfrm>
          <a:prstGeom prst="rect">
            <a:avLst/>
          </a:prstGeom>
          <a:noFill/>
          <a:ln>
            <a:noFill/>
          </a:ln>
        </p:spPr>
        <p:txBody>
          <a:bodyPr anchorCtr="0" anchor="t" bIns="45700" lIns="91425" rIns="91425" wrap="square" tIns="45700">
            <a:noAutofit/>
          </a:bodyPr>
          <a:lstStyle/>
          <a:p>
            <a:pPr indent="-222250" lvl="0" marL="228600" marR="0" rtl="0" algn="l">
              <a:lnSpc>
                <a:spcPct val="90000"/>
              </a:lnSpc>
              <a:spcBef>
                <a:spcPts val="0"/>
              </a:spcBef>
              <a:spcAft>
                <a:spcPts val="0"/>
              </a:spcAft>
              <a:buClr>
                <a:schemeClr val="dk1"/>
              </a:buClr>
              <a:buSzPct val="100000"/>
              <a:buFont typeface="Arial"/>
              <a:buChar char="•"/>
            </a:pPr>
            <a:r>
              <a:rPr b="0" i="0" lang="fr-FR" sz="1300" u="none" cap="none" strike="noStrike">
                <a:solidFill>
                  <a:schemeClr val="dk1"/>
                </a:solidFill>
                <a:latin typeface="Arial"/>
                <a:ea typeface="Arial"/>
                <a:cs typeface="Arial"/>
                <a:sym typeface="Arial"/>
              </a:rPr>
              <a:t>Lerner, R. M., &amp; Lerner, J.V. (2013). The positive development of youth: Comprehensive findings from the 4-H study of positive youth development. Medford, MA: Institute for Applied Research in Youth Development, Tufts University: </a:t>
            </a:r>
            <a:r>
              <a:rPr b="0" i="0" lang="fr-FR" sz="1300" u="sng" cap="none" strike="noStrike">
                <a:solidFill>
                  <a:schemeClr val="hlink"/>
                </a:solidFill>
                <a:latin typeface="Arial"/>
                <a:ea typeface="Arial"/>
                <a:cs typeface="Arial"/>
                <a:sym typeface="Arial"/>
                <a:hlinkClick r:id="rId3"/>
              </a:rPr>
              <a:t>http://www.4-h.org/about/youth-development-research/positive-youth-development-study/</a:t>
            </a:r>
          </a:p>
          <a:p>
            <a:pPr indent="-222250" lvl="0" marL="228600" marR="0" rtl="0" algn="l">
              <a:lnSpc>
                <a:spcPct val="90000"/>
              </a:lnSpc>
              <a:spcBef>
                <a:spcPts val="1000"/>
              </a:spcBef>
              <a:spcAft>
                <a:spcPts val="0"/>
              </a:spcAft>
              <a:buClr>
                <a:schemeClr val="dk1"/>
              </a:buClr>
              <a:buSzPct val="100000"/>
              <a:buFont typeface="Arial"/>
              <a:buChar char="•"/>
            </a:pPr>
            <a:r>
              <a:rPr b="0" i="0" lang="fr-FR" sz="1300" u="none" cap="none" strike="noStrike">
                <a:solidFill>
                  <a:schemeClr val="dk1"/>
                </a:solidFill>
                <a:latin typeface="Arial"/>
                <a:ea typeface="Arial"/>
                <a:cs typeface="Arial"/>
                <a:sym typeface="Arial"/>
              </a:rPr>
              <a:t>Lerner, R.M. &amp; Israeloff, Roberta (2007). The good teen: rescuing adolescence from the myths of the storm and stress years. New York: Crown Publishing. </a:t>
            </a:r>
          </a:p>
          <a:p>
            <a:pPr indent="-222250" lvl="0" marL="228600" marR="0" rtl="0" algn="l">
              <a:lnSpc>
                <a:spcPct val="90000"/>
              </a:lnSpc>
              <a:spcBef>
                <a:spcPts val="1000"/>
              </a:spcBef>
              <a:spcAft>
                <a:spcPts val="0"/>
              </a:spcAft>
              <a:buClr>
                <a:schemeClr val="dk1"/>
              </a:buClr>
              <a:buSzPct val="100000"/>
              <a:buFont typeface="Arial"/>
              <a:buChar char="•"/>
            </a:pPr>
            <a:r>
              <a:rPr lang="fr-FR" sz="1300"/>
              <a:t>Nash, BJ, Moyses, K. (2012). Promoting Life Skills through 4-H Projects Facilitator Guide. Michigan State University Extension Children and Youth Institute: Academic Success Work Group, Life Skills.</a:t>
            </a:r>
          </a:p>
          <a:p>
            <a:pPr indent="-222250" lvl="0" marL="228600" marR="0" rtl="0" algn="l">
              <a:lnSpc>
                <a:spcPct val="90000"/>
              </a:lnSpc>
              <a:spcBef>
                <a:spcPts val="1000"/>
              </a:spcBef>
              <a:spcAft>
                <a:spcPts val="0"/>
              </a:spcAft>
              <a:buClr>
                <a:schemeClr val="dk1"/>
              </a:buClr>
              <a:buSzPct val="100000"/>
              <a:buFont typeface="Arial"/>
              <a:buChar char="•"/>
            </a:pPr>
            <a:r>
              <a:rPr b="0" i="0" lang="fr-FR" sz="1300" u="none" cap="none" strike="noStrike">
                <a:solidFill>
                  <a:schemeClr val="dk1"/>
                </a:solidFill>
                <a:latin typeface="Arial"/>
                <a:ea typeface="Arial"/>
                <a:cs typeface="Arial"/>
                <a:sym typeface="Arial"/>
              </a:rPr>
              <a:t>Iowa State University, Extension and Outreach (1996) Targeting Life Skills Model. </a:t>
            </a:r>
            <a:r>
              <a:rPr b="0" i="0" lang="fr-FR" sz="1300" u="sng" cap="none" strike="noStrike">
                <a:solidFill>
                  <a:schemeClr val="hlink"/>
                </a:solidFill>
                <a:latin typeface="Arial"/>
                <a:ea typeface="Arial"/>
                <a:cs typeface="Arial"/>
                <a:sym typeface="Arial"/>
                <a:hlinkClick r:id="rId4"/>
              </a:rPr>
              <a:t>https://fyi.uwex.edu/wi4hvolunteers/files/2016/06/Life-Skills-Wheel.pdf</a:t>
            </a:r>
            <a:r>
              <a:rPr b="0" i="0" lang="fr-FR" sz="1300" u="none" cap="none" strike="noStrike">
                <a:solidFill>
                  <a:schemeClr val="dk1"/>
                </a:solidFill>
                <a:latin typeface="Arial"/>
                <a:ea typeface="Arial"/>
                <a:cs typeface="Arial"/>
                <a:sym typeface="Arial"/>
              </a:rPr>
              <a:t> </a:t>
            </a:r>
          </a:p>
          <a:p>
            <a:pPr indent="-222250" lvl="0" marL="228600" marR="0" rtl="0" algn="l">
              <a:lnSpc>
                <a:spcPct val="90000"/>
              </a:lnSpc>
              <a:spcBef>
                <a:spcPts val="1000"/>
              </a:spcBef>
              <a:spcAft>
                <a:spcPts val="0"/>
              </a:spcAft>
              <a:buClr>
                <a:schemeClr val="dk1"/>
              </a:buClr>
              <a:buSzPct val="100000"/>
              <a:buFont typeface="Arial"/>
              <a:buChar char="•"/>
            </a:pPr>
            <a:r>
              <a:rPr b="0" i="0" lang="fr-FR" sz="1300" u="none" cap="none" strike="noStrike">
                <a:solidFill>
                  <a:schemeClr val="dk1"/>
                </a:solidFill>
                <a:latin typeface="Arial"/>
                <a:ea typeface="Arial"/>
                <a:cs typeface="Arial"/>
                <a:sym typeface="Arial"/>
              </a:rPr>
              <a:t>Michigan State University. Masks of 4-H: Life Skill Development. </a:t>
            </a:r>
            <a:r>
              <a:rPr b="0" i="0" lang="fr-FR" sz="1300" u="sng" cap="none" strike="noStrike">
                <a:solidFill>
                  <a:schemeClr val="hlink"/>
                </a:solidFill>
                <a:latin typeface="Arial"/>
                <a:ea typeface="Arial"/>
                <a:cs typeface="Arial"/>
                <a:sym typeface="Arial"/>
                <a:hlinkClick r:id="rId5"/>
              </a:rPr>
              <a:t>http://msue.anr.msu.edu/news/preparing_youth_for_the_workforce</a:t>
            </a:r>
            <a:r>
              <a:rPr b="0" i="0" lang="fr-FR" sz="1300" u="none" cap="none" strike="noStrike">
                <a:solidFill>
                  <a:schemeClr val="dk1"/>
                </a:solidFill>
                <a:latin typeface="Arial"/>
                <a:ea typeface="Arial"/>
                <a:cs typeface="Arial"/>
                <a:sym typeface="Arial"/>
              </a:rPr>
              <a:t>  </a:t>
            </a:r>
          </a:p>
          <a:p>
            <a:pPr indent="-222250" lvl="0" marL="228600" marR="0" rtl="0" algn="l">
              <a:lnSpc>
                <a:spcPct val="90000"/>
              </a:lnSpc>
              <a:spcBef>
                <a:spcPts val="1000"/>
              </a:spcBef>
              <a:spcAft>
                <a:spcPts val="0"/>
              </a:spcAft>
              <a:buClr>
                <a:schemeClr val="dk1"/>
              </a:buClr>
              <a:buSzPct val="100000"/>
              <a:buFont typeface="Arial"/>
              <a:buChar char="•"/>
            </a:pPr>
            <a:r>
              <a:rPr b="0" i="0" lang="fr-FR" sz="1300" u="none" cap="none" strike="noStrike">
                <a:solidFill>
                  <a:schemeClr val="dk1"/>
                </a:solidFill>
                <a:latin typeface="Arial"/>
                <a:ea typeface="Arial"/>
                <a:cs typeface="Arial"/>
                <a:sym typeface="Arial"/>
              </a:rPr>
              <a:t>Purdue University Extension. (2015) Essential Elements of 4-H Youth Development, Fact Sheet. Retrieved from </a:t>
            </a:r>
            <a:r>
              <a:rPr b="0" i="0" lang="fr-FR" sz="1300" u="sng" cap="none" strike="noStrike">
                <a:solidFill>
                  <a:schemeClr val="hlink"/>
                </a:solidFill>
                <a:latin typeface="Arial"/>
                <a:ea typeface="Arial"/>
                <a:cs typeface="Arial"/>
                <a:sym typeface="Arial"/>
                <a:hlinkClick r:id="rId6"/>
              </a:rPr>
              <a:t>http://www.four-h.purdue.edu/ncrvf/documents/EssentialElementsof4-HYouthDevelopmentFactSheet.pdf</a:t>
            </a:r>
            <a:r>
              <a:rPr b="0" i="0" lang="fr-FR" sz="1300" u="none" cap="none" strike="noStrike">
                <a:solidFill>
                  <a:schemeClr val="dk1"/>
                </a:solidFill>
                <a:latin typeface="Arial"/>
                <a:ea typeface="Arial"/>
                <a:cs typeface="Arial"/>
                <a:sym typeface="Arial"/>
              </a:rPr>
              <a:t> </a:t>
            </a:r>
          </a:p>
          <a:p>
            <a:pPr indent="-222250" lvl="0" marL="228600" marR="0" rtl="0" algn="l">
              <a:lnSpc>
                <a:spcPct val="90000"/>
              </a:lnSpc>
              <a:spcBef>
                <a:spcPts val="1000"/>
              </a:spcBef>
              <a:spcAft>
                <a:spcPts val="0"/>
              </a:spcAft>
              <a:buClr>
                <a:schemeClr val="dk1"/>
              </a:buClr>
              <a:buSzPct val="100000"/>
              <a:buFont typeface="Arial"/>
              <a:buChar char="•"/>
            </a:pPr>
            <a:r>
              <a:rPr b="0" i="0" lang="fr-FR" sz="1300" u="none" cap="none" strike="noStrike">
                <a:solidFill>
                  <a:schemeClr val="dk1"/>
                </a:solidFill>
                <a:latin typeface="Arial"/>
                <a:ea typeface="Arial"/>
                <a:cs typeface="Arial"/>
                <a:sym typeface="Arial"/>
              </a:rPr>
              <a:t>University of Illinois, Extension (2010), 4-H Essential Elements of Positive Development Fact Sheets. </a:t>
            </a:r>
            <a:r>
              <a:rPr b="0" i="0" lang="fr-FR" sz="1300" u="sng" cap="none" strike="noStrike">
                <a:solidFill>
                  <a:schemeClr val="hlink"/>
                </a:solidFill>
                <a:latin typeface="Arial"/>
                <a:ea typeface="Arial"/>
                <a:cs typeface="Arial"/>
                <a:sym typeface="Arial"/>
                <a:hlinkClick r:id="rId7"/>
              </a:rPr>
              <a:t>http://web.extension.illinois.edu/state4h/volunteers/pyd.cfm</a:t>
            </a:r>
            <a:r>
              <a:rPr b="0" i="0" lang="fr-FR" sz="1300" u="none" cap="none" strike="noStrike">
                <a:solidFill>
                  <a:schemeClr val="dk1"/>
                </a:solidFill>
                <a:latin typeface="Arial"/>
                <a:ea typeface="Arial"/>
                <a:cs typeface="Arial"/>
                <a:sym typeface="Arial"/>
              </a:rPr>
              <a:t> </a:t>
            </a:r>
          </a:p>
          <a:p>
            <a:pPr indent="-222250" lvl="0" marL="228600" marR="0" rtl="0" algn="l">
              <a:lnSpc>
                <a:spcPct val="90000"/>
              </a:lnSpc>
              <a:spcBef>
                <a:spcPts val="1000"/>
              </a:spcBef>
              <a:spcAft>
                <a:spcPts val="0"/>
              </a:spcAft>
              <a:buClr>
                <a:schemeClr val="dk1"/>
              </a:buClr>
              <a:buSzPct val="100000"/>
              <a:buFont typeface="Arial"/>
              <a:buChar char="•"/>
            </a:pPr>
            <a:r>
              <a:rPr b="0" i="0" lang="fr-FR" sz="1300" u="none" cap="none" strike="noStrike">
                <a:solidFill>
                  <a:schemeClr val="dk1"/>
                </a:solidFill>
                <a:latin typeface="Arial"/>
                <a:ea typeface="Arial"/>
                <a:cs typeface="Arial"/>
                <a:sym typeface="Arial"/>
              </a:rPr>
              <a:t>University of Minnesota Extension. (2015). Keys to Quality Youth Development. Retrieved from </a:t>
            </a:r>
            <a:r>
              <a:rPr b="0" i="0" lang="fr-FR" sz="1300" u="sng" cap="none" strike="noStrike">
                <a:solidFill>
                  <a:schemeClr val="hlink"/>
                </a:solidFill>
                <a:latin typeface="Arial"/>
                <a:ea typeface="Arial"/>
                <a:cs typeface="Arial"/>
                <a:sym typeface="Arial"/>
                <a:hlinkClick r:id="rId8"/>
              </a:rPr>
              <a:t>http://www.extension.umn.edu/youth/research/keys-to-quality-youth-development/</a:t>
            </a:r>
            <a:r>
              <a:rPr b="0" i="0" lang="fr-FR" sz="1300" u="none" cap="none" strike="noStrike">
                <a:solidFill>
                  <a:schemeClr val="dk1"/>
                </a:solidFill>
                <a:latin typeface="Arial"/>
                <a:ea typeface="Arial"/>
                <a:cs typeface="Arial"/>
                <a:sym typeface="Arial"/>
              </a:rPr>
              <a:t> </a:t>
            </a:r>
          </a:p>
          <a:p>
            <a:pPr indent="-228600" lvl="0" marL="228600" marR="0" rtl="0" algn="l">
              <a:lnSpc>
                <a:spcPct val="90000"/>
              </a:lnSpc>
              <a:spcBef>
                <a:spcPts val="1000"/>
              </a:spcBef>
              <a:buClr>
                <a:schemeClr val="dk1"/>
              </a:buClr>
              <a:buSzPct val="1000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Shape 390"/>
          <p:cNvSpPr txBox="1"/>
          <p:nvPr/>
        </p:nvSpPr>
        <p:spPr>
          <a:xfrm>
            <a:off x="3009900" y="1646635"/>
            <a:ext cx="6172200" cy="85725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Clr>
                <a:schemeClr val="dk1"/>
              </a:buClr>
              <a:buSzPct val="25000"/>
              <a:buFont typeface="Arial"/>
              <a:buNone/>
            </a:pPr>
            <a:r>
              <a:rPr b="1" lang="fr-FR" sz="4400">
                <a:solidFill>
                  <a:schemeClr val="dk1"/>
                </a:solidFill>
                <a:latin typeface="Arial"/>
                <a:ea typeface="Arial"/>
                <a:cs typeface="Arial"/>
                <a:sym typeface="Arial"/>
              </a:rPr>
              <a:t>E-Forum Resources</a:t>
            </a:r>
          </a:p>
        </p:txBody>
      </p:sp>
      <p:sp>
        <p:nvSpPr>
          <p:cNvPr id="391" name="Shape 391"/>
          <p:cNvSpPr txBox="1"/>
          <p:nvPr/>
        </p:nvSpPr>
        <p:spPr>
          <a:xfrm>
            <a:off x="2639616" y="2636912"/>
            <a:ext cx="7128792" cy="2523768"/>
          </a:xfrm>
          <a:prstGeom prst="rect">
            <a:avLst/>
          </a:prstGeom>
          <a:noFill/>
          <a:ln>
            <a:noFill/>
          </a:ln>
        </p:spPr>
        <p:txBody>
          <a:bodyPr anchorCtr="0" anchor="t" bIns="45700" lIns="91425" rIns="91425" wrap="square" tIns="45700">
            <a:noAutofit/>
          </a:bodyPr>
          <a:lstStyle/>
          <a:p>
            <a:pPr indent="-285750" lvl="0" marL="285750" marR="0" rtl="0" algn="l">
              <a:spcBef>
                <a:spcPts val="0"/>
              </a:spcBef>
              <a:spcAft>
                <a:spcPts val="0"/>
              </a:spcAft>
              <a:buClr>
                <a:schemeClr val="dk1"/>
              </a:buClr>
              <a:buSzPct val="100000"/>
              <a:buFont typeface="Arial"/>
              <a:buChar char="•"/>
            </a:pPr>
            <a:r>
              <a:rPr lang="fr-FR" sz="2800">
                <a:solidFill>
                  <a:schemeClr val="dk1"/>
                </a:solidFill>
                <a:latin typeface="Arial"/>
                <a:ea typeface="Arial"/>
                <a:cs typeface="Arial"/>
                <a:sym typeface="Arial"/>
              </a:rPr>
              <a:t>To access resources presented in the e-Forum sessions, please visit:  </a:t>
            </a:r>
            <a:r>
              <a:rPr lang="fr-FR" sz="2800" u="sng">
                <a:solidFill>
                  <a:schemeClr val="hlink"/>
                </a:solidFill>
                <a:latin typeface="Arial"/>
                <a:ea typeface="Arial"/>
                <a:cs typeface="Arial"/>
                <a:sym typeface="Arial"/>
                <a:hlinkClick r:id="rId3"/>
              </a:rPr>
              <a:t>http://4-h.org/professionals/professional-development/volunteer-development/#!4h-volunteer-e-forum</a:t>
            </a: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nvSpPr>
        <p:spPr>
          <a:xfrm>
            <a:off x="3233738" y="1526381"/>
            <a:ext cx="6172200" cy="85725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Clr>
                <a:schemeClr val="dk1"/>
              </a:buClr>
              <a:buSzPct val="25000"/>
              <a:buFont typeface="Arial"/>
              <a:buNone/>
            </a:pPr>
            <a:r>
              <a:rPr b="1" lang="fr-FR" sz="4400">
                <a:solidFill>
                  <a:schemeClr val="dk1"/>
                </a:solidFill>
                <a:latin typeface="Arial"/>
                <a:ea typeface="Arial"/>
                <a:cs typeface="Arial"/>
                <a:sym typeface="Arial"/>
              </a:rPr>
              <a:t>E-Forum </a:t>
            </a:r>
            <a:r>
              <a:rPr b="1" lang="fr-FR" sz="4400">
                <a:solidFill>
                  <a:schemeClr val="dk1"/>
                </a:solidFill>
              </a:rPr>
              <a:t>Evaluation</a:t>
            </a:r>
          </a:p>
        </p:txBody>
      </p:sp>
      <p:sp>
        <p:nvSpPr>
          <p:cNvPr id="398" name="Shape 398"/>
          <p:cNvSpPr txBox="1"/>
          <p:nvPr/>
        </p:nvSpPr>
        <p:spPr>
          <a:xfrm>
            <a:off x="1292900" y="2636900"/>
            <a:ext cx="9809400" cy="1662000"/>
          </a:xfrm>
          <a:prstGeom prst="rect">
            <a:avLst/>
          </a:prstGeom>
          <a:noFill/>
          <a:ln>
            <a:noFill/>
          </a:ln>
        </p:spPr>
        <p:txBody>
          <a:bodyPr anchorCtr="0" anchor="t" bIns="45700" lIns="91425" rIns="91425" wrap="square" tIns="45700">
            <a:noAutofit/>
          </a:bodyPr>
          <a:lstStyle/>
          <a:p>
            <a:pPr lvl="0" marR="0" rtl="0" algn="l">
              <a:spcBef>
                <a:spcPts val="0"/>
              </a:spcBef>
              <a:spcAft>
                <a:spcPts val="0"/>
              </a:spcAft>
              <a:buNone/>
            </a:pPr>
            <a:r>
              <a:rPr lang="fr-FR" sz="2800">
                <a:solidFill>
                  <a:schemeClr val="dk1"/>
                </a:solidFill>
                <a:latin typeface="Arial"/>
                <a:ea typeface="Arial"/>
                <a:cs typeface="Arial"/>
                <a:sym typeface="Arial"/>
              </a:rPr>
              <a:t>We welcome your feedback from tonight‘s e-Forum session</a:t>
            </a:r>
            <a:r>
              <a:rPr lang="fr-FR" sz="2800">
                <a:solidFill>
                  <a:schemeClr val="dk1"/>
                </a:solidFill>
              </a:rPr>
              <a:t>:</a:t>
            </a:r>
          </a:p>
          <a:p>
            <a:pPr lvl="0" rtl="0">
              <a:spcBef>
                <a:spcPts val="0"/>
              </a:spcBef>
              <a:buNone/>
            </a:pPr>
            <a:r>
              <a:rPr b="1" lang="fr-FR" sz="2800" u="sng">
                <a:solidFill>
                  <a:srgbClr val="9BBB59"/>
                </a:solidFill>
                <a:hlinkClick r:id="rId3"/>
              </a:rPr>
              <a:t>http://tinyurl.com/2017Oct-e-forum</a:t>
            </a: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nvSpPr>
        <p:spPr>
          <a:xfrm>
            <a:off x="478125" y="724075"/>
            <a:ext cx="11407200" cy="942600"/>
          </a:xfrm>
          <a:prstGeom prst="rect">
            <a:avLst/>
          </a:prstGeom>
          <a:noFill/>
          <a:ln>
            <a:noFill/>
          </a:ln>
        </p:spPr>
        <p:txBody>
          <a:bodyPr anchorCtr="0" anchor="ctr" bIns="91425" lIns="91425" rIns="91425" wrap="square" tIns="91425">
            <a:noAutofit/>
          </a:bodyPr>
          <a:lstStyle/>
          <a:p>
            <a:pPr lvl="0" rtl="0" algn="ctr">
              <a:lnSpc>
                <a:spcPct val="120000"/>
              </a:lnSpc>
              <a:spcBef>
                <a:spcPts val="0"/>
              </a:spcBef>
              <a:buNone/>
            </a:pPr>
            <a:r>
              <a:rPr b="1" lang="fr-FR" sz="4400">
                <a:solidFill>
                  <a:srgbClr val="00833B"/>
                </a:solidFill>
              </a:rPr>
              <a:t>Special Thanks</a:t>
            </a:r>
          </a:p>
          <a:p>
            <a:pPr lvl="0" rtl="0" algn="ctr">
              <a:lnSpc>
                <a:spcPct val="120000"/>
              </a:lnSpc>
              <a:spcBef>
                <a:spcPts val="0"/>
              </a:spcBef>
              <a:buNone/>
            </a:pPr>
            <a:r>
              <a:rPr lang="fr-FR" sz="3000">
                <a:solidFill>
                  <a:srgbClr val="00833B"/>
                </a:solidFill>
              </a:rPr>
              <a:t>“Cultivating an Environment for Growing True Leaders” Committee</a:t>
            </a:r>
          </a:p>
        </p:txBody>
      </p:sp>
      <p:sp>
        <p:nvSpPr>
          <p:cNvPr id="405" name="Shape 405"/>
          <p:cNvSpPr txBox="1"/>
          <p:nvPr/>
        </p:nvSpPr>
        <p:spPr>
          <a:xfrm>
            <a:off x="218575" y="2601450"/>
            <a:ext cx="10202100" cy="3000000"/>
          </a:xfrm>
          <a:prstGeom prst="rect">
            <a:avLst/>
          </a:prstGeom>
          <a:noFill/>
          <a:ln>
            <a:noFill/>
          </a:ln>
        </p:spPr>
        <p:txBody>
          <a:bodyPr anchorCtr="0" anchor="ctr" bIns="91425" lIns="91425" rIns="91425" wrap="square" tIns="91425">
            <a:noAutofit/>
          </a:bodyPr>
          <a:lstStyle/>
          <a:p>
            <a:pPr indent="457200" lvl="0" marL="1371600" rtl="0" algn="ctr">
              <a:lnSpc>
                <a:spcPct val="120000"/>
              </a:lnSpc>
              <a:spcBef>
                <a:spcPts val="0"/>
              </a:spcBef>
              <a:buNone/>
            </a:pPr>
            <a:r>
              <a:t/>
            </a:r>
            <a:endParaRPr sz="2800">
              <a:solidFill>
                <a:srgbClr val="00833B"/>
              </a:solidFill>
            </a:endParaRPr>
          </a:p>
          <a:p>
            <a:pPr indent="457200" lvl="0" marL="1371600" rtl="0" algn="ctr">
              <a:lnSpc>
                <a:spcPct val="120000"/>
              </a:lnSpc>
              <a:spcBef>
                <a:spcPts val="0"/>
              </a:spcBef>
              <a:buNone/>
            </a:pPr>
            <a:r>
              <a:rPr lang="fr-FR" sz="2000"/>
              <a:t>Dean Aakre, North Dakota State University</a:t>
            </a:r>
          </a:p>
          <a:p>
            <a:pPr indent="457200" lvl="0" marL="1371600" rtl="0" algn="ctr">
              <a:lnSpc>
                <a:spcPct val="120000"/>
              </a:lnSpc>
              <a:spcBef>
                <a:spcPts val="0"/>
              </a:spcBef>
              <a:buNone/>
            </a:pPr>
            <a:r>
              <a:rPr lang="fr-FR" sz="2000"/>
              <a:t>Harriett Edwards, North Carolina State University</a:t>
            </a:r>
          </a:p>
          <a:p>
            <a:pPr indent="457200" lvl="0" marL="1371600" rtl="0" algn="ctr">
              <a:lnSpc>
                <a:spcPct val="120000"/>
              </a:lnSpc>
              <a:spcBef>
                <a:spcPts val="0"/>
              </a:spcBef>
              <a:buNone/>
            </a:pPr>
            <a:r>
              <a:rPr lang="fr-FR" sz="2000"/>
              <a:t>Rose Garritano, University of Vermont</a:t>
            </a:r>
          </a:p>
          <a:p>
            <a:pPr indent="457200" lvl="0" marL="1371600" rtl="0" algn="ctr">
              <a:lnSpc>
                <a:spcPct val="120000"/>
              </a:lnSpc>
              <a:spcBef>
                <a:spcPts val="0"/>
              </a:spcBef>
              <a:buNone/>
            </a:pPr>
            <a:r>
              <a:rPr lang="fr-FR" sz="2000"/>
              <a:t>Jeremy Johnson, Virginia Tech University</a:t>
            </a:r>
          </a:p>
          <a:p>
            <a:pPr indent="457200" lvl="0" marL="1371600" rtl="0" algn="ctr">
              <a:lnSpc>
                <a:spcPct val="120000"/>
              </a:lnSpc>
              <a:spcBef>
                <a:spcPts val="0"/>
              </a:spcBef>
              <a:buNone/>
            </a:pPr>
            <a:r>
              <a:rPr lang="fr-FR" sz="2000"/>
              <a:t>Eric Larsen, Washington State University</a:t>
            </a:r>
          </a:p>
          <a:p>
            <a:pPr indent="457200" lvl="0" marL="1371600" rtl="0" algn="ctr">
              <a:lnSpc>
                <a:spcPct val="120000"/>
              </a:lnSpc>
              <a:spcBef>
                <a:spcPts val="0"/>
              </a:spcBef>
              <a:buNone/>
            </a:pPr>
            <a:r>
              <a:rPr lang="fr-FR" sz="2000"/>
              <a:t>Sarah Maass, Kansas State University</a:t>
            </a:r>
          </a:p>
          <a:p>
            <a:pPr indent="457200" lvl="0" marL="1371600" rtl="0" algn="ctr">
              <a:lnSpc>
                <a:spcPct val="120000"/>
              </a:lnSpc>
              <a:spcBef>
                <a:spcPts val="0"/>
              </a:spcBef>
              <a:buNone/>
            </a:pPr>
            <a:r>
              <a:rPr lang="fr-FR" sz="2000"/>
              <a:t>Pat McGlaughlin, University of Illinois</a:t>
            </a:r>
          </a:p>
          <a:p>
            <a:pPr indent="457200" lvl="0" marL="1371600" rtl="0" algn="ctr">
              <a:lnSpc>
                <a:spcPct val="120000"/>
              </a:lnSpc>
              <a:spcBef>
                <a:spcPts val="0"/>
              </a:spcBef>
              <a:buNone/>
            </a:pPr>
            <a:r>
              <a:rPr lang="fr-FR" sz="2000"/>
              <a:t>Jennifer Weichel, Michigan State University</a:t>
            </a:r>
          </a:p>
          <a:p>
            <a:pPr indent="457200" lvl="0" marL="1371600" rtl="0" algn="ctr">
              <a:lnSpc>
                <a:spcPct val="120000"/>
              </a:lnSpc>
              <a:spcBef>
                <a:spcPts val="0"/>
              </a:spcBef>
              <a:buNone/>
            </a:pPr>
            <a:r>
              <a:rPr b="1" lang="fr-FR" sz="2000"/>
              <a:t>Editors:</a:t>
            </a:r>
          </a:p>
          <a:p>
            <a:pPr indent="457200" lvl="0" marL="1371600" rtl="0" algn="ctr">
              <a:lnSpc>
                <a:spcPct val="120000"/>
              </a:lnSpc>
              <a:spcBef>
                <a:spcPts val="0"/>
              </a:spcBef>
              <a:buNone/>
            </a:pPr>
            <a:r>
              <a:rPr lang="fr-FR" sz="2000">
                <a:solidFill>
                  <a:srgbClr val="001E0E"/>
                </a:solidFill>
              </a:rPr>
              <a:t>Tillie Good, Iowa State University</a:t>
            </a:r>
          </a:p>
          <a:p>
            <a:pPr indent="457200" lvl="0" marL="1371600" rtl="0" algn="ctr">
              <a:lnSpc>
                <a:spcPct val="120000"/>
              </a:lnSpc>
              <a:spcBef>
                <a:spcPts val="0"/>
              </a:spcBef>
              <a:buNone/>
            </a:pPr>
            <a:r>
              <a:rPr lang="fr-FR" sz="2000">
                <a:solidFill>
                  <a:srgbClr val="001E0E"/>
                </a:solidFill>
              </a:rPr>
              <a:t>Steve McKinley, Purdue University</a:t>
            </a:r>
          </a:p>
          <a:p>
            <a:pPr indent="457200" lvl="0" marL="1371600" rtl="0" algn="ctr">
              <a:lnSpc>
                <a:spcPct val="120000"/>
              </a:lnSpc>
              <a:spcBef>
                <a:spcPts val="0"/>
              </a:spcBef>
              <a:buNone/>
            </a:pPr>
            <a:r>
              <a:rPr lang="fr-FR" sz="2000">
                <a:solidFill>
                  <a:srgbClr val="001E0E"/>
                </a:solidFill>
              </a:rPr>
              <a:t>Rachelle Vettern, North Dakota State University</a:t>
            </a:r>
          </a:p>
          <a:p>
            <a:pPr lvl="0" rtl="0">
              <a:lnSpc>
                <a:spcPct val="115000"/>
              </a:lnSpc>
              <a:spcBef>
                <a:spcPts val="0"/>
              </a:spcBef>
              <a:buNone/>
            </a:pPr>
            <a:r>
              <a:t/>
            </a:r>
            <a:endParaRPr sz="2000">
              <a:solidFill>
                <a:srgbClr val="001E0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Shape 411"/>
          <p:cNvSpPr txBox="1"/>
          <p:nvPr/>
        </p:nvSpPr>
        <p:spPr>
          <a:xfrm>
            <a:off x="2252894" y="1055186"/>
            <a:ext cx="7766678" cy="144655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rgbClr val="339933"/>
              </a:buClr>
              <a:buSzPct val="25000"/>
              <a:buFont typeface="Arial"/>
              <a:buNone/>
            </a:pPr>
            <a:r>
              <a:rPr b="1" lang="fr-FR" sz="4400">
                <a:solidFill>
                  <a:srgbClr val="339933"/>
                </a:solidFill>
                <a:latin typeface="Arial"/>
                <a:ea typeface="Arial"/>
                <a:cs typeface="Arial"/>
                <a:sym typeface="Arial"/>
              </a:rPr>
              <a:t>2017 National 4-H Volunteer </a:t>
            </a:r>
          </a:p>
          <a:p>
            <a:pPr indent="0" lvl="0" marL="0" marR="0" rtl="0" algn="ctr">
              <a:spcBef>
                <a:spcPts val="0"/>
              </a:spcBef>
              <a:spcAft>
                <a:spcPts val="0"/>
              </a:spcAft>
              <a:buClr>
                <a:srgbClr val="339933"/>
              </a:buClr>
              <a:buSzPct val="25000"/>
              <a:buFont typeface="Arial"/>
              <a:buNone/>
            </a:pPr>
            <a:r>
              <a:rPr b="1" lang="fr-FR" sz="4400">
                <a:solidFill>
                  <a:srgbClr val="339933"/>
                </a:solidFill>
                <a:latin typeface="Arial"/>
                <a:ea typeface="Arial"/>
                <a:cs typeface="Arial"/>
                <a:sym typeface="Arial"/>
              </a:rPr>
              <a:t>e-Forum Series</a:t>
            </a:r>
          </a:p>
        </p:txBody>
      </p:sp>
      <p:pic>
        <p:nvPicPr>
          <p:cNvPr id="412" name="Shape 412"/>
          <p:cNvPicPr preferRelativeResize="0"/>
          <p:nvPr/>
        </p:nvPicPr>
        <p:blipFill rotWithShape="1">
          <a:blip r:embed="rId3">
            <a:alphaModFix/>
          </a:blip>
          <a:srcRect b="0" l="0" r="0" t="0"/>
          <a:stretch/>
        </p:blipFill>
        <p:spPr>
          <a:xfrm>
            <a:off x="9840415" y="1825461"/>
            <a:ext cx="1767948" cy="1737360"/>
          </a:xfrm>
          <a:prstGeom prst="rect">
            <a:avLst/>
          </a:prstGeom>
          <a:noFill/>
          <a:ln>
            <a:noFill/>
          </a:ln>
        </p:spPr>
      </p:pic>
      <p:sp>
        <p:nvSpPr>
          <p:cNvPr id="413" name="Shape 413"/>
          <p:cNvSpPr txBox="1"/>
          <p:nvPr/>
        </p:nvSpPr>
        <p:spPr>
          <a:xfrm>
            <a:off x="1872575" y="2645296"/>
            <a:ext cx="8400000" cy="22467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fr-FR" sz="2800">
                <a:solidFill>
                  <a:srgbClr val="001E0E"/>
                </a:solidFill>
                <a:latin typeface="Arial"/>
                <a:ea typeface="Arial"/>
                <a:cs typeface="Arial"/>
                <a:sym typeface="Arial"/>
              </a:rPr>
              <a:t>October 5 – Cultivating an Environment for 				Growing True Leaders</a:t>
            </a:r>
          </a:p>
          <a:p>
            <a:pPr indent="0" lvl="0" marL="0" marR="0" rtl="0" algn="l">
              <a:spcBef>
                <a:spcPts val="0"/>
              </a:spcBef>
              <a:spcAft>
                <a:spcPts val="0"/>
              </a:spcAft>
              <a:buSzPct val="25000"/>
              <a:buNone/>
            </a:pPr>
            <a:r>
              <a:rPr lang="fr-FR" sz="2800">
                <a:solidFill>
                  <a:srgbClr val="001E0E"/>
                </a:solidFill>
                <a:latin typeface="Arial"/>
                <a:ea typeface="Arial"/>
                <a:cs typeface="Arial"/>
                <a:sym typeface="Arial"/>
              </a:rPr>
              <a:t>November 2 – “STEM”ming into Animal Science, 			Growing True Leaders</a:t>
            </a:r>
          </a:p>
          <a:p>
            <a:pPr indent="0" lvl="0" marL="0" marR="0" rtl="0" algn="l">
              <a:spcBef>
                <a:spcPts val="0"/>
              </a:spcBef>
              <a:spcAft>
                <a:spcPts val="0"/>
              </a:spcAft>
              <a:buSzPct val="25000"/>
              <a:buNone/>
            </a:pPr>
            <a:r>
              <a:rPr lang="fr-FR" sz="2800">
                <a:solidFill>
                  <a:srgbClr val="001E0E"/>
                </a:solidFill>
                <a:latin typeface="Arial"/>
                <a:ea typeface="Arial"/>
                <a:cs typeface="Arial"/>
                <a:sym typeface="Arial"/>
              </a:rPr>
              <a:t>December 7 – Helping 4-H’ers Grow in Life &amp; Work</a:t>
            </a:r>
          </a:p>
        </p:txBody>
      </p:sp>
      <p:sp>
        <p:nvSpPr>
          <p:cNvPr id="414" name="Shape 414"/>
          <p:cNvSpPr txBox="1"/>
          <p:nvPr/>
        </p:nvSpPr>
        <p:spPr>
          <a:xfrm>
            <a:off x="3359696" y="5043492"/>
            <a:ext cx="5328600" cy="4155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fr-FR" sz="2100">
                <a:solidFill>
                  <a:schemeClr val="dk1"/>
                </a:solidFill>
                <a:latin typeface="Arial"/>
                <a:ea typeface="Arial"/>
                <a:cs typeface="Arial"/>
                <a:sym typeface="Arial"/>
              </a:rPr>
              <a:t>Each program is held from 7-8:30 p.m. (ET)</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pic>
        <p:nvPicPr>
          <p:cNvPr id="420" name="Shape 420"/>
          <p:cNvPicPr preferRelativeResize="0"/>
          <p:nvPr/>
        </p:nvPicPr>
        <p:blipFill rotWithShape="1">
          <a:blip r:embed="rId3">
            <a:alphaModFix/>
          </a:blip>
          <a:srcRect b="0" l="0" r="0" t="0"/>
          <a:stretch/>
        </p:blipFill>
        <p:spPr>
          <a:xfrm>
            <a:off x="1681046" y="1458587"/>
            <a:ext cx="8757902" cy="2840237"/>
          </a:xfrm>
          <a:prstGeom prst="rect">
            <a:avLst/>
          </a:prstGeom>
          <a:noFill/>
          <a:ln>
            <a:noFill/>
          </a:ln>
        </p:spPr>
      </p:pic>
      <p:sp>
        <p:nvSpPr>
          <p:cNvPr id="421" name="Shape 421"/>
          <p:cNvSpPr txBox="1"/>
          <p:nvPr/>
        </p:nvSpPr>
        <p:spPr>
          <a:xfrm>
            <a:off x="2927649" y="4670826"/>
            <a:ext cx="6264696" cy="52322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lang="fr-FR" sz="2800">
                <a:solidFill>
                  <a:schemeClr val="dk1"/>
                </a:solidFill>
                <a:latin typeface="Arial"/>
                <a:ea typeface="Arial"/>
                <a:cs typeface="Arial"/>
                <a:sym typeface="Arial"/>
              </a:rPr>
              <a:t>Thank you for joining us this evening!!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838200" y="365125"/>
            <a:ext cx="10515600" cy="1325563"/>
          </a:xfrm>
          <a:prstGeom prst="rect">
            <a:avLst/>
          </a:prstGeom>
          <a:noFill/>
          <a:ln>
            <a:noFill/>
          </a:ln>
        </p:spPr>
        <p:txBody>
          <a:bodyPr anchorCtr="0" anchor="ctr" bIns="45700" lIns="91425" rIns="91425" wrap="square" tIns="45700">
            <a:noAutofit/>
          </a:bodyPr>
          <a:lstStyle/>
          <a:p>
            <a:pPr indent="0" lvl="0" marL="0" marR="0" rtl="0" algn="ctr">
              <a:lnSpc>
                <a:spcPct val="90000"/>
              </a:lnSpc>
              <a:spcBef>
                <a:spcPts val="0"/>
              </a:spcBef>
              <a:buClr>
                <a:schemeClr val="dk1"/>
              </a:buClr>
              <a:buSzPct val="25000"/>
              <a:buFont typeface="Arial"/>
              <a:buNone/>
            </a:pPr>
            <a:r>
              <a:rPr b="0" i="0" lang="fr-FR" sz="4400" u="none" cap="none" strike="noStrike">
                <a:solidFill>
                  <a:schemeClr val="dk1"/>
                </a:solidFill>
                <a:latin typeface="Arial"/>
                <a:ea typeface="Arial"/>
                <a:cs typeface="Arial"/>
                <a:sym typeface="Arial"/>
              </a:rPr>
              <a:t> </a:t>
            </a:r>
            <a:r>
              <a:rPr b="1" i="0" lang="fr-FR" sz="4400" u="none" cap="none" strike="noStrike">
                <a:solidFill>
                  <a:schemeClr val="dk1"/>
                </a:solidFill>
                <a:latin typeface="Arial"/>
                <a:ea typeface="Arial"/>
                <a:cs typeface="Arial"/>
                <a:sym typeface="Arial"/>
              </a:rPr>
              <a:t>Committee plates from our states!</a:t>
            </a:r>
          </a:p>
        </p:txBody>
      </p:sp>
      <p:pic>
        <p:nvPicPr>
          <p:cNvPr id="105" name="Shape 105"/>
          <p:cNvPicPr preferRelativeResize="0"/>
          <p:nvPr>
            <p:ph idx="1" type="body"/>
          </p:nvPr>
        </p:nvPicPr>
        <p:blipFill rotWithShape="1">
          <a:blip r:embed="rId3">
            <a:alphaModFix/>
          </a:blip>
          <a:srcRect b="0" l="0" r="0" t="0"/>
          <a:stretch/>
        </p:blipFill>
        <p:spPr>
          <a:xfrm>
            <a:off x="945000" y="1690700"/>
            <a:ext cx="3291300" cy="1666200"/>
          </a:xfrm>
          <a:prstGeom prst="rect">
            <a:avLst/>
          </a:prstGeom>
          <a:noFill/>
          <a:ln>
            <a:noFill/>
          </a:ln>
        </p:spPr>
      </p:pic>
      <p:pic>
        <p:nvPicPr>
          <p:cNvPr id="106" name="Shape 106"/>
          <p:cNvPicPr preferRelativeResize="0"/>
          <p:nvPr/>
        </p:nvPicPr>
        <p:blipFill rotWithShape="1">
          <a:blip r:embed="rId4">
            <a:alphaModFix/>
          </a:blip>
          <a:srcRect b="0" l="0" r="0" t="0"/>
          <a:stretch/>
        </p:blipFill>
        <p:spPr>
          <a:xfrm>
            <a:off x="4525775" y="2834947"/>
            <a:ext cx="3154800" cy="1593000"/>
          </a:xfrm>
          <a:prstGeom prst="rect">
            <a:avLst/>
          </a:prstGeom>
          <a:noFill/>
          <a:ln>
            <a:noFill/>
          </a:ln>
        </p:spPr>
      </p:pic>
      <p:sp>
        <p:nvSpPr>
          <p:cNvPr id="107" name="Shape 107"/>
          <p:cNvSpPr/>
          <p:nvPr/>
        </p:nvSpPr>
        <p:spPr>
          <a:xfrm>
            <a:off x="5306925" y="3433100"/>
            <a:ext cx="2147100" cy="7335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1" i="0" lang="fr-FR" sz="3000" u="none" cap="none" strike="noStrike">
                <a:solidFill>
                  <a:srgbClr val="00CC00"/>
                </a:solidFill>
                <a:latin typeface="Arial"/>
                <a:ea typeface="Arial"/>
                <a:cs typeface="Arial"/>
                <a:sym typeface="Arial"/>
              </a:rPr>
              <a:t>4H 4EVER</a:t>
            </a:r>
          </a:p>
        </p:txBody>
      </p:sp>
      <p:pic>
        <p:nvPicPr>
          <p:cNvPr id="108" name="Shape 108"/>
          <p:cNvPicPr preferRelativeResize="0"/>
          <p:nvPr/>
        </p:nvPicPr>
        <p:blipFill rotWithShape="1">
          <a:blip r:embed="rId5">
            <a:alphaModFix/>
          </a:blip>
          <a:srcRect b="0" l="0" r="0" t="0"/>
          <a:stretch/>
        </p:blipFill>
        <p:spPr>
          <a:xfrm>
            <a:off x="7943349" y="3690100"/>
            <a:ext cx="3066000" cy="159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838200" y="365125"/>
            <a:ext cx="10515600" cy="1325563"/>
          </a:xfrm>
          <a:prstGeom prst="rect">
            <a:avLst/>
          </a:prstGeom>
          <a:solidFill>
            <a:srgbClr val="00B0F0"/>
          </a:solidFill>
          <a:ln>
            <a:noFill/>
          </a:ln>
        </p:spPr>
        <p:txBody>
          <a:bodyPr anchorCtr="0" anchor="ctr" bIns="34275" lIns="68575" rIns="68575" wrap="square" tIns="34275">
            <a:noAutofit/>
          </a:bodyPr>
          <a:lstStyle/>
          <a:p>
            <a:pPr indent="0" lvl="0" marL="0" marR="0" rtl="0" algn="ctr">
              <a:lnSpc>
                <a:spcPct val="90000"/>
              </a:lnSpc>
              <a:spcBef>
                <a:spcPts val="0"/>
              </a:spcBef>
              <a:buClr>
                <a:schemeClr val="lt1"/>
              </a:buClr>
              <a:buSzPct val="25000"/>
              <a:buFont typeface="Arial"/>
              <a:buNone/>
            </a:pPr>
            <a:r>
              <a:rPr b="1" i="0" lang="fr-FR" sz="4400" u="none" cap="none" strike="noStrike">
                <a:solidFill>
                  <a:schemeClr val="lt1"/>
                </a:solidFill>
                <a:latin typeface="Arial"/>
                <a:ea typeface="Arial"/>
                <a:cs typeface="Arial"/>
                <a:sym typeface="Arial"/>
              </a:rPr>
              <a:t>PRESENTERS</a:t>
            </a:r>
          </a:p>
        </p:txBody>
      </p:sp>
      <p:grpSp>
        <p:nvGrpSpPr>
          <p:cNvPr id="115" name="Shape 115"/>
          <p:cNvGrpSpPr/>
          <p:nvPr/>
        </p:nvGrpSpPr>
        <p:grpSpPr>
          <a:xfrm>
            <a:off x="2351584" y="1744701"/>
            <a:ext cx="7560840" cy="4132570"/>
            <a:chOff x="0" y="67896"/>
            <a:chExt cx="7560840" cy="4132570"/>
          </a:xfrm>
        </p:grpSpPr>
        <p:sp>
          <p:nvSpPr>
            <p:cNvPr id="116" name="Shape 116"/>
            <p:cNvSpPr/>
            <p:nvPr/>
          </p:nvSpPr>
          <p:spPr>
            <a:xfrm>
              <a:off x="0" y="67896"/>
              <a:ext cx="7560840" cy="1890210"/>
            </a:xfrm>
            <a:prstGeom prst="roundRect">
              <a:avLst>
                <a:gd fmla="val 10000" name="adj"/>
              </a:avLst>
            </a:prstGeom>
            <a:blipFill rotWithShape="1">
              <a:blip r:embed="rId3">
                <a:alphaModFix/>
              </a:blip>
              <a:stretch>
                <a:fillRect b="0" l="0" r="0" t="0"/>
              </a:stretch>
            </a:blipFill>
            <a:ln cap="flat" cmpd="sng" w="25400">
              <a:solidFill>
                <a:srgbClr val="CAD4E7">
                  <a:alpha val="89803"/>
                </a:srgbClr>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770813" y="285385"/>
              <a:ext cx="1133019" cy="1319438"/>
            </a:xfrm>
            <a:prstGeom prst="roundRect">
              <a:avLst>
                <a:gd fmla="val 10000" name="adj"/>
              </a:avLst>
            </a:prstGeom>
            <a:blipFill rotWithShape="1">
              <a:blip r:embed="rId4">
                <a:alphaModFix/>
              </a:blip>
              <a:stretch>
                <a:fillRect b="0" l="0" r="0" t="0"/>
              </a:stretch>
            </a:blip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rot="10800000">
              <a:off x="226825" y="1890210"/>
              <a:ext cx="2220996" cy="2310256"/>
            </a:xfrm>
            <a:prstGeom prst="round2SameRect">
              <a:avLst>
                <a:gd fmla="val 10500" name="adj1"/>
                <a:gd fmla="val 0" name="adj2"/>
              </a:avLst>
            </a:prstGeom>
            <a:solidFill>
              <a:srgbClr val="339933"/>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9" name="Shape 119"/>
            <p:cNvSpPr txBox="1"/>
            <p:nvPr/>
          </p:nvSpPr>
          <p:spPr>
            <a:xfrm>
              <a:off x="295128" y="1890210"/>
              <a:ext cx="2084390" cy="2241953"/>
            </a:xfrm>
            <a:prstGeom prst="rect">
              <a:avLst/>
            </a:prstGeom>
            <a:noFill/>
            <a:ln>
              <a:noFill/>
            </a:ln>
          </p:spPr>
          <p:txBody>
            <a:bodyPr anchorCtr="0" anchor="t" bIns="156450" lIns="156450" rIns="156450" wrap="square" tIns="156450">
              <a:noAutofit/>
            </a:bodyPr>
            <a:lstStyle/>
            <a:p>
              <a:pPr indent="0" lvl="0" marL="0" marR="0" rtl="0" algn="ctr">
                <a:lnSpc>
                  <a:spcPct val="90000"/>
                </a:lnSpc>
                <a:spcBef>
                  <a:spcPts val="0"/>
                </a:spcBef>
                <a:spcAft>
                  <a:spcPts val="0"/>
                </a:spcAft>
                <a:buSzPct val="25000"/>
                <a:buNone/>
              </a:pPr>
              <a:r>
                <a:rPr lang="fr-FR" sz="2200">
                  <a:solidFill>
                    <a:schemeClr val="lt1"/>
                  </a:solidFill>
                  <a:latin typeface="Arial"/>
                  <a:ea typeface="Arial"/>
                  <a:cs typeface="Arial"/>
                  <a:sym typeface="Arial"/>
                </a:rPr>
                <a:t>Rose Garritano</a:t>
              </a:r>
            </a:p>
            <a:p>
              <a:pPr indent="0" lvl="0" marL="0" marR="0" rtl="0" algn="ctr">
                <a:lnSpc>
                  <a:spcPct val="90000"/>
                </a:lnSpc>
                <a:spcBef>
                  <a:spcPts val="770"/>
                </a:spcBef>
                <a:spcAft>
                  <a:spcPts val="0"/>
                </a:spcAft>
                <a:buSzPct val="25000"/>
                <a:buNone/>
              </a:pPr>
              <a:r>
                <a:rPr lang="fr-FR" sz="2200">
                  <a:solidFill>
                    <a:schemeClr val="lt1"/>
                  </a:solidFill>
                  <a:latin typeface="Arial"/>
                  <a:ea typeface="Arial"/>
                  <a:cs typeface="Arial"/>
                  <a:sym typeface="Arial"/>
                </a:rPr>
                <a:t>University of Vermont</a:t>
              </a:r>
            </a:p>
          </p:txBody>
        </p:sp>
        <p:sp>
          <p:nvSpPr>
            <p:cNvPr id="120" name="Shape 120"/>
            <p:cNvSpPr/>
            <p:nvPr/>
          </p:nvSpPr>
          <p:spPr>
            <a:xfrm>
              <a:off x="3306303" y="305360"/>
              <a:ext cx="1122935" cy="1385225"/>
            </a:xfrm>
            <a:prstGeom prst="roundRect">
              <a:avLst>
                <a:gd fmla="val 10000" name="adj"/>
              </a:avLst>
            </a:prstGeom>
            <a:blipFill rotWithShape="1">
              <a:blip r:embed="rId5">
                <a:alphaModFix/>
              </a:blip>
              <a:stretch>
                <a:fillRect b="-999" l="0" r="0" t="-999"/>
              </a:stretch>
            </a:blip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rot="10800000">
              <a:off x="2669921" y="1890210"/>
              <a:ext cx="2220996" cy="2310256"/>
            </a:xfrm>
            <a:prstGeom prst="round2SameRect">
              <a:avLst>
                <a:gd fmla="val 10500" name="adj1"/>
                <a:gd fmla="val 0" name="adj2"/>
              </a:avLst>
            </a:prstGeom>
            <a:solidFill>
              <a:srgbClr val="339933"/>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2" name="Shape 122"/>
            <p:cNvSpPr txBox="1"/>
            <p:nvPr/>
          </p:nvSpPr>
          <p:spPr>
            <a:xfrm>
              <a:off x="2738224" y="1890210"/>
              <a:ext cx="2084390" cy="2241953"/>
            </a:xfrm>
            <a:prstGeom prst="rect">
              <a:avLst/>
            </a:prstGeom>
            <a:noFill/>
            <a:ln>
              <a:noFill/>
            </a:ln>
          </p:spPr>
          <p:txBody>
            <a:bodyPr anchorCtr="0" anchor="t" bIns="156450" lIns="156450" rIns="156450" wrap="square" tIns="156450">
              <a:noAutofit/>
            </a:bodyPr>
            <a:lstStyle/>
            <a:p>
              <a:pPr indent="0" lvl="0" marL="0" marR="0" rtl="0" algn="ctr">
                <a:lnSpc>
                  <a:spcPct val="90000"/>
                </a:lnSpc>
                <a:spcBef>
                  <a:spcPts val="0"/>
                </a:spcBef>
                <a:spcAft>
                  <a:spcPts val="0"/>
                </a:spcAft>
                <a:buSzPct val="25000"/>
                <a:buNone/>
              </a:pPr>
              <a:r>
                <a:rPr lang="fr-FR" sz="2200">
                  <a:solidFill>
                    <a:schemeClr val="lt1"/>
                  </a:solidFill>
                  <a:latin typeface="Arial"/>
                  <a:ea typeface="Arial"/>
                  <a:cs typeface="Arial"/>
                  <a:sym typeface="Arial"/>
                </a:rPr>
                <a:t>Jeremy Johnson Virginia Tech</a:t>
              </a:r>
            </a:p>
          </p:txBody>
        </p:sp>
        <p:sp>
          <p:nvSpPr>
            <p:cNvPr id="123" name="Shape 123"/>
            <p:cNvSpPr/>
            <p:nvPr/>
          </p:nvSpPr>
          <p:spPr>
            <a:xfrm>
              <a:off x="5670632" y="280028"/>
              <a:ext cx="1100881" cy="1386154"/>
            </a:xfrm>
            <a:prstGeom prst="roundRect">
              <a:avLst>
                <a:gd fmla="val 10000" name="adj"/>
              </a:avLst>
            </a:prstGeom>
            <a:blipFill rotWithShape="1">
              <a:blip r:embed="rId6">
                <a:alphaModFix/>
              </a:blip>
              <a:stretch>
                <a:fillRect b="0" l="0" r="0" t="0"/>
              </a:stretch>
            </a:blip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10800000">
              <a:off x="5113018" y="1890210"/>
              <a:ext cx="2220996" cy="2310256"/>
            </a:xfrm>
            <a:prstGeom prst="round2SameRect">
              <a:avLst>
                <a:gd fmla="val 10500" name="adj1"/>
                <a:gd fmla="val 0" name="adj2"/>
              </a:avLst>
            </a:prstGeom>
            <a:solidFill>
              <a:srgbClr val="339933"/>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5" name="Shape 125"/>
            <p:cNvSpPr txBox="1"/>
            <p:nvPr/>
          </p:nvSpPr>
          <p:spPr>
            <a:xfrm>
              <a:off x="5181321" y="1890210"/>
              <a:ext cx="2084390" cy="2241953"/>
            </a:xfrm>
            <a:prstGeom prst="rect">
              <a:avLst/>
            </a:prstGeom>
            <a:noFill/>
            <a:ln>
              <a:noFill/>
            </a:ln>
          </p:spPr>
          <p:txBody>
            <a:bodyPr anchorCtr="0" anchor="t" bIns="156450" lIns="156450" rIns="156450" wrap="square" tIns="156450">
              <a:noAutofit/>
            </a:bodyPr>
            <a:lstStyle/>
            <a:p>
              <a:pPr indent="0" lvl="0" marL="0" marR="0" rtl="0" algn="ctr">
                <a:lnSpc>
                  <a:spcPct val="90000"/>
                </a:lnSpc>
                <a:spcBef>
                  <a:spcPts val="0"/>
                </a:spcBef>
                <a:spcAft>
                  <a:spcPts val="0"/>
                </a:spcAft>
                <a:buSzPct val="25000"/>
                <a:buNone/>
              </a:pPr>
              <a:r>
                <a:rPr lang="fr-FR" sz="2200">
                  <a:solidFill>
                    <a:schemeClr val="lt1"/>
                  </a:solidFill>
                  <a:latin typeface="Arial"/>
                  <a:ea typeface="Arial"/>
                  <a:cs typeface="Arial"/>
                  <a:sym typeface="Arial"/>
                </a:rPr>
                <a:t>Patricia McGlaughlin University of Illinois</a:t>
              </a: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p:nvPr>
            <p:ph type="title"/>
          </p:nvPr>
        </p:nvSpPr>
        <p:spPr>
          <a:xfrm>
            <a:off x="911424" y="1988843"/>
            <a:ext cx="10081120" cy="2304253"/>
          </a:xfrm>
          <a:prstGeom prst="roundRect">
            <a:avLst>
              <a:gd fmla="val 16667" name="adj"/>
            </a:avLst>
          </a:prstGeom>
          <a:solidFill>
            <a:schemeClr val="accent3"/>
          </a:solidFill>
          <a:ln cap="flat" cmpd="sng" w="25400">
            <a:solidFill>
              <a:schemeClr val="accent2"/>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90000"/>
              </a:lnSpc>
              <a:spcBef>
                <a:spcPts val="0"/>
              </a:spcBef>
              <a:buClr>
                <a:schemeClr val="lt1"/>
              </a:buClr>
              <a:buSzPct val="25000"/>
              <a:buFont typeface="Arial"/>
              <a:buNone/>
            </a:pPr>
            <a:r>
              <a:rPr b="1" i="0" lang="fr-FR" sz="4400" u="none" cap="none" strike="noStrike">
                <a:solidFill>
                  <a:schemeClr val="lt1"/>
                </a:solidFill>
                <a:latin typeface="Arial"/>
                <a:ea typeface="Arial"/>
                <a:cs typeface="Arial"/>
                <a:sym typeface="Arial"/>
              </a:rPr>
              <a:t>THANK YOU!!!</a:t>
            </a:r>
            <a:br>
              <a:rPr b="1" i="0" lang="fr-FR" sz="4400" u="none" cap="none" strike="noStrike">
                <a:solidFill>
                  <a:schemeClr val="lt1"/>
                </a:solidFill>
                <a:latin typeface="Arial"/>
                <a:ea typeface="Arial"/>
                <a:cs typeface="Arial"/>
                <a:sym typeface="Arial"/>
              </a:rPr>
            </a:br>
            <a:r>
              <a:rPr b="1" i="0" lang="fr-FR" sz="4400" u="none" cap="none" strike="noStrike">
                <a:solidFill>
                  <a:schemeClr val="lt1"/>
                </a:solidFill>
                <a:latin typeface="Arial"/>
                <a:ea typeface="Arial"/>
                <a:cs typeface="Arial"/>
                <a:sym typeface="Arial"/>
              </a:rPr>
              <a:t>National 4-H Council &amp; </a:t>
            </a:r>
            <a:br>
              <a:rPr b="1" i="0" lang="fr-FR" sz="4400" u="none" cap="none" strike="noStrike">
                <a:solidFill>
                  <a:schemeClr val="lt1"/>
                </a:solidFill>
                <a:latin typeface="Arial"/>
                <a:ea typeface="Arial"/>
                <a:cs typeface="Arial"/>
                <a:sym typeface="Arial"/>
              </a:rPr>
            </a:br>
            <a:r>
              <a:rPr b="1" i="0" lang="fr-FR" sz="4400" u="none" cap="none" strike="noStrike">
                <a:solidFill>
                  <a:schemeClr val="lt1"/>
                </a:solidFill>
                <a:latin typeface="Arial"/>
                <a:ea typeface="Arial"/>
                <a:cs typeface="Arial"/>
                <a:sym typeface="Arial"/>
              </a:rPr>
              <a:t>4-H National Headquarters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grpSp>
        <p:nvGrpSpPr>
          <p:cNvPr id="137" name="Shape 137"/>
          <p:cNvGrpSpPr/>
          <p:nvPr/>
        </p:nvGrpSpPr>
        <p:grpSpPr>
          <a:xfrm>
            <a:off x="2351584" y="1072954"/>
            <a:ext cx="7704855" cy="4522898"/>
            <a:chOff x="0" y="479701"/>
            <a:chExt cx="7704855" cy="4522898"/>
          </a:xfrm>
        </p:grpSpPr>
        <p:sp>
          <p:nvSpPr>
            <p:cNvPr id="138" name="Shape 138"/>
            <p:cNvSpPr/>
            <p:nvPr/>
          </p:nvSpPr>
          <p:spPr>
            <a:xfrm>
              <a:off x="0" y="479701"/>
              <a:ext cx="7704855" cy="1370575"/>
            </a:xfrm>
            <a:prstGeom prst="roundRect">
              <a:avLst>
                <a:gd fmla="val 10000" name="adj"/>
              </a:avLst>
            </a:prstGeom>
            <a:solidFill>
              <a:srgbClr val="339933"/>
            </a:solidFill>
            <a:ln cap="flat" cmpd="thickThin" w="381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9" name="Shape 139"/>
            <p:cNvSpPr txBox="1"/>
            <p:nvPr/>
          </p:nvSpPr>
          <p:spPr>
            <a:xfrm>
              <a:off x="40143" y="519844"/>
              <a:ext cx="7624569" cy="1290289"/>
            </a:xfrm>
            <a:prstGeom prst="rect">
              <a:avLst/>
            </a:prstGeom>
            <a:noFill/>
            <a:ln>
              <a:noFill/>
            </a:ln>
          </p:spPr>
          <p:txBody>
            <a:bodyPr anchorCtr="0" anchor="ctr" bIns="82550" lIns="123825" rIns="123825" wrap="square" tIns="82550">
              <a:noAutofit/>
            </a:bodyPr>
            <a:lstStyle/>
            <a:p>
              <a:pPr indent="0" lvl="0" marL="0" marR="0" rtl="0" algn="ctr">
                <a:lnSpc>
                  <a:spcPct val="90000"/>
                </a:lnSpc>
                <a:spcBef>
                  <a:spcPts val="0"/>
                </a:spcBef>
                <a:spcAft>
                  <a:spcPts val="0"/>
                </a:spcAft>
                <a:buSzPct val="25000"/>
                <a:buNone/>
              </a:pPr>
              <a:r>
                <a:rPr lang="fr-FR" sz="6500">
                  <a:solidFill>
                    <a:schemeClr val="lt1"/>
                  </a:solidFill>
                  <a:latin typeface="Arial"/>
                  <a:ea typeface="Arial"/>
                  <a:cs typeface="Arial"/>
                  <a:sym typeface="Arial"/>
                </a:rPr>
                <a:t>Objectives </a:t>
              </a:r>
            </a:p>
          </p:txBody>
        </p:sp>
        <p:sp>
          <p:nvSpPr>
            <p:cNvPr id="140" name="Shape 140"/>
            <p:cNvSpPr/>
            <p:nvPr/>
          </p:nvSpPr>
          <p:spPr>
            <a:xfrm>
              <a:off x="0" y="2053286"/>
              <a:ext cx="1370575" cy="1370575"/>
            </a:xfrm>
            <a:prstGeom prst="roundRect">
              <a:avLst>
                <a:gd fmla="val 16670" name="adj"/>
              </a:avLst>
            </a:prstGeom>
            <a:solidFill>
              <a:srgbClr val="BFBFBF"/>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1" name="Shape 141"/>
            <p:cNvSpPr/>
            <p:nvPr/>
          </p:nvSpPr>
          <p:spPr>
            <a:xfrm>
              <a:off x="1452809" y="2074379"/>
              <a:ext cx="6252046" cy="1370575"/>
            </a:xfrm>
            <a:prstGeom prst="roundRect">
              <a:avLst>
                <a:gd fmla="val 16670" name="adj"/>
              </a:avLst>
            </a:prstGeom>
            <a:solidFill>
              <a:srgbClr val="BFBFBF"/>
            </a:solidFill>
            <a:ln cap="flat" cmpd="sng" w="38100">
              <a:solidFill>
                <a:srgbClr val="0041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2" name="Shape 142"/>
            <p:cNvSpPr txBox="1"/>
            <p:nvPr/>
          </p:nvSpPr>
          <p:spPr>
            <a:xfrm>
              <a:off x="1519727" y="2141297"/>
              <a:ext cx="6118210" cy="1236739"/>
            </a:xfrm>
            <a:prstGeom prst="rect">
              <a:avLst/>
            </a:prstGeom>
            <a:noFill/>
            <a:ln>
              <a:noFill/>
            </a:ln>
          </p:spPr>
          <p:txBody>
            <a:bodyPr anchorCtr="0" anchor="ctr" bIns="156450" lIns="156450" rIns="156450" wrap="square" tIns="156450">
              <a:noAutofit/>
            </a:bodyPr>
            <a:lstStyle/>
            <a:p>
              <a:pPr indent="0" lvl="0" marL="0" marR="0" rtl="0" algn="ctr">
                <a:lnSpc>
                  <a:spcPct val="90000"/>
                </a:lnSpc>
                <a:spcBef>
                  <a:spcPts val="0"/>
                </a:spcBef>
                <a:spcAft>
                  <a:spcPts val="0"/>
                </a:spcAft>
                <a:buSzPct val="25000"/>
                <a:buNone/>
              </a:pPr>
              <a:r>
                <a:rPr lang="fr-FR" sz="2200">
                  <a:solidFill>
                    <a:schemeClr val="lt1"/>
                  </a:solidFill>
                  <a:latin typeface="Arial"/>
                  <a:ea typeface="Arial"/>
                  <a:cs typeface="Arial"/>
                  <a:sym typeface="Arial"/>
                </a:rPr>
                <a:t>Taking the Essential Elements from theory to practice in fun and engaging ways.</a:t>
              </a:r>
            </a:p>
          </p:txBody>
        </p:sp>
        <p:sp>
          <p:nvSpPr>
            <p:cNvPr id="143" name="Shape 143"/>
            <p:cNvSpPr/>
            <p:nvPr/>
          </p:nvSpPr>
          <p:spPr>
            <a:xfrm>
              <a:off x="0" y="3632024"/>
              <a:ext cx="1370575" cy="1370575"/>
            </a:xfrm>
            <a:prstGeom prst="roundRect">
              <a:avLst>
                <a:gd fmla="val 16670" name="adj"/>
              </a:avLst>
            </a:prstGeom>
            <a:solidFill>
              <a:srgbClr val="3399FF"/>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4" name="Shape 144"/>
            <p:cNvSpPr/>
            <p:nvPr/>
          </p:nvSpPr>
          <p:spPr>
            <a:xfrm>
              <a:off x="1452809" y="3632024"/>
              <a:ext cx="6252046" cy="1370575"/>
            </a:xfrm>
            <a:prstGeom prst="roundRect">
              <a:avLst>
                <a:gd fmla="val 16670" name="adj"/>
              </a:avLst>
            </a:prstGeom>
            <a:solidFill>
              <a:srgbClr val="4CB4FA"/>
            </a:solidFill>
            <a:ln cap="flat" cmpd="sng" w="381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5" name="Shape 145"/>
            <p:cNvSpPr txBox="1"/>
            <p:nvPr/>
          </p:nvSpPr>
          <p:spPr>
            <a:xfrm>
              <a:off x="1519727" y="3698942"/>
              <a:ext cx="6118210" cy="1236739"/>
            </a:xfrm>
            <a:prstGeom prst="rect">
              <a:avLst/>
            </a:prstGeom>
            <a:noFill/>
            <a:ln>
              <a:noFill/>
            </a:ln>
          </p:spPr>
          <p:txBody>
            <a:bodyPr anchorCtr="0" anchor="ctr" bIns="156450" lIns="156450" rIns="156450" wrap="square" tIns="156450">
              <a:noAutofit/>
            </a:bodyPr>
            <a:lstStyle/>
            <a:p>
              <a:pPr indent="0" lvl="0" marL="0" marR="0" rtl="0" algn="ctr">
                <a:lnSpc>
                  <a:spcPct val="90000"/>
                </a:lnSpc>
                <a:spcBef>
                  <a:spcPts val="0"/>
                </a:spcBef>
                <a:spcAft>
                  <a:spcPts val="0"/>
                </a:spcAft>
                <a:buSzPct val="25000"/>
                <a:buNone/>
              </a:pPr>
              <a:r>
                <a:rPr lang="fr-FR" sz="2200">
                  <a:solidFill>
                    <a:schemeClr val="lt1"/>
                  </a:solidFill>
                  <a:latin typeface="Arial"/>
                  <a:ea typeface="Arial"/>
                  <a:cs typeface="Arial"/>
                  <a:sym typeface="Arial"/>
                </a:rPr>
                <a:t>Introducing participants to the 5 C’s (competence, confidence, character, connection, and caring).</a:t>
              </a:r>
            </a:p>
          </p:txBody>
        </p:sp>
      </p:grpSp>
      <p:pic>
        <p:nvPicPr>
          <p:cNvPr id="146" name="Shape 146"/>
          <p:cNvPicPr preferRelativeResize="0"/>
          <p:nvPr/>
        </p:nvPicPr>
        <p:blipFill rotWithShape="1">
          <a:blip r:embed="rId3">
            <a:alphaModFix/>
          </a:blip>
          <a:srcRect b="0" l="0" r="0" t="0"/>
          <a:stretch/>
        </p:blipFill>
        <p:spPr>
          <a:xfrm>
            <a:off x="2465271" y="2768011"/>
            <a:ext cx="1110449" cy="1188720"/>
          </a:xfrm>
          <a:prstGeom prst="rect">
            <a:avLst/>
          </a:prstGeom>
          <a:noFill/>
          <a:ln>
            <a:noFill/>
          </a:ln>
        </p:spPr>
      </p:pic>
      <p:pic>
        <p:nvPicPr>
          <p:cNvPr id="147" name="Shape 147"/>
          <p:cNvPicPr preferRelativeResize="0"/>
          <p:nvPr/>
        </p:nvPicPr>
        <p:blipFill rotWithShape="1">
          <a:blip r:embed="rId3">
            <a:alphaModFix/>
          </a:blip>
          <a:srcRect b="0" l="0" r="0" t="0"/>
          <a:stretch/>
        </p:blipFill>
        <p:spPr>
          <a:xfrm>
            <a:off x="2465271" y="4328512"/>
            <a:ext cx="1110449" cy="11887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grpSp>
        <p:nvGrpSpPr>
          <p:cNvPr id="153" name="Shape 153"/>
          <p:cNvGrpSpPr/>
          <p:nvPr/>
        </p:nvGrpSpPr>
        <p:grpSpPr>
          <a:xfrm>
            <a:off x="2351584" y="1072954"/>
            <a:ext cx="7704855" cy="4522898"/>
            <a:chOff x="0" y="479701"/>
            <a:chExt cx="7704855" cy="4522898"/>
          </a:xfrm>
        </p:grpSpPr>
        <p:sp>
          <p:nvSpPr>
            <p:cNvPr id="154" name="Shape 154"/>
            <p:cNvSpPr/>
            <p:nvPr/>
          </p:nvSpPr>
          <p:spPr>
            <a:xfrm>
              <a:off x="0" y="479701"/>
              <a:ext cx="7704855" cy="1370575"/>
            </a:xfrm>
            <a:prstGeom prst="roundRect">
              <a:avLst>
                <a:gd fmla="val 10000" name="adj"/>
              </a:avLst>
            </a:prstGeom>
            <a:solidFill>
              <a:srgbClr val="339933"/>
            </a:solidFill>
            <a:ln cap="flat" cmpd="thickThin" w="381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5" name="Shape 155"/>
            <p:cNvSpPr txBox="1"/>
            <p:nvPr/>
          </p:nvSpPr>
          <p:spPr>
            <a:xfrm>
              <a:off x="40143" y="519844"/>
              <a:ext cx="7624569" cy="1290289"/>
            </a:xfrm>
            <a:prstGeom prst="rect">
              <a:avLst/>
            </a:prstGeom>
            <a:noFill/>
            <a:ln>
              <a:noFill/>
            </a:ln>
          </p:spPr>
          <p:txBody>
            <a:bodyPr anchorCtr="0" anchor="ctr" bIns="82550" lIns="123825" rIns="123825" wrap="square" tIns="82550">
              <a:noAutofit/>
            </a:bodyPr>
            <a:lstStyle/>
            <a:p>
              <a:pPr indent="0" lvl="0" marL="0" marR="0" rtl="0" algn="ctr">
                <a:lnSpc>
                  <a:spcPct val="90000"/>
                </a:lnSpc>
                <a:spcBef>
                  <a:spcPts val="0"/>
                </a:spcBef>
                <a:spcAft>
                  <a:spcPts val="0"/>
                </a:spcAft>
                <a:buSzPct val="25000"/>
                <a:buNone/>
              </a:pPr>
              <a:r>
                <a:rPr lang="fr-FR" sz="6500">
                  <a:solidFill>
                    <a:schemeClr val="lt1"/>
                  </a:solidFill>
                  <a:latin typeface="Arial"/>
                  <a:ea typeface="Arial"/>
                  <a:cs typeface="Arial"/>
                  <a:sym typeface="Arial"/>
                </a:rPr>
                <a:t>Objectives </a:t>
              </a:r>
            </a:p>
          </p:txBody>
        </p:sp>
        <p:sp>
          <p:nvSpPr>
            <p:cNvPr id="156" name="Shape 156"/>
            <p:cNvSpPr/>
            <p:nvPr/>
          </p:nvSpPr>
          <p:spPr>
            <a:xfrm>
              <a:off x="0" y="2053286"/>
              <a:ext cx="1370575" cy="1370575"/>
            </a:xfrm>
            <a:prstGeom prst="roundRect">
              <a:avLst>
                <a:gd fmla="val 16670" name="adj"/>
              </a:avLst>
            </a:prstGeom>
            <a:solidFill>
              <a:srgbClr val="BFBFBF"/>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7" name="Shape 157"/>
            <p:cNvSpPr/>
            <p:nvPr/>
          </p:nvSpPr>
          <p:spPr>
            <a:xfrm>
              <a:off x="1452809" y="2074379"/>
              <a:ext cx="6252046" cy="1370575"/>
            </a:xfrm>
            <a:prstGeom prst="roundRect">
              <a:avLst>
                <a:gd fmla="val 16670" name="adj"/>
              </a:avLst>
            </a:prstGeom>
            <a:solidFill>
              <a:srgbClr val="BFBFBF"/>
            </a:solidFill>
            <a:ln cap="flat" cmpd="sng" w="38100">
              <a:solidFill>
                <a:srgbClr val="0041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8" name="Shape 158"/>
            <p:cNvSpPr txBox="1"/>
            <p:nvPr/>
          </p:nvSpPr>
          <p:spPr>
            <a:xfrm>
              <a:off x="1519727" y="2141297"/>
              <a:ext cx="6118210" cy="1236739"/>
            </a:xfrm>
            <a:prstGeom prst="rect">
              <a:avLst/>
            </a:prstGeom>
            <a:noFill/>
            <a:ln>
              <a:noFill/>
            </a:ln>
          </p:spPr>
          <p:txBody>
            <a:bodyPr anchorCtr="0" anchor="ctr" bIns="156450" lIns="156450" rIns="156450" wrap="square" tIns="156450">
              <a:noAutofit/>
            </a:bodyPr>
            <a:lstStyle/>
            <a:p>
              <a:pPr indent="0" lvl="0" marL="0" marR="0" rtl="0" algn="ctr">
                <a:lnSpc>
                  <a:spcPct val="90000"/>
                </a:lnSpc>
                <a:spcBef>
                  <a:spcPts val="0"/>
                </a:spcBef>
                <a:spcAft>
                  <a:spcPts val="0"/>
                </a:spcAft>
                <a:buSzPct val="25000"/>
                <a:buNone/>
              </a:pPr>
              <a:r>
                <a:rPr lang="fr-FR" sz="2200">
                  <a:solidFill>
                    <a:schemeClr val="lt1"/>
                  </a:solidFill>
                  <a:latin typeface="Arial"/>
                  <a:ea typeface="Arial"/>
                  <a:cs typeface="Arial"/>
                  <a:sym typeface="Arial"/>
                </a:rPr>
                <a:t>Focusing on engaging youth as they build skills related to belonging, independence, generosity, and mastery.</a:t>
              </a:r>
            </a:p>
          </p:txBody>
        </p:sp>
        <p:sp>
          <p:nvSpPr>
            <p:cNvPr id="159" name="Shape 159"/>
            <p:cNvSpPr/>
            <p:nvPr/>
          </p:nvSpPr>
          <p:spPr>
            <a:xfrm>
              <a:off x="0" y="3632024"/>
              <a:ext cx="1370575" cy="1370575"/>
            </a:xfrm>
            <a:prstGeom prst="roundRect">
              <a:avLst>
                <a:gd fmla="val 16670" name="adj"/>
              </a:avLst>
            </a:prstGeom>
            <a:solidFill>
              <a:srgbClr val="3399FF"/>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0" name="Shape 160"/>
            <p:cNvSpPr/>
            <p:nvPr/>
          </p:nvSpPr>
          <p:spPr>
            <a:xfrm>
              <a:off x="1452809" y="3632024"/>
              <a:ext cx="6252046" cy="1370575"/>
            </a:xfrm>
            <a:prstGeom prst="roundRect">
              <a:avLst>
                <a:gd fmla="val 16670" name="adj"/>
              </a:avLst>
            </a:prstGeom>
            <a:solidFill>
              <a:srgbClr val="4CB4FA"/>
            </a:solidFill>
            <a:ln cap="flat" cmpd="sng" w="381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1" name="Shape 161"/>
            <p:cNvSpPr txBox="1"/>
            <p:nvPr/>
          </p:nvSpPr>
          <p:spPr>
            <a:xfrm>
              <a:off x="1519727" y="3698942"/>
              <a:ext cx="6118210" cy="1236739"/>
            </a:xfrm>
            <a:prstGeom prst="rect">
              <a:avLst/>
            </a:prstGeom>
            <a:noFill/>
            <a:ln>
              <a:noFill/>
            </a:ln>
          </p:spPr>
          <p:txBody>
            <a:bodyPr anchorCtr="0" anchor="ctr" bIns="156450" lIns="156450" rIns="156450" wrap="square" tIns="156450">
              <a:noAutofit/>
            </a:bodyPr>
            <a:lstStyle/>
            <a:p>
              <a:pPr indent="0" lvl="0" marL="0" marR="0" rtl="0" algn="ctr">
                <a:lnSpc>
                  <a:spcPct val="90000"/>
                </a:lnSpc>
                <a:spcBef>
                  <a:spcPts val="0"/>
                </a:spcBef>
                <a:spcAft>
                  <a:spcPts val="0"/>
                </a:spcAft>
                <a:buSzPct val="25000"/>
                <a:buNone/>
              </a:pPr>
              <a:r>
                <a:rPr lang="fr-FR" sz="2200">
                  <a:solidFill>
                    <a:schemeClr val="lt1"/>
                  </a:solidFill>
                  <a:latin typeface="Arial"/>
                  <a:ea typeface="Arial"/>
                  <a:cs typeface="Arial"/>
                  <a:sym typeface="Arial"/>
                </a:rPr>
                <a:t>Helping volunteers and staff understand how they can create environments to cultivate tomorrow’s leaders today.</a:t>
              </a:r>
            </a:p>
          </p:txBody>
        </p:sp>
      </p:grpSp>
      <p:pic>
        <p:nvPicPr>
          <p:cNvPr id="162" name="Shape 162"/>
          <p:cNvPicPr preferRelativeResize="0"/>
          <p:nvPr/>
        </p:nvPicPr>
        <p:blipFill rotWithShape="1">
          <a:blip r:embed="rId3">
            <a:alphaModFix/>
          </a:blip>
          <a:srcRect b="0" l="0" r="0" t="0"/>
          <a:stretch/>
        </p:blipFill>
        <p:spPr>
          <a:xfrm>
            <a:off x="2465271" y="2768011"/>
            <a:ext cx="1110449" cy="1188720"/>
          </a:xfrm>
          <a:prstGeom prst="rect">
            <a:avLst/>
          </a:prstGeom>
          <a:noFill/>
          <a:ln>
            <a:noFill/>
          </a:ln>
        </p:spPr>
      </p:pic>
      <p:pic>
        <p:nvPicPr>
          <p:cNvPr id="163" name="Shape 163"/>
          <p:cNvPicPr preferRelativeResize="0"/>
          <p:nvPr/>
        </p:nvPicPr>
        <p:blipFill rotWithShape="1">
          <a:blip r:embed="rId3">
            <a:alphaModFix/>
          </a:blip>
          <a:srcRect b="0" l="0" r="0" t="0"/>
          <a:stretch/>
        </p:blipFill>
        <p:spPr>
          <a:xfrm>
            <a:off x="2465271" y="4328512"/>
            <a:ext cx="1110449" cy="11887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grpSp>
        <p:nvGrpSpPr>
          <p:cNvPr id="169" name="Shape 169"/>
          <p:cNvGrpSpPr/>
          <p:nvPr/>
        </p:nvGrpSpPr>
        <p:grpSpPr>
          <a:xfrm>
            <a:off x="1200150" y="1916113"/>
            <a:ext cx="9270999" cy="4063999"/>
            <a:chOff x="0" y="0"/>
            <a:chExt cx="9270999" cy="4063999"/>
          </a:xfrm>
        </p:grpSpPr>
        <p:sp>
          <p:nvSpPr>
            <p:cNvPr id="170" name="Shape 170"/>
            <p:cNvSpPr/>
            <p:nvPr/>
          </p:nvSpPr>
          <p:spPr>
            <a:xfrm>
              <a:off x="0" y="0"/>
              <a:ext cx="7880350" cy="1219200"/>
            </a:xfrm>
            <a:prstGeom prst="roundRect">
              <a:avLst>
                <a:gd fmla="val 10000" name="adj"/>
              </a:avLst>
            </a:prstGeom>
            <a:solidFill>
              <a:schemeClr val="accent1"/>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1" name="Shape 171"/>
            <p:cNvSpPr txBox="1"/>
            <p:nvPr/>
          </p:nvSpPr>
          <p:spPr>
            <a:xfrm>
              <a:off x="35709" y="35709"/>
              <a:ext cx="6564738" cy="1147782"/>
            </a:xfrm>
            <a:prstGeom prst="rect">
              <a:avLst/>
            </a:prstGeom>
            <a:noFill/>
            <a:ln>
              <a:noFill/>
            </a:ln>
          </p:spPr>
          <p:txBody>
            <a:bodyPr anchorCtr="0" anchor="ctr" bIns="194300" lIns="194300" rIns="194300" wrap="square" tIns="194300">
              <a:noAutofit/>
            </a:bodyPr>
            <a:lstStyle/>
            <a:p>
              <a:pPr indent="0" lvl="0" marL="0" marR="0" rtl="0" algn="l">
                <a:lnSpc>
                  <a:spcPct val="90000"/>
                </a:lnSpc>
                <a:spcBef>
                  <a:spcPts val="0"/>
                </a:spcBef>
                <a:spcAft>
                  <a:spcPts val="0"/>
                </a:spcAft>
                <a:buSzPct val="25000"/>
                <a:buNone/>
              </a:pPr>
              <a:r>
                <a:rPr lang="fr-FR" sz="5100">
                  <a:solidFill>
                    <a:schemeClr val="lt1"/>
                  </a:solidFill>
                  <a:latin typeface="Arial"/>
                  <a:ea typeface="Arial"/>
                  <a:cs typeface="Arial"/>
                  <a:sym typeface="Arial"/>
                </a:rPr>
                <a:t>5 C’s	</a:t>
              </a:r>
            </a:p>
          </p:txBody>
        </p:sp>
        <p:sp>
          <p:nvSpPr>
            <p:cNvPr id="172" name="Shape 172"/>
            <p:cNvSpPr/>
            <p:nvPr/>
          </p:nvSpPr>
          <p:spPr>
            <a:xfrm>
              <a:off x="695324" y="1422399"/>
              <a:ext cx="7880350" cy="1219200"/>
            </a:xfrm>
            <a:prstGeom prst="roundRect">
              <a:avLst>
                <a:gd fmla="val 10000" name="adj"/>
              </a:avLst>
            </a:prstGeom>
            <a:solidFill>
              <a:schemeClr val="accent1"/>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3" name="Shape 173"/>
            <p:cNvSpPr txBox="1"/>
            <p:nvPr/>
          </p:nvSpPr>
          <p:spPr>
            <a:xfrm>
              <a:off x="731033" y="1458108"/>
              <a:ext cx="6321127" cy="1147782"/>
            </a:xfrm>
            <a:prstGeom prst="rect">
              <a:avLst/>
            </a:prstGeom>
            <a:noFill/>
            <a:ln>
              <a:noFill/>
            </a:ln>
          </p:spPr>
          <p:txBody>
            <a:bodyPr anchorCtr="0" anchor="ctr" bIns="194300" lIns="194300" rIns="194300" wrap="square" tIns="194300">
              <a:noAutofit/>
            </a:bodyPr>
            <a:lstStyle/>
            <a:p>
              <a:pPr indent="0" lvl="0" marL="0" marR="0" rtl="0" algn="l">
                <a:lnSpc>
                  <a:spcPct val="90000"/>
                </a:lnSpc>
                <a:spcBef>
                  <a:spcPts val="0"/>
                </a:spcBef>
                <a:spcAft>
                  <a:spcPts val="0"/>
                </a:spcAft>
                <a:buSzPct val="25000"/>
                <a:buNone/>
              </a:pPr>
              <a:r>
                <a:rPr lang="fr-FR" sz="5100">
                  <a:solidFill>
                    <a:schemeClr val="lt1"/>
                  </a:solidFill>
                  <a:latin typeface="Arial"/>
                  <a:ea typeface="Arial"/>
                  <a:cs typeface="Arial"/>
                  <a:sym typeface="Arial"/>
                </a:rPr>
                <a:t>Essential Elements</a:t>
              </a:r>
            </a:p>
          </p:txBody>
        </p:sp>
        <p:sp>
          <p:nvSpPr>
            <p:cNvPr id="174" name="Shape 174"/>
            <p:cNvSpPr/>
            <p:nvPr/>
          </p:nvSpPr>
          <p:spPr>
            <a:xfrm>
              <a:off x="1390649" y="2844799"/>
              <a:ext cx="7880350" cy="1219200"/>
            </a:xfrm>
            <a:prstGeom prst="roundRect">
              <a:avLst>
                <a:gd fmla="val 10000" name="adj"/>
              </a:avLst>
            </a:prstGeom>
            <a:solidFill>
              <a:schemeClr val="accent1"/>
            </a:solidFill>
            <a:ln cap="flat" cmpd="sng" w="25400">
              <a:solidFill>
                <a:schemeClr val="lt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5" name="Shape 175"/>
            <p:cNvSpPr txBox="1"/>
            <p:nvPr/>
          </p:nvSpPr>
          <p:spPr>
            <a:xfrm>
              <a:off x="1426358" y="2880508"/>
              <a:ext cx="6321127" cy="1147782"/>
            </a:xfrm>
            <a:prstGeom prst="rect">
              <a:avLst/>
            </a:prstGeom>
            <a:noFill/>
            <a:ln>
              <a:noFill/>
            </a:ln>
          </p:spPr>
          <p:txBody>
            <a:bodyPr anchorCtr="0" anchor="ctr" bIns="194300" lIns="194300" rIns="194300" wrap="square" tIns="194300">
              <a:noAutofit/>
            </a:bodyPr>
            <a:lstStyle/>
            <a:p>
              <a:pPr indent="0" lvl="0" marL="0" marR="0" rtl="0" algn="l">
                <a:lnSpc>
                  <a:spcPct val="90000"/>
                </a:lnSpc>
                <a:spcBef>
                  <a:spcPts val="0"/>
                </a:spcBef>
                <a:spcAft>
                  <a:spcPts val="0"/>
                </a:spcAft>
                <a:buSzPct val="25000"/>
                <a:buNone/>
              </a:pPr>
              <a:r>
                <a:rPr lang="fr-FR" sz="5100">
                  <a:solidFill>
                    <a:schemeClr val="lt1"/>
                  </a:solidFill>
                  <a:latin typeface="Arial"/>
                  <a:ea typeface="Arial"/>
                  <a:cs typeface="Arial"/>
                  <a:sym typeface="Arial"/>
                </a:rPr>
                <a:t>BIG-M</a:t>
              </a:r>
            </a:p>
          </p:txBody>
        </p:sp>
        <p:sp>
          <p:nvSpPr>
            <p:cNvPr id="176" name="Shape 176"/>
            <p:cNvSpPr/>
            <p:nvPr/>
          </p:nvSpPr>
          <p:spPr>
            <a:xfrm>
              <a:off x="7087870" y="924560"/>
              <a:ext cx="792480" cy="792480"/>
            </a:xfrm>
            <a:prstGeom prst="downArrow">
              <a:avLst>
                <a:gd fmla="val 55000" name="adj1"/>
                <a:gd fmla="val 45000" name="adj2"/>
              </a:avLst>
            </a:prstGeom>
            <a:solidFill>
              <a:srgbClr val="CAD4E7">
                <a:alpha val="89803"/>
              </a:srgbClr>
            </a:solidFill>
            <a:ln cap="flat" cmpd="sng" w="25400">
              <a:solidFill>
                <a:srgbClr val="CAD4E7">
                  <a:alpha val="89803"/>
                </a:srgbClr>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7" name="Shape 177"/>
            <p:cNvSpPr txBox="1"/>
            <p:nvPr/>
          </p:nvSpPr>
          <p:spPr>
            <a:xfrm>
              <a:off x="7266178" y="924560"/>
              <a:ext cx="435864" cy="596341"/>
            </a:xfrm>
            <a:prstGeom prst="rect">
              <a:avLst/>
            </a:prstGeom>
            <a:noFill/>
            <a:ln>
              <a:noFill/>
            </a:ln>
          </p:spPr>
          <p:txBody>
            <a:bodyPr anchorCtr="0" anchor="ctr" bIns="45700" lIns="45700" rIns="45700" wrap="square" tIns="45700">
              <a:noAutofit/>
            </a:bodyPr>
            <a:lstStyle/>
            <a:p>
              <a:pPr indent="0" lvl="0" marL="0" marR="0" rtl="0" algn="ctr">
                <a:lnSpc>
                  <a:spcPct val="90000"/>
                </a:lnSpc>
                <a:spcBef>
                  <a:spcPts val="0"/>
                </a:spcBef>
                <a:spcAft>
                  <a:spcPts val="0"/>
                </a:spcAft>
                <a:buNone/>
              </a:pPr>
              <a:r>
                <a:t/>
              </a:r>
              <a:endParaRPr sz="3600">
                <a:solidFill>
                  <a:schemeClr val="dk1"/>
                </a:solidFill>
                <a:latin typeface="Arial"/>
                <a:ea typeface="Arial"/>
                <a:cs typeface="Arial"/>
                <a:sym typeface="Arial"/>
              </a:endParaRPr>
            </a:p>
          </p:txBody>
        </p:sp>
        <p:sp>
          <p:nvSpPr>
            <p:cNvPr id="178" name="Shape 178"/>
            <p:cNvSpPr/>
            <p:nvPr/>
          </p:nvSpPr>
          <p:spPr>
            <a:xfrm>
              <a:off x="7783195" y="2338832"/>
              <a:ext cx="792480" cy="792480"/>
            </a:xfrm>
            <a:prstGeom prst="downArrow">
              <a:avLst>
                <a:gd fmla="val 55000" name="adj1"/>
                <a:gd fmla="val 45000" name="adj2"/>
              </a:avLst>
            </a:prstGeom>
            <a:solidFill>
              <a:srgbClr val="CAD4E7">
                <a:alpha val="89803"/>
              </a:srgbClr>
            </a:solidFill>
            <a:ln cap="flat" cmpd="sng" w="25400">
              <a:solidFill>
                <a:srgbClr val="CAD4E7">
                  <a:alpha val="89803"/>
                </a:srgbClr>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9" name="Shape 179"/>
            <p:cNvSpPr txBox="1"/>
            <p:nvPr/>
          </p:nvSpPr>
          <p:spPr>
            <a:xfrm>
              <a:off x="7961503" y="2338832"/>
              <a:ext cx="435864" cy="596341"/>
            </a:xfrm>
            <a:prstGeom prst="rect">
              <a:avLst/>
            </a:prstGeom>
            <a:noFill/>
            <a:ln>
              <a:noFill/>
            </a:ln>
          </p:spPr>
          <p:txBody>
            <a:bodyPr anchorCtr="0" anchor="ctr" bIns="45700" lIns="45700" rIns="45700" wrap="square" tIns="45700">
              <a:noAutofit/>
            </a:bodyPr>
            <a:lstStyle/>
            <a:p>
              <a:pPr indent="0" lvl="0" marL="0" marR="0" rtl="0" algn="ctr">
                <a:lnSpc>
                  <a:spcPct val="90000"/>
                </a:lnSpc>
                <a:spcBef>
                  <a:spcPts val="0"/>
                </a:spcBef>
                <a:spcAft>
                  <a:spcPts val="0"/>
                </a:spcAft>
                <a:buNone/>
              </a:pPr>
              <a:r>
                <a:t/>
              </a:r>
              <a:endParaRPr sz="3600">
                <a:solidFill>
                  <a:schemeClr val="dk1"/>
                </a:solidFill>
                <a:latin typeface="Arial"/>
                <a:ea typeface="Arial"/>
                <a:cs typeface="Arial"/>
                <a:sym typeface="Arial"/>
              </a:endParaRPr>
            </a:p>
          </p:txBody>
        </p:sp>
      </p:grpSp>
      <p:sp>
        <p:nvSpPr>
          <p:cNvPr id="180" name="Shape 180"/>
          <p:cNvSpPr txBox="1"/>
          <p:nvPr>
            <p:ph type="title"/>
          </p:nvPr>
        </p:nvSpPr>
        <p:spPr>
          <a:xfrm>
            <a:off x="551384" y="980728"/>
            <a:ext cx="11449272" cy="792088"/>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chemeClr val="dk1"/>
              </a:buClr>
              <a:buSzPct val="25000"/>
              <a:buFont typeface="Arial"/>
              <a:buNone/>
            </a:pPr>
            <a:r>
              <a:rPr b="1" i="0" lang="fr-FR" sz="3959" u="none" cap="none" strike="noStrike">
                <a:solidFill>
                  <a:schemeClr val="dk1"/>
                </a:solidFill>
                <a:latin typeface="Arial"/>
                <a:ea typeface="Arial"/>
                <a:cs typeface="Arial"/>
                <a:sym typeface="Arial"/>
              </a:rPr>
              <a:t>Foundational Support  to Grow True Leaders</a:t>
            </a:r>
          </a:p>
        </p:txBody>
      </p:sp>
    </p:spTree>
  </p:cSld>
  <p:clrMapOvr>
    <a:masterClrMapping/>
  </p:clrMapOvr>
</p:sld>
</file>

<file path=ppt/theme/theme1.xml><?xml version="1.0" encoding="utf-8"?>
<a:theme xmlns:a="http://schemas.openxmlformats.org/drawingml/2006/main" xmlns:r="http://schemas.openxmlformats.org/officeDocument/2006/relationships" name="National e-Forum 2017">
  <a:themeElements>
    <a:clrScheme name="e-Forum">
      <a:dk1>
        <a:srgbClr val="00833B"/>
      </a:dk1>
      <a:lt1>
        <a:srgbClr val="FFFFFF"/>
      </a:lt1>
      <a:dk2>
        <a:srgbClr val="FFFFFF"/>
      </a:dk2>
      <a:lt2>
        <a:srgbClr val="FFFFFF"/>
      </a:lt2>
      <a:accent1>
        <a:srgbClr val="0072BC"/>
      </a:accent1>
      <a:accent2>
        <a:srgbClr val="00AEEF"/>
      </a:accent2>
      <a:accent3>
        <a:srgbClr val="44C8F5"/>
      </a:accent3>
      <a:accent4>
        <a:srgbClr val="DAEBC1"/>
      </a:accent4>
      <a:accent5>
        <a:srgbClr val="B4D486"/>
      </a:accent5>
      <a:accent6>
        <a:srgbClr val="B4D486"/>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NCR Course PP Template">
  <a:themeElements>
    <a:clrScheme name="NCR Forum">
      <a:dk1>
        <a:srgbClr val="00833B"/>
      </a:dk1>
      <a:lt1>
        <a:srgbClr val="FFFFFF"/>
      </a:lt1>
      <a:dk2>
        <a:srgbClr val="FFFFFF"/>
      </a:dk2>
      <a:lt2>
        <a:srgbClr val="FFFFFF"/>
      </a:lt2>
      <a:accent1>
        <a:srgbClr val="0072BC"/>
      </a:accent1>
      <a:accent2>
        <a:srgbClr val="00AEEF"/>
      </a:accent2>
      <a:accent3>
        <a:srgbClr val="44C8F5"/>
      </a:accent3>
      <a:accent4>
        <a:srgbClr val="DAEBC1"/>
      </a:accent4>
      <a:accent5>
        <a:srgbClr val="B4D486"/>
      </a:accent5>
      <a:accent6>
        <a:srgbClr val="B4D486"/>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